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8"/>
  </p:notesMasterIdLst>
  <p:sldIdLst>
    <p:sldId id="256" r:id="rId2"/>
    <p:sldId id="332" r:id="rId3"/>
    <p:sldId id="333" r:id="rId4"/>
    <p:sldId id="334" r:id="rId5"/>
    <p:sldId id="335" r:id="rId6"/>
    <p:sldId id="336" r:id="rId7"/>
    <p:sldId id="337" r:id="rId8"/>
    <p:sldId id="338" r:id="rId9"/>
    <p:sldId id="339" r:id="rId10"/>
    <p:sldId id="340" r:id="rId11"/>
    <p:sldId id="341" r:id="rId12"/>
    <p:sldId id="342" r:id="rId13"/>
    <p:sldId id="343" r:id="rId14"/>
    <p:sldId id="357" r:id="rId15"/>
    <p:sldId id="345" r:id="rId16"/>
    <p:sldId id="347" r:id="rId17"/>
    <p:sldId id="349" r:id="rId18"/>
    <p:sldId id="351" r:id="rId19"/>
    <p:sldId id="353" r:id="rId20"/>
    <p:sldId id="355" r:id="rId21"/>
    <p:sldId id="356"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83" r:id="rId43"/>
    <p:sldId id="448" r:id="rId44"/>
    <p:sldId id="450" r:id="rId45"/>
    <p:sldId id="385" r:id="rId46"/>
    <p:sldId id="358" r:id="rId47"/>
    <p:sldId id="387" r:id="rId48"/>
    <p:sldId id="359" r:id="rId49"/>
    <p:sldId id="360" r:id="rId50"/>
    <p:sldId id="386" r:id="rId51"/>
    <p:sldId id="361" r:id="rId52"/>
    <p:sldId id="362" r:id="rId53"/>
    <p:sldId id="363" r:id="rId54"/>
    <p:sldId id="364" r:id="rId55"/>
    <p:sldId id="425" r:id="rId56"/>
    <p:sldId id="388" r:id="rId57"/>
    <p:sldId id="389" r:id="rId58"/>
    <p:sldId id="390" r:id="rId59"/>
    <p:sldId id="391" r:id="rId60"/>
    <p:sldId id="392" r:id="rId61"/>
    <p:sldId id="397" r:id="rId62"/>
    <p:sldId id="398" r:id="rId63"/>
    <p:sldId id="399" r:id="rId64"/>
    <p:sldId id="400" r:id="rId65"/>
    <p:sldId id="401" r:id="rId66"/>
    <p:sldId id="393" r:id="rId67"/>
    <p:sldId id="394" r:id="rId68"/>
    <p:sldId id="395" r:id="rId69"/>
    <p:sldId id="504" r:id="rId70"/>
    <p:sldId id="505" r:id="rId71"/>
    <p:sldId id="396" r:id="rId72"/>
    <p:sldId id="501" r:id="rId73"/>
    <p:sldId id="502" r:id="rId74"/>
    <p:sldId id="517" r:id="rId75"/>
    <p:sldId id="454" r:id="rId76"/>
    <p:sldId id="455" r:id="rId77"/>
    <p:sldId id="456" r:id="rId78"/>
    <p:sldId id="457" r:id="rId79"/>
    <p:sldId id="458" r:id="rId80"/>
    <p:sldId id="459" r:id="rId81"/>
    <p:sldId id="512" r:id="rId82"/>
    <p:sldId id="550" r:id="rId83"/>
    <p:sldId id="513" r:id="rId84"/>
    <p:sldId id="514" r:id="rId85"/>
    <p:sldId id="551" r:id="rId86"/>
    <p:sldId id="552" r:id="rId87"/>
    <p:sldId id="515" r:id="rId88"/>
    <p:sldId id="516" r:id="rId89"/>
    <p:sldId id="460" r:id="rId90"/>
    <p:sldId id="461" r:id="rId91"/>
    <p:sldId id="462" r:id="rId92"/>
    <p:sldId id="553" r:id="rId93"/>
    <p:sldId id="498" r:id="rId94"/>
    <p:sldId id="464" r:id="rId95"/>
    <p:sldId id="465" r:id="rId96"/>
    <p:sldId id="554" r:id="rId97"/>
    <p:sldId id="555" r:id="rId98"/>
    <p:sldId id="466" r:id="rId99"/>
    <p:sldId id="467" r:id="rId100"/>
    <p:sldId id="560" r:id="rId101"/>
    <p:sldId id="561" r:id="rId102"/>
    <p:sldId id="562" r:id="rId103"/>
    <p:sldId id="563" r:id="rId104"/>
    <p:sldId id="564" r:id="rId105"/>
    <p:sldId id="565" r:id="rId106"/>
    <p:sldId id="311" r:id="rId10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B3E488-1462-40D2-A1BE-B6656F72CE24}">
          <p14:sldIdLst>
            <p14:sldId id="256"/>
            <p14:sldId id="332"/>
            <p14:sldId id="333"/>
            <p14:sldId id="334"/>
            <p14:sldId id="335"/>
            <p14:sldId id="336"/>
            <p14:sldId id="337"/>
            <p14:sldId id="338"/>
            <p14:sldId id="339"/>
            <p14:sldId id="340"/>
            <p14:sldId id="341"/>
            <p14:sldId id="342"/>
            <p14:sldId id="343"/>
            <p14:sldId id="357"/>
            <p14:sldId id="345"/>
            <p14:sldId id="347"/>
            <p14:sldId id="349"/>
            <p14:sldId id="351"/>
            <p14:sldId id="353"/>
            <p14:sldId id="355"/>
            <p14:sldId id="356"/>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83"/>
            <p14:sldId id="448"/>
            <p14:sldId id="450"/>
            <p14:sldId id="385"/>
            <p14:sldId id="358"/>
            <p14:sldId id="387"/>
            <p14:sldId id="359"/>
            <p14:sldId id="360"/>
            <p14:sldId id="386"/>
            <p14:sldId id="361"/>
            <p14:sldId id="362"/>
            <p14:sldId id="363"/>
            <p14:sldId id="364"/>
            <p14:sldId id="425"/>
            <p14:sldId id="388"/>
            <p14:sldId id="389"/>
            <p14:sldId id="390"/>
            <p14:sldId id="391"/>
            <p14:sldId id="392"/>
            <p14:sldId id="397"/>
            <p14:sldId id="398"/>
            <p14:sldId id="399"/>
            <p14:sldId id="400"/>
            <p14:sldId id="401"/>
            <p14:sldId id="393"/>
            <p14:sldId id="394"/>
            <p14:sldId id="395"/>
            <p14:sldId id="504"/>
            <p14:sldId id="505"/>
            <p14:sldId id="396"/>
            <p14:sldId id="501"/>
            <p14:sldId id="502"/>
            <p14:sldId id="517"/>
            <p14:sldId id="454"/>
            <p14:sldId id="455"/>
            <p14:sldId id="456"/>
            <p14:sldId id="457"/>
            <p14:sldId id="458"/>
            <p14:sldId id="459"/>
            <p14:sldId id="512"/>
            <p14:sldId id="550"/>
            <p14:sldId id="513"/>
            <p14:sldId id="514"/>
            <p14:sldId id="551"/>
            <p14:sldId id="552"/>
            <p14:sldId id="515"/>
            <p14:sldId id="516"/>
            <p14:sldId id="460"/>
            <p14:sldId id="461"/>
            <p14:sldId id="462"/>
            <p14:sldId id="553"/>
            <p14:sldId id="498"/>
            <p14:sldId id="464"/>
            <p14:sldId id="465"/>
            <p14:sldId id="554"/>
            <p14:sldId id="555"/>
            <p14:sldId id="466"/>
            <p14:sldId id="467"/>
            <p14:sldId id="560"/>
            <p14:sldId id="561"/>
            <p14:sldId id="562"/>
            <p14:sldId id="563"/>
            <p14:sldId id="564"/>
            <p14:sldId id="565"/>
            <p14:sldId id="311"/>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85" autoAdjust="0"/>
    <p:restoredTop sz="78495" autoAdjust="0"/>
  </p:normalViewPr>
  <p:slideViewPr>
    <p:cSldViewPr>
      <p:cViewPr varScale="1">
        <p:scale>
          <a:sx n="91" d="100"/>
          <a:sy n="91" d="100"/>
        </p:scale>
        <p:origin x="522"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C4682D3-F825-4986-9E54-615F4BA29BE5}" type="datetimeFigureOut">
              <a:rPr lang="en-IN" smtClean="0"/>
              <a:t>04-02-2022</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D4B6B8A-1F05-4563-9B25-8E5C160F5B2D}" type="slidenum">
              <a:rPr lang="en-IN" smtClean="0"/>
              <a:t>‹#›</a:t>
            </a:fld>
            <a:endParaRPr lang="en-IN"/>
          </a:p>
        </p:txBody>
      </p:sp>
    </p:spTree>
    <p:extLst>
      <p:ext uri="{BB962C8B-B14F-4D97-AF65-F5344CB8AC3E}">
        <p14:creationId xmlns:p14="http://schemas.microsoft.com/office/powerpoint/2010/main" val="2033433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D4B6B8A-1F05-4563-9B25-8E5C160F5B2D}" type="slidenum">
              <a:rPr lang="en-IN" smtClean="0"/>
              <a:t>1</a:t>
            </a:fld>
            <a:endParaRPr lang="en-IN"/>
          </a:p>
        </p:txBody>
      </p:sp>
    </p:spTree>
    <p:extLst>
      <p:ext uri="{BB962C8B-B14F-4D97-AF65-F5344CB8AC3E}">
        <p14:creationId xmlns:p14="http://schemas.microsoft.com/office/powerpoint/2010/main" val="447328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xfrm>
            <a:off x="3971925" y="8831263"/>
            <a:ext cx="3038475" cy="465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A169399F-A08F-4B4A-A186-1344A1C4E610}"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xfrm>
            <a:off x="1270000" y="728663"/>
            <a:ext cx="4778375" cy="3584575"/>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6483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9730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 xmlns:a16="http://schemas.microsoft.com/office/drawing/2014/main" id="{EBE995CF-FB01-4FE9-9271-0EC8DAB4B3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99CA6239-A35C-418B-9130-4C190F6F32B0}" type="slidenum">
              <a:rPr lang="en-US" altLang="en-US" sz="1200">
                <a:latin typeface="Times New Roman" panose="02020603050405020304" pitchFamily="18" charset="0"/>
              </a:rPr>
              <a:pPr/>
              <a:t>90</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693957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 xmlns:a16="http://schemas.microsoft.com/office/drawing/2014/main" id="{C253EAAC-46BF-46B4-86EF-F4EE11C067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216A3C69-66FB-4973-8032-155164335BD0}" type="slidenum">
              <a:rPr lang="en-US" altLang="en-US" sz="1200">
                <a:latin typeface="Times New Roman" panose="02020603050405020304" pitchFamily="18" charset="0"/>
              </a:rPr>
              <a:pPr/>
              <a:t>91</a:t>
            </a:fld>
            <a:endParaRPr lang="en-US" altLang="en-US" sz="1200">
              <a:latin typeface="Times New Roman" panose="02020603050405020304" pitchFamily="18" charset="0"/>
            </a:endParaRPr>
          </a:p>
        </p:txBody>
      </p:sp>
      <p:sp>
        <p:nvSpPr>
          <p:cNvPr id="139267" name="Rectangle 2">
            <a:extLst>
              <a:ext uri="{FF2B5EF4-FFF2-40B4-BE49-F238E27FC236}">
                <a16:creationId xmlns="" xmlns:a16="http://schemas.microsoft.com/office/drawing/2014/main" id="{6A97C569-3F63-4DF9-940A-67B3E5B1302C}"/>
              </a:ext>
            </a:extLst>
          </p:cNvPr>
          <p:cNvSpPr>
            <a:spLocks noGrp="1" noRot="1" noChangeAspect="1" noChangeArrowheads="1" noTextEdit="1"/>
          </p:cNvSpPr>
          <p:nvPr>
            <p:ph type="sldImg"/>
          </p:nvPr>
        </p:nvSpPr>
        <p:spPr>
          <a:ln/>
        </p:spPr>
      </p:sp>
      <p:sp>
        <p:nvSpPr>
          <p:cNvPr id="139268" name="Rectangle 3">
            <a:extLst>
              <a:ext uri="{FF2B5EF4-FFF2-40B4-BE49-F238E27FC236}">
                <a16:creationId xmlns="" xmlns:a16="http://schemas.microsoft.com/office/drawing/2014/main" id="{CC1536DB-C10F-4F8D-936C-FB3F66BD58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72932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 xmlns:a16="http://schemas.microsoft.com/office/drawing/2014/main" id="{F508013C-11B9-4A6B-BEE0-0789EB603F0B}"/>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algn="r"/>
            <a:fld id="{E46B4157-B3D8-4785-997D-02BACB869778}" type="slidenum">
              <a:rPr lang="en-US" altLang="en-US" sz="1200">
                <a:latin typeface="Times New Roman" panose="02020603050405020304" pitchFamily="18" charset="0"/>
              </a:rPr>
              <a:pPr algn="r"/>
              <a:t>92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15741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 xmlns:a16="http://schemas.microsoft.com/office/drawing/2014/main" id="{815C75C7-A485-484F-86E0-5E6EABBE78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F38B36AD-7D48-4348-930B-17D2E85E105C}" type="slidenum">
              <a:rPr lang="en-US" altLang="en-US" sz="1200">
                <a:latin typeface="Times New Roman" panose="02020603050405020304" pitchFamily="18" charset="0"/>
              </a:rPr>
              <a:pPr/>
              <a:t>94</a:t>
            </a:fld>
            <a:endParaRPr lang="en-US" altLang="en-US" sz="1200">
              <a:latin typeface="Times New Roman" panose="02020603050405020304" pitchFamily="18" charset="0"/>
            </a:endParaRPr>
          </a:p>
        </p:txBody>
      </p:sp>
      <p:sp>
        <p:nvSpPr>
          <p:cNvPr id="141315" name="Rectangle 2">
            <a:extLst>
              <a:ext uri="{FF2B5EF4-FFF2-40B4-BE49-F238E27FC236}">
                <a16:creationId xmlns="" xmlns:a16="http://schemas.microsoft.com/office/drawing/2014/main" id="{E78B9C71-65A6-4E98-BC82-7C00E0C6AF0B}"/>
              </a:ext>
            </a:extLst>
          </p:cNvPr>
          <p:cNvSpPr>
            <a:spLocks noGrp="1" noRot="1" noChangeAspect="1" noChangeArrowheads="1" noTextEdit="1"/>
          </p:cNvSpPr>
          <p:nvPr>
            <p:ph type="sldImg"/>
          </p:nvPr>
        </p:nvSpPr>
        <p:spPr>
          <a:ln/>
        </p:spPr>
      </p:sp>
      <p:sp>
        <p:nvSpPr>
          <p:cNvPr id="141316" name="Rectangle 3">
            <a:extLst>
              <a:ext uri="{FF2B5EF4-FFF2-40B4-BE49-F238E27FC236}">
                <a16:creationId xmlns="" xmlns:a16="http://schemas.microsoft.com/office/drawing/2014/main" id="{4EB42A40-9FB8-4BA9-B36C-0F2F2A4D2C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3758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 xmlns:a16="http://schemas.microsoft.com/office/drawing/2014/main" id="{7433BAB0-F4D2-4766-8BAB-53F4A5C73B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48C00BF1-85AC-49D7-B374-6B8035A2B58F}" type="slidenum">
              <a:rPr lang="en-US" altLang="en-US" sz="1200">
                <a:latin typeface="Times New Roman" panose="02020603050405020304" pitchFamily="18" charset="0"/>
              </a:rPr>
              <a:pPr/>
              <a:t>95</a:t>
            </a:fld>
            <a:endParaRPr lang="en-US" altLang="en-US" sz="1200">
              <a:latin typeface="Times New Roman" panose="02020603050405020304" pitchFamily="18" charset="0"/>
            </a:endParaRPr>
          </a:p>
        </p:txBody>
      </p:sp>
      <p:sp>
        <p:nvSpPr>
          <p:cNvPr id="142339" name="Rectangle 2">
            <a:extLst>
              <a:ext uri="{FF2B5EF4-FFF2-40B4-BE49-F238E27FC236}">
                <a16:creationId xmlns="" xmlns:a16="http://schemas.microsoft.com/office/drawing/2014/main" id="{D57D7092-7597-4D5F-806A-9A4C31C94257}"/>
              </a:ext>
            </a:extLst>
          </p:cNvPr>
          <p:cNvSpPr>
            <a:spLocks noGrp="1" noRot="1" noChangeAspect="1" noChangeArrowheads="1" noTextEdit="1"/>
          </p:cNvSpPr>
          <p:nvPr>
            <p:ph type="sldImg"/>
          </p:nvPr>
        </p:nvSpPr>
        <p:spPr>
          <a:ln/>
        </p:spPr>
      </p:sp>
      <p:sp>
        <p:nvSpPr>
          <p:cNvPr id="142340" name="Rectangle 3">
            <a:extLst>
              <a:ext uri="{FF2B5EF4-FFF2-40B4-BE49-F238E27FC236}">
                <a16:creationId xmlns="" xmlns:a16="http://schemas.microsoft.com/office/drawing/2014/main" id="{42F0F605-B54A-4A86-879C-5F1E3CCD80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66174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 xmlns:a16="http://schemas.microsoft.com/office/drawing/2014/main" id="{27C76366-1728-4097-8A12-F0CC6904A8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76254E6C-67D4-4F27-BAB9-0EEEA43F4153}" type="slidenum">
              <a:rPr lang="en-US" altLang="en-US" sz="1200">
                <a:latin typeface="Times New Roman" panose="02020603050405020304" pitchFamily="18" charset="0"/>
              </a:rPr>
              <a:pPr/>
              <a:t>99</a:t>
            </a:fld>
            <a:endParaRPr lang="en-US" altLang="en-US" sz="1200">
              <a:latin typeface="Times New Roman" panose="02020603050405020304" pitchFamily="18" charset="0"/>
            </a:endParaRPr>
          </a:p>
        </p:txBody>
      </p:sp>
      <p:sp>
        <p:nvSpPr>
          <p:cNvPr id="143363" name="Rectangle 2">
            <a:extLst>
              <a:ext uri="{FF2B5EF4-FFF2-40B4-BE49-F238E27FC236}">
                <a16:creationId xmlns="" xmlns:a16="http://schemas.microsoft.com/office/drawing/2014/main" id="{74FD2584-F74E-479D-A25F-FAA25AC7D9F7}"/>
              </a:ext>
            </a:extLst>
          </p:cNvPr>
          <p:cNvSpPr>
            <a:spLocks noGrp="1" noRot="1" noChangeAspect="1" noChangeArrowheads="1" noTextEdit="1"/>
          </p:cNvSpPr>
          <p:nvPr>
            <p:ph type="sldImg"/>
          </p:nvPr>
        </p:nvSpPr>
        <p:spPr>
          <a:ln/>
        </p:spPr>
      </p:sp>
      <p:sp>
        <p:nvSpPr>
          <p:cNvPr id="143364" name="Rectangle 3">
            <a:extLst>
              <a:ext uri="{FF2B5EF4-FFF2-40B4-BE49-F238E27FC236}">
                <a16:creationId xmlns="" xmlns:a16="http://schemas.microsoft.com/office/drawing/2014/main" id="{A7AB3330-CF01-42B0-B9FD-ACF08EE2B4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19042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5602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xfrm>
            <a:off x="3870325" y="8661400"/>
            <a:ext cx="2960688" cy="455613"/>
          </a:xfrm>
          <a:prstGeom prst="rect">
            <a:avLst/>
          </a:prstGeom>
          <a:ln/>
        </p:spPr>
        <p:txBody>
          <a:bodyPr/>
          <a:lstStyle/>
          <a:p>
            <a:fld id="{79DAC60B-68DB-48A9-85B8-5A13C6C490F7}" type="slidenum">
              <a:rPr lang="en-US" altLang="en-US"/>
              <a:pPr/>
              <a:t>4</a:t>
            </a:fld>
            <a:endParaRPr lang="en-US" altLang="en-US"/>
          </a:p>
        </p:txBody>
      </p:sp>
    </p:spTree>
    <p:extLst>
      <p:ext uri="{BB962C8B-B14F-4D97-AF65-F5344CB8AC3E}">
        <p14:creationId xmlns:p14="http://schemas.microsoft.com/office/powerpoint/2010/main" val="76418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xfrm>
            <a:off x="3870325" y="8661400"/>
            <a:ext cx="2960688" cy="455613"/>
          </a:xfrm>
          <a:prstGeom prst="rect">
            <a:avLst/>
          </a:prstGeom>
          <a:ln/>
        </p:spPr>
        <p:txBody>
          <a:bodyPr/>
          <a:lstStyle/>
          <a:p>
            <a:fld id="{D4D94C9D-BF10-4461-80DE-B80F1A56224F}" type="slidenum">
              <a:rPr lang="en-US" altLang="en-US"/>
              <a:pPr/>
              <a:t>6</a:t>
            </a:fld>
            <a:endParaRPr lang="en-US" altLang="en-US"/>
          </a:p>
        </p:txBody>
      </p:sp>
    </p:spTree>
    <p:extLst>
      <p:ext uri="{BB962C8B-B14F-4D97-AF65-F5344CB8AC3E}">
        <p14:creationId xmlns:p14="http://schemas.microsoft.com/office/powerpoint/2010/main" val="2769723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xfrm>
            <a:off x="3870325" y="8661400"/>
            <a:ext cx="2960688" cy="455613"/>
          </a:xfrm>
          <a:prstGeom prst="rect">
            <a:avLst/>
          </a:prstGeom>
          <a:ln/>
        </p:spPr>
        <p:txBody>
          <a:bodyPr/>
          <a:lstStyle/>
          <a:p>
            <a:fld id="{C1934FA7-7391-461D-9EE6-DD2FE3A7C65E}" type="slidenum">
              <a:rPr lang="en-US" altLang="en-US"/>
              <a:pPr/>
              <a:t>7</a:t>
            </a:fld>
            <a:endParaRPr lang="en-US" altLang="en-US"/>
          </a:p>
        </p:txBody>
      </p:sp>
    </p:spTree>
    <p:extLst>
      <p:ext uri="{BB962C8B-B14F-4D97-AF65-F5344CB8AC3E}">
        <p14:creationId xmlns:p14="http://schemas.microsoft.com/office/powerpoint/2010/main" val="1735725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xfrm>
            <a:off x="3870325" y="8661400"/>
            <a:ext cx="2960688" cy="455613"/>
          </a:xfrm>
          <a:prstGeom prst="rect">
            <a:avLst/>
          </a:prstGeom>
          <a:ln/>
        </p:spPr>
        <p:txBody>
          <a:bodyPr/>
          <a:lstStyle/>
          <a:p>
            <a:fld id="{D5785CBF-F40C-4D44-B042-9FBC51260DE7}" type="slidenum">
              <a:rPr lang="en-US" altLang="en-US"/>
              <a:pPr/>
              <a:t>8</a:t>
            </a:fld>
            <a:endParaRPr lang="en-US" altLang="en-US"/>
          </a:p>
        </p:txBody>
      </p:sp>
    </p:spTree>
    <p:extLst>
      <p:ext uri="{BB962C8B-B14F-4D97-AF65-F5344CB8AC3E}">
        <p14:creationId xmlns:p14="http://schemas.microsoft.com/office/powerpoint/2010/main" val="2362835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BFAAEE7-246F-4524-9D59-A9AD9B37CDB0}" type="slidenum">
              <a:rPr lang="en-US"/>
              <a:pPr/>
              <a:t>12</a:t>
            </a:fld>
            <a:endParaRPr lang="en-US"/>
          </a:p>
        </p:txBody>
      </p:sp>
    </p:spTree>
    <p:extLst>
      <p:ext uri="{BB962C8B-B14F-4D97-AF65-F5344CB8AC3E}">
        <p14:creationId xmlns:p14="http://schemas.microsoft.com/office/powerpoint/2010/main" val="145362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xfrm>
            <a:off x="3971925" y="8831263"/>
            <a:ext cx="3038475" cy="465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942218DD-E542-452C-A581-52B6A3AFF440}" type="slidenum">
              <a:rPr lang="en-US" altLang="en-US" sz="1200">
                <a:latin typeface="Times New Roman" panose="02020603050405020304" pitchFamily="18" charset="0"/>
              </a:rPr>
              <a:pPr/>
              <a:t>32</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1270000" y="728663"/>
            <a:ext cx="4778375" cy="3584575"/>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34843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xfrm>
            <a:off x="3971925" y="8831263"/>
            <a:ext cx="3038475" cy="465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62E2367D-882D-47F5-B130-835CC04E8FCB}" type="slidenum">
              <a:rPr lang="en-US" altLang="en-US" sz="1200">
                <a:latin typeface="Times New Roman" panose="02020603050405020304" pitchFamily="18" charset="0"/>
              </a:rPr>
              <a:pPr/>
              <a:t>40</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1270000" y="728663"/>
            <a:ext cx="4778375" cy="3584575"/>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3416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101141"/>
                </a:solidFill>
                <a:latin typeface="Arial"/>
                <a:cs typeface="Arial"/>
              </a:defRPr>
            </a:lvl1pPr>
          </a:lstStyle>
          <a:p>
            <a:pPr marL="12700">
              <a:lnSpc>
                <a:spcPct val="100000"/>
              </a:lnSpc>
              <a:spcBef>
                <a:spcPts val="50"/>
              </a:spcBef>
            </a:pPr>
            <a:r>
              <a:rPr b="1" spc="10" dirty="0">
                <a:latin typeface="Arial"/>
                <a:cs typeface="Arial"/>
              </a:rPr>
              <a:t>BITS </a:t>
            </a:r>
            <a:r>
              <a:rPr spc="5" dirty="0"/>
              <a:t>Pilani, </a:t>
            </a:r>
            <a:r>
              <a:rPr spc="10" dirty="0"/>
              <a:t>Deemed to be </a:t>
            </a:r>
            <a:r>
              <a:rPr spc="5" dirty="0"/>
              <a:t>University </a:t>
            </a:r>
            <a:r>
              <a:rPr spc="10" dirty="0"/>
              <a:t>under Section </a:t>
            </a:r>
            <a:r>
              <a:rPr spc="15" dirty="0"/>
              <a:t>3 </a:t>
            </a:r>
            <a:r>
              <a:rPr spc="10" dirty="0"/>
              <a:t>of </a:t>
            </a:r>
            <a:r>
              <a:rPr spc="15" dirty="0"/>
              <a:t>UGC </a:t>
            </a:r>
            <a:r>
              <a:rPr spc="5" dirty="0"/>
              <a:t>Act,</a:t>
            </a:r>
            <a:r>
              <a:rPr spc="-10" dirty="0"/>
              <a:t> </a:t>
            </a:r>
            <a:r>
              <a:rPr spc="10" dirty="0"/>
              <a:t>1956</a:t>
            </a:r>
          </a:p>
        </p:txBody>
      </p:sp>
      <p:sp>
        <p:nvSpPr>
          <p:cNvPr id="5" name="Holder 5"/>
          <p:cNvSpPr>
            <a:spLocks noGrp="1"/>
          </p:cNvSpPr>
          <p:nvPr>
            <p:ph type="dt" sz="half" idx="6"/>
          </p:nvPr>
        </p:nvSpPr>
        <p:spPr/>
        <p:txBody>
          <a:bodyPr lIns="0" tIns="0" rIns="0" bIns="0"/>
          <a:lstStyle>
            <a:lvl1pPr>
              <a:defRPr sz="900" b="0" i="0">
                <a:solidFill>
                  <a:srgbClr val="8A8A8A"/>
                </a:solidFill>
                <a:latin typeface="Carlito"/>
                <a:cs typeface="Carlito"/>
              </a:defRPr>
            </a:lvl1pPr>
          </a:lstStyle>
          <a:p>
            <a:pPr marL="12700">
              <a:lnSpc>
                <a:spcPts val="955"/>
              </a:lnSpc>
            </a:pPr>
            <a:r>
              <a:rPr lang="en-US" spc="-5" smtClean="0"/>
              <a:t>Data Mining</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101141"/>
                </a:solidFill>
                <a:latin typeface="Arial"/>
                <a:cs typeface="Arial"/>
              </a:defRPr>
            </a:lvl1pPr>
          </a:lstStyle>
          <a:p>
            <a:pPr marL="12700">
              <a:lnSpc>
                <a:spcPct val="100000"/>
              </a:lnSpc>
              <a:spcBef>
                <a:spcPts val="50"/>
              </a:spcBef>
            </a:pPr>
            <a:r>
              <a:rPr b="1" spc="10" dirty="0">
                <a:latin typeface="Arial"/>
                <a:cs typeface="Arial"/>
              </a:rPr>
              <a:t>BITS </a:t>
            </a:r>
            <a:r>
              <a:rPr spc="5" dirty="0"/>
              <a:t>Pilani, </a:t>
            </a:r>
            <a:r>
              <a:rPr spc="10" dirty="0"/>
              <a:t>Deemed to be </a:t>
            </a:r>
            <a:r>
              <a:rPr spc="5" dirty="0"/>
              <a:t>University </a:t>
            </a:r>
            <a:r>
              <a:rPr spc="10" dirty="0"/>
              <a:t>under Section </a:t>
            </a:r>
            <a:r>
              <a:rPr spc="15" dirty="0"/>
              <a:t>3 </a:t>
            </a:r>
            <a:r>
              <a:rPr spc="10" dirty="0"/>
              <a:t>of </a:t>
            </a:r>
            <a:r>
              <a:rPr spc="15" dirty="0"/>
              <a:t>UGC </a:t>
            </a:r>
            <a:r>
              <a:rPr spc="5" dirty="0"/>
              <a:t>Act,</a:t>
            </a:r>
            <a:r>
              <a:rPr spc="-10" dirty="0"/>
              <a:t> </a:t>
            </a:r>
            <a:r>
              <a:rPr spc="10" dirty="0"/>
              <a:t>1956</a:t>
            </a:r>
          </a:p>
        </p:txBody>
      </p:sp>
      <p:sp>
        <p:nvSpPr>
          <p:cNvPr id="5" name="Holder 5"/>
          <p:cNvSpPr>
            <a:spLocks noGrp="1"/>
          </p:cNvSpPr>
          <p:nvPr>
            <p:ph type="dt" sz="half" idx="6"/>
          </p:nvPr>
        </p:nvSpPr>
        <p:spPr/>
        <p:txBody>
          <a:bodyPr lIns="0" tIns="0" rIns="0" bIns="0"/>
          <a:lstStyle>
            <a:lvl1pPr>
              <a:defRPr sz="900" b="0" i="0">
                <a:solidFill>
                  <a:srgbClr val="8A8A8A"/>
                </a:solidFill>
                <a:latin typeface="Carlito"/>
                <a:cs typeface="Carlito"/>
              </a:defRPr>
            </a:lvl1pPr>
          </a:lstStyle>
          <a:p>
            <a:pPr marL="12700">
              <a:lnSpc>
                <a:spcPts val="955"/>
              </a:lnSpc>
            </a:pPr>
            <a:r>
              <a:rPr lang="en-US" spc="-5" smtClean="0"/>
              <a:t>Data Mining</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rlito"/>
                <a:cs typeface="Carlito"/>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101141"/>
                </a:solidFill>
                <a:latin typeface="Arial"/>
                <a:cs typeface="Arial"/>
              </a:defRPr>
            </a:lvl1pPr>
          </a:lstStyle>
          <a:p>
            <a:pPr marL="12700">
              <a:lnSpc>
                <a:spcPct val="100000"/>
              </a:lnSpc>
              <a:spcBef>
                <a:spcPts val="50"/>
              </a:spcBef>
            </a:pPr>
            <a:r>
              <a:rPr b="1" spc="10" dirty="0">
                <a:latin typeface="Arial"/>
                <a:cs typeface="Arial"/>
              </a:rPr>
              <a:t>BITS </a:t>
            </a:r>
            <a:r>
              <a:rPr spc="5" dirty="0"/>
              <a:t>Pilani, </a:t>
            </a:r>
            <a:r>
              <a:rPr spc="10" dirty="0"/>
              <a:t>Deemed to be </a:t>
            </a:r>
            <a:r>
              <a:rPr spc="5" dirty="0"/>
              <a:t>University </a:t>
            </a:r>
            <a:r>
              <a:rPr spc="10" dirty="0"/>
              <a:t>under Section </a:t>
            </a:r>
            <a:r>
              <a:rPr spc="15" dirty="0"/>
              <a:t>3 </a:t>
            </a:r>
            <a:r>
              <a:rPr spc="10" dirty="0"/>
              <a:t>of </a:t>
            </a:r>
            <a:r>
              <a:rPr spc="15" dirty="0"/>
              <a:t>UGC </a:t>
            </a:r>
            <a:r>
              <a:rPr spc="5" dirty="0"/>
              <a:t>Act,</a:t>
            </a:r>
            <a:r>
              <a:rPr spc="-10" dirty="0"/>
              <a:t> </a:t>
            </a:r>
            <a:r>
              <a:rPr spc="10" dirty="0"/>
              <a:t>1956</a:t>
            </a:r>
          </a:p>
        </p:txBody>
      </p:sp>
      <p:sp>
        <p:nvSpPr>
          <p:cNvPr id="6" name="Holder 6"/>
          <p:cNvSpPr>
            <a:spLocks noGrp="1"/>
          </p:cNvSpPr>
          <p:nvPr>
            <p:ph type="dt" sz="half" idx="6"/>
          </p:nvPr>
        </p:nvSpPr>
        <p:spPr/>
        <p:txBody>
          <a:bodyPr lIns="0" tIns="0" rIns="0" bIns="0"/>
          <a:lstStyle>
            <a:lvl1pPr>
              <a:defRPr sz="900" b="0" i="0">
                <a:solidFill>
                  <a:srgbClr val="8A8A8A"/>
                </a:solidFill>
                <a:latin typeface="Carlito"/>
                <a:cs typeface="Carlito"/>
              </a:defRPr>
            </a:lvl1pPr>
          </a:lstStyle>
          <a:p>
            <a:pPr marL="12700">
              <a:lnSpc>
                <a:spcPts val="955"/>
              </a:lnSpc>
            </a:pPr>
            <a:r>
              <a:rPr lang="en-US" spc="-5" smtClean="0"/>
              <a:t>Data Mining</a:t>
            </a:r>
            <a:endParaRPr spc="-5"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101141"/>
                </a:solidFill>
                <a:latin typeface="Arial"/>
                <a:cs typeface="Arial"/>
              </a:defRPr>
            </a:lvl1pPr>
          </a:lstStyle>
          <a:p>
            <a:pPr marL="12700">
              <a:lnSpc>
                <a:spcPct val="100000"/>
              </a:lnSpc>
              <a:spcBef>
                <a:spcPts val="50"/>
              </a:spcBef>
            </a:pPr>
            <a:r>
              <a:rPr b="1" spc="10" dirty="0">
                <a:latin typeface="Arial"/>
                <a:cs typeface="Arial"/>
              </a:rPr>
              <a:t>BITS </a:t>
            </a:r>
            <a:r>
              <a:rPr spc="5" dirty="0"/>
              <a:t>Pilani, </a:t>
            </a:r>
            <a:r>
              <a:rPr spc="10" dirty="0"/>
              <a:t>Deemed to be </a:t>
            </a:r>
            <a:r>
              <a:rPr spc="5" dirty="0"/>
              <a:t>University </a:t>
            </a:r>
            <a:r>
              <a:rPr spc="10" dirty="0"/>
              <a:t>under Section </a:t>
            </a:r>
            <a:r>
              <a:rPr spc="15" dirty="0"/>
              <a:t>3 </a:t>
            </a:r>
            <a:r>
              <a:rPr spc="10" dirty="0"/>
              <a:t>of </a:t>
            </a:r>
            <a:r>
              <a:rPr spc="15" dirty="0"/>
              <a:t>UGC </a:t>
            </a:r>
            <a:r>
              <a:rPr spc="5" dirty="0"/>
              <a:t>Act,</a:t>
            </a:r>
            <a:r>
              <a:rPr spc="-10" dirty="0"/>
              <a:t> </a:t>
            </a:r>
            <a:r>
              <a:rPr spc="10" dirty="0"/>
              <a:t>1956</a:t>
            </a:r>
          </a:p>
        </p:txBody>
      </p:sp>
      <p:sp>
        <p:nvSpPr>
          <p:cNvPr id="4" name="Holder 4"/>
          <p:cNvSpPr>
            <a:spLocks noGrp="1"/>
          </p:cNvSpPr>
          <p:nvPr>
            <p:ph type="dt" sz="half" idx="6"/>
          </p:nvPr>
        </p:nvSpPr>
        <p:spPr/>
        <p:txBody>
          <a:bodyPr lIns="0" tIns="0" rIns="0" bIns="0"/>
          <a:lstStyle>
            <a:lvl1pPr>
              <a:defRPr sz="900" b="0" i="0">
                <a:solidFill>
                  <a:srgbClr val="8A8A8A"/>
                </a:solidFill>
                <a:latin typeface="Carlito"/>
                <a:cs typeface="Carlito"/>
              </a:defRPr>
            </a:lvl1pPr>
          </a:lstStyle>
          <a:p>
            <a:pPr marL="12700">
              <a:lnSpc>
                <a:spcPts val="955"/>
              </a:lnSpc>
            </a:pPr>
            <a:r>
              <a:rPr lang="en-US" spc="-5" smtClean="0"/>
              <a:t>Data Mining</a:t>
            </a:r>
            <a:endParaRPr spc="-5"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3981" cy="6857986"/>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0" y="3335668"/>
            <a:ext cx="8726432" cy="2822844"/>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0" y="3352668"/>
            <a:ext cx="8686800" cy="2743200"/>
          </a:xfrm>
          <a:custGeom>
            <a:avLst/>
            <a:gdLst/>
            <a:ahLst/>
            <a:cxnLst/>
            <a:rect l="l" t="t" r="r" b="b"/>
            <a:pathLst>
              <a:path w="8686800" h="2743200">
                <a:moveTo>
                  <a:pt x="8686432" y="2742844"/>
                </a:moveTo>
                <a:lnTo>
                  <a:pt x="0" y="2742844"/>
                </a:lnTo>
                <a:lnTo>
                  <a:pt x="0" y="0"/>
                </a:lnTo>
                <a:lnTo>
                  <a:pt x="8686432" y="0"/>
                </a:lnTo>
                <a:lnTo>
                  <a:pt x="8686432" y="2742844"/>
                </a:lnTo>
                <a:close/>
              </a:path>
            </a:pathLst>
          </a:custGeom>
          <a:solidFill>
            <a:srgbClr val="101141"/>
          </a:solidFill>
        </p:spPr>
        <p:txBody>
          <a:bodyPr wrap="square" lIns="0" tIns="0" rIns="0" bIns="0" rtlCol="0"/>
          <a:lstStyle/>
          <a:p>
            <a:endParaRPr/>
          </a:p>
        </p:txBody>
      </p:sp>
      <p:sp>
        <p:nvSpPr>
          <p:cNvPr id="19" name="bg object 19"/>
          <p:cNvSpPr/>
          <p:nvPr/>
        </p:nvSpPr>
        <p:spPr>
          <a:xfrm>
            <a:off x="2855469" y="6078877"/>
            <a:ext cx="2975119" cy="155959"/>
          </a:xfrm>
          <a:prstGeom prst="rect">
            <a:avLst/>
          </a:prstGeom>
          <a:blipFill>
            <a:blip r:embed="rId4" cstate="print"/>
            <a:stretch>
              <a:fillRect/>
            </a:stretch>
          </a:blipFill>
        </p:spPr>
        <p:txBody>
          <a:bodyPr wrap="square" lIns="0" tIns="0" rIns="0" bIns="0" rtlCol="0"/>
          <a:lstStyle/>
          <a:p>
            <a:endParaRPr/>
          </a:p>
        </p:txBody>
      </p:sp>
      <p:sp>
        <p:nvSpPr>
          <p:cNvPr id="20" name="bg object 20"/>
          <p:cNvSpPr/>
          <p:nvPr/>
        </p:nvSpPr>
        <p:spPr>
          <a:xfrm>
            <a:off x="2895469" y="6095862"/>
            <a:ext cx="2895600" cy="76200"/>
          </a:xfrm>
          <a:custGeom>
            <a:avLst/>
            <a:gdLst/>
            <a:ahLst/>
            <a:cxnLst/>
            <a:rect l="l" t="t" r="r" b="b"/>
            <a:pathLst>
              <a:path w="2895600" h="76200">
                <a:moveTo>
                  <a:pt x="2895119" y="75974"/>
                </a:moveTo>
                <a:lnTo>
                  <a:pt x="0" y="75974"/>
                </a:lnTo>
                <a:lnTo>
                  <a:pt x="0" y="0"/>
                </a:lnTo>
                <a:lnTo>
                  <a:pt x="2895119" y="0"/>
                </a:lnTo>
                <a:lnTo>
                  <a:pt x="2895119" y="75974"/>
                </a:lnTo>
                <a:close/>
              </a:path>
            </a:pathLst>
          </a:custGeom>
          <a:solidFill>
            <a:srgbClr val="75C1E4"/>
          </a:solidFill>
        </p:spPr>
        <p:txBody>
          <a:bodyPr wrap="square" lIns="0" tIns="0" rIns="0" bIns="0" rtlCol="0"/>
          <a:lstStyle/>
          <a:p>
            <a:endParaRPr/>
          </a:p>
        </p:txBody>
      </p:sp>
      <p:sp>
        <p:nvSpPr>
          <p:cNvPr id="21" name="bg object 21"/>
          <p:cNvSpPr/>
          <p:nvPr/>
        </p:nvSpPr>
        <p:spPr>
          <a:xfrm>
            <a:off x="0" y="6078877"/>
            <a:ext cx="2935119" cy="155959"/>
          </a:xfrm>
          <a:prstGeom prst="rect">
            <a:avLst/>
          </a:prstGeom>
          <a:blipFill>
            <a:blip r:embed="rId5" cstate="print"/>
            <a:stretch>
              <a:fillRect/>
            </a:stretch>
          </a:blipFill>
        </p:spPr>
        <p:txBody>
          <a:bodyPr wrap="square" lIns="0" tIns="0" rIns="0" bIns="0" rtlCol="0"/>
          <a:lstStyle/>
          <a:p>
            <a:endParaRPr/>
          </a:p>
        </p:txBody>
      </p:sp>
      <p:sp>
        <p:nvSpPr>
          <p:cNvPr id="22" name="bg object 22"/>
          <p:cNvSpPr/>
          <p:nvPr/>
        </p:nvSpPr>
        <p:spPr>
          <a:xfrm>
            <a:off x="0" y="6095862"/>
            <a:ext cx="2895600" cy="76200"/>
          </a:xfrm>
          <a:custGeom>
            <a:avLst/>
            <a:gdLst/>
            <a:ahLst/>
            <a:cxnLst/>
            <a:rect l="l" t="t" r="r" b="b"/>
            <a:pathLst>
              <a:path w="2895600" h="76200">
                <a:moveTo>
                  <a:pt x="2895119" y="75974"/>
                </a:moveTo>
                <a:lnTo>
                  <a:pt x="0" y="75974"/>
                </a:lnTo>
                <a:lnTo>
                  <a:pt x="0" y="0"/>
                </a:lnTo>
                <a:lnTo>
                  <a:pt x="2895119" y="0"/>
                </a:lnTo>
                <a:lnTo>
                  <a:pt x="2895119" y="75974"/>
                </a:lnTo>
                <a:close/>
              </a:path>
            </a:pathLst>
          </a:custGeom>
          <a:solidFill>
            <a:srgbClr val="FBAF17"/>
          </a:solidFill>
        </p:spPr>
        <p:txBody>
          <a:bodyPr wrap="square" lIns="0" tIns="0" rIns="0" bIns="0" rtlCol="0"/>
          <a:lstStyle/>
          <a:p>
            <a:endParaRPr/>
          </a:p>
        </p:txBody>
      </p:sp>
      <p:sp>
        <p:nvSpPr>
          <p:cNvPr id="23" name="bg object 23"/>
          <p:cNvSpPr/>
          <p:nvPr/>
        </p:nvSpPr>
        <p:spPr>
          <a:xfrm>
            <a:off x="5751313" y="6078877"/>
            <a:ext cx="2975119" cy="155959"/>
          </a:xfrm>
          <a:prstGeom prst="rect">
            <a:avLst/>
          </a:prstGeom>
          <a:blipFill>
            <a:blip r:embed="rId4" cstate="print"/>
            <a:stretch>
              <a:fillRect/>
            </a:stretch>
          </a:blipFill>
        </p:spPr>
        <p:txBody>
          <a:bodyPr wrap="square" lIns="0" tIns="0" rIns="0" bIns="0" rtlCol="0"/>
          <a:lstStyle/>
          <a:p>
            <a:endParaRPr/>
          </a:p>
        </p:txBody>
      </p:sp>
      <p:sp>
        <p:nvSpPr>
          <p:cNvPr id="24" name="bg object 24"/>
          <p:cNvSpPr/>
          <p:nvPr/>
        </p:nvSpPr>
        <p:spPr>
          <a:xfrm>
            <a:off x="5791313" y="6095862"/>
            <a:ext cx="2895600" cy="76200"/>
          </a:xfrm>
          <a:custGeom>
            <a:avLst/>
            <a:gdLst/>
            <a:ahLst/>
            <a:cxnLst/>
            <a:rect l="l" t="t" r="r" b="b"/>
            <a:pathLst>
              <a:path w="2895600" h="76200">
                <a:moveTo>
                  <a:pt x="2895119" y="75974"/>
                </a:moveTo>
                <a:lnTo>
                  <a:pt x="0" y="75974"/>
                </a:lnTo>
                <a:lnTo>
                  <a:pt x="0" y="0"/>
                </a:lnTo>
                <a:lnTo>
                  <a:pt x="2895119" y="0"/>
                </a:lnTo>
                <a:lnTo>
                  <a:pt x="2895119" y="75974"/>
                </a:lnTo>
                <a:close/>
              </a:path>
            </a:pathLst>
          </a:custGeom>
          <a:solidFill>
            <a:srgbClr val="FF0000"/>
          </a:solidFill>
        </p:spPr>
        <p:txBody>
          <a:bodyPr wrap="square" lIns="0" tIns="0" rIns="0" bIns="0" rtlCol="0"/>
          <a:lstStyle/>
          <a:p>
            <a:endParaRPr/>
          </a:p>
        </p:txBody>
      </p:sp>
      <p:sp>
        <p:nvSpPr>
          <p:cNvPr id="25" name="bg object 25"/>
          <p:cNvSpPr/>
          <p:nvPr/>
        </p:nvSpPr>
        <p:spPr>
          <a:xfrm>
            <a:off x="76319" y="3352668"/>
            <a:ext cx="2057035" cy="1979645"/>
          </a:xfrm>
          <a:prstGeom prst="rect">
            <a:avLst/>
          </a:prstGeom>
          <a:blipFill>
            <a:blip r:embed="rId6"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800" b="0" i="0">
                <a:solidFill>
                  <a:srgbClr val="101141"/>
                </a:solidFill>
                <a:latin typeface="Arial"/>
                <a:cs typeface="Arial"/>
              </a:defRPr>
            </a:lvl1pPr>
          </a:lstStyle>
          <a:p>
            <a:pPr marL="12700">
              <a:lnSpc>
                <a:spcPct val="100000"/>
              </a:lnSpc>
              <a:spcBef>
                <a:spcPts val="50"/>
              </a:spcBef>
            </a:pPr>
            <a:r>
              <a:rPr b="1" spc="10" dirty="0">
                <a:latin typeface="Arial"/>
                <a:cs typeface="Arial"/>
              </a:rPr>
              <a:t>BITS </a:t>
            </a:r>
            <a:r>
              <a:rPr spc="5" dirty="0"/>
              <a:t>Pilani, </a:t>
            </a:r>
            <a:r>
              <a:rPr spc="10" dirty="0"/>
              <a:t>Deemed to be </a:t>
            </a:r>
            <a:r>
              <a:rPr spc="5" dirty="0"/>
              <a:t>University </a:t>
            </a:r>
            <a:r>
              <a:rPr spc="10" dirty="0"/>
              <a:t>under Section </a:t>
            </a:r>
            <a:r>
              <a:rPr spc="15" dirty="0"/>
              <a:t>3 </a:t>
            </a:r>
            <a:r>
              <a:rPr spc="10" dirty="0"/>
              <a:t>of </a:t>
            </a:r>
            <a:r>
              <a:rPr spc="15" dirty="0"/>
              <a:t>UGC </a:t>
            </a:r>
            <a:r>
              <a:rPr spc="5" dirty="0"/>
              <a:t>Act,</a:t>
            </a:r>
            <a:r>
              <a:rPr spc="-10" dirty="0"/>
              <a:t> </a:t>
            </a:r>
            <a:r>
              <a:rPr spc="10" dirty="0"/>
              <a:t>1956</a:t>
            </a:r>
          </a:p>
        </p:txBody>
      </p:sp>
      <p:sp>
        <p:nvSpPr>
          <p:cNvPr id="3" name="Holder 3"/>
          <p:cNvSpPr>
            <a:spLocks noGrp="1"/>
          </p:cNvSpPr>
          <p:nvPr>
            <p:ph type="dt" sz="half" idx="6"/>
          </p:nvPr>
        </p:nvSpPr>
        <p:spPr/>
        <p:txBody>
          <a:bodyPr lIns="0" tIns="0" rIns="0" bIns="0"/>
          <a:lstStyle>
            <a:lvl1pPr>
              <a:defRPr sz="900" b="0" i="0">
                <a:solidFill>
                  <a:srgbClr val="8A8A8A"/>
                </a:solidFill>
                <a:latin typeface="Carlito"/>
                <a:cs typeface="Carlito"/>
              </a:defRPr>
            </a:lvl1pPr>
          </a:lstStyle>
          <a:p>
            <a:pPr marL="12700">
              <a:lnSpc>
                <a:spcPts val="955"/>
              </a:lnSpc>
            </a:pPr>
            <a:r>
              <a:rPr lang="en-US" spc="-5" smtClean="0"/>
              <a:t>Data Mining</a:t>
            </a:r>
            <a:endParaRPr spc="-5"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Data Mining</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BITS Pilani, Deemed to be University under Section 3 of UGC Act, 1956</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61AFFF-E2F4-402D-873F-F9B1B7CF2E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4253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629386" y="0"/>
            <a:ext cx="2193470" cy="691918"/>
          </a:xfrm>
          <a:prstGeom prst="rect">
            <a:avLst/>
          </a:prstGeom>
          <a:blipFill>
            <a:blip r:embed="rId8" cstate="print"/>
            <a:stretch>
              <a:fillRect/>
            </a:stretch>
          </a:blipFill>
        </p:spPr>
        <p:txBody>
          <a:bodyPr wrap="square" lIns="0" tIns="0" rIns="0" bIns="0" rtlCol="0"/>
          <a:lstStyle/>
          <a:p>
            <a:endParaRPr/>
          </a:p>
        </p:txBody>
      </p:sp>
      <p:sp>
        <p:nvSpPr>
          <p:cNvPr id="17" name="bg object 17"/>
          <p:cNvSpPr/>
          <p:nvPr/>
        </p:nvSpPr>
        <p:spPr>
          <a:xfrm>
            <a:off x="2322315" y="1278277"/>
            <a:ext cx="2408475" cy="125719"/>
          </a:xfrm>
          <a:prstGeom prst="rect">
            <a:avLst/>
          </a:prstGeom>
          <a:blipFill>
            <a:blip r:embed="rId9" cstate="print"/>
            <a:stretch>
              <a:fillRect/>
            </a:stretch>
          </a:blipFill>
        </p:spPr>
        <p:txBody>
          <a:bodyPr wrap="square" lIns="0" tIns="0" rIns="0" bIns="0" rtlCol="0"/>
          <a:lstStyle/>
          <a:p>
            <a:endParaRPr/>
          </a:p>
        </p:txBody>
      </p:sp>
      <p:sp>
        <p:nvSpPr>
          <p:cNvPr id="18" name="bg object 18"/>
          <p:cNvSpPr/>
          <p:nvPr/>
        </p:nvSpPr>
        <p:spPr>
          <a:xfrm>
            <a:off x="2362315" y="1295277"/>
            <a:ext cx="2328545" cy="45720"/>
          </a:xfrm>
          <a:custGeom>
            <a:avLst/>
            <a:gdLst/>
            <a:ahLst/>
            <a:cxnLst/>
            <a:rect l="l" t="t" r="r" b="b"/>
            <a:pathLst>
              <a:path w="2328545" h="45719">
                <a:moveTo>
                  <a:pt x="2328475" y="45719"/>
                </a:moveTo>
                <a:lnTo>
                  <a:pt x="0" y="45719"/>
                </a:lnTo>
                <a:lnTo>
                  <a:pt x="0" y="0"/>
                </a:lnTo>
                <a:lnTo>
                  <a:pt x="2328475" y="0"/>
                </a:lnTo>
                <a:lnTo>
                  <a:pt x="2328475" y="45719"/>
                </a:lnTo>
                <a:close/>
              </a:path>
            </a:pathLst>
          </a:custGeom>
          <a:solidFill>
            <a:srgbClr val="75C1E4"/>
          </a:solidFill>
        </p:spPr>
        <p:txBody>
          <a:bodyPr wrap="square" lIns="0" tIns="0" rIns="0" bIns="0" rtlCol="0"/>
          <a:lstStyle/>
          <a:p>
            <a:endParaRPr/>
          </a:p>
        </p:txBody>
      </p:sp>
      <p:sp>
        <p:nvSpPr>
          <p:cNvPr id="19" name="bg object 19"/>
          <p:cNvSpPr/>
          <p:nvPr/>
        </p:nvSpPr>
        <p:spPr>
          <a:xfrm>
            <a:off x="0" y="1278277"/>
            <a:ext cx="2401955" cy="125719"/>
          </a:xfrm>
          <a:prstGeom prst="rect">
            <a:avLst/>
          </a:prstGeom>
          <a:blipFill>
            <a:blip r:embed="rId10" cstate="print"/>
            <a:stretch>
              <a:fillRect/>
            </a:stretch>
          </a:blipFill>
        </p:spPr>
        <p:txBody>
          <a:bodyPr wrap="square" lIns="0" tIns="0" rIns="0" bIns="0" rtlCol="0"/>
          <a:lstStyle/>
          <a:p>
            <a:endParaRPr/>
          </a:p>
        </p:txBody>
      </p:sp>
      <p:sp>
        <p:nvSpPr>
          <p:cNvPr id="20" name="bg object 20"/>
          <p:cNvSpPr/>
          <p:nvPr/>
        </p:nvSpPr>
        <p:spPr>
          <a:xfrm>
            <a:off x="0" y="1295277"/>
            <a:ext cx="2362200" cy="45720"/>
          </a:xfrm>
          <a:custGeom>
            <a:avLst/>
            <a:gdLst/>
            <a:ahLst/>
            <a:cxnLst/>
            <a:rect l="l" t="t" r="r" b="b"/>
            <a:pathLst>
              <a:path w="2362200" h="45719">
                <a:moveTo>
                  <a:pt x="2361955" y="45719"/>
                </a:moveTo>
                <a:lnTo>
                  <a:pt x="0" y="45719"/>
                </a:lnTo>
                <a:lnTo>
                  <a:pt x="0" y="0"/>
                </a:lnTo>
                <a:lnTo>
                  <a:pt x="2361955" y="0"/>
                </a:lnTo>
                <a:lnTo>
                  <a:pt x="2361955" y="45719"/>
                </a:lnTo>
                <a:close/>
              </a:path>
            </a:pathLst>
          </a:custGeom>
          <a:solidFill>
            <a:srgbClr val="FBAF17"/>
          </a:solidFill>
        </p:spPr>
        <p:txBody>
          <a:bodyPr wrap="square" lIns="0" tIns="0" rIns="0" bIns="0" rtlCol="0"/>
          <a:lstStyle/>
          <a:p>
            <a:endParaRPr/>
          </a:p>
        </p:txBody>
      </p:sp>
      <p:sp>
        <p:nvSpPr>
          <p:cNvPr id="21" name="bg object 21"/>
          <p:cNvSpPr/>
          <p:nvPr/>
        </p:nvSpPr>
        <p:spPr>
          <a:xfrm>
            <a:off x="4641440" y="1278277"/>
            <a:ext cx="2408475" cy="125719"/>
          </a:xfrm>
          <a:prstGeom prst="rect">
            <a:avLst/>
          </a:prstGeom>
          <a:blipFill>
            <a:blip r:embed="rId9" cstate="print"/>
            <a:stretch>
              <a:fillRect/>
            </a:stretch>
          </a:blipFill>
        </p:spPr>
        <p:txBody>
          <a:bodyPr wrap="square" lIns="0" tIns="0" rIns="0" bIns="0" rtlCol="0"/>
          <a:lstStyle/>
          <a:p>
            <a:endParaRPr/>
          </a:p>
        </p:txBody>
      </p:sp>
      <p:sp>
        <p:nvSpPr>
          <p:cNvPr id="22" name="bg object 22"/>
          <p:cNvSpPr/>
          <p:nvPr/>
        </p:nvSpPr>
        <p:spPr>
          <a:xfrm>
            <a:off x="4681440" y="1295277"/>
            <a:ext cx="2328545" cy="45720"/>
          </a:xfrm>
          <a:custGeom>
            <a:avLst/>
            <a:gdLst/>
            <a:ahLst/>
            <a:cxnLst/>
            <a:rect l="l" t="t" r="r" b="b"/>
            <a:pathLst>
              <a:path w="2328545" h="45719">
                <a:moveTo>
                  <a:pt x="2328470" y="45719"/>
                </a:moveTo>
                <a:lnTo>
                  <a:pt x="0" y="45719"/>
                </a:lnTo>
                <a:lnTo>
                  <a:pt x="0" y="0"/>
                </a:lnTo>
                <a:lnTo>
                  <a:pt x="2328470" y="0"/>
                </a:lnTo>
                <a:lnTo>
                  <a:pt x="2328470" y="45719"/>
                </a:lnTo>
                <a:close/>
              </a:path>
            </a:pathLst>
          </a:custGeom>
          <a:solidFill>
            <a:srgbClr val="FF0000"/>
          </a:solidFill>
        </p:spPr>
        <p:txBody>
          <a:bodyPr wrap="square" lIns="0" tIns="0" rIns="0" bIns="0" rtlCol="0"/>
          <a:lstStyle/>
          <a:p>
            <a:endParaRPr/>
          </a:p>
        </p:txBody>
      </p:sp>
      <p:sp>
        <p:nvSpPr>
          <p:cNvPr id="23" name="bg object 23"/>
          <p:cNvSpPr/>
          <p:nvPr/>
        </p:nvSpPr>
        <p:spPr>
          <a:xfrm>
            <a:off x="4455666" y="6536066"/>
            <a:ext cx="2408475" cy="125719"/>
          </a:xfrm>
          <a:prstGeom prst="rect">
            <a:avLst/>
          </a:prstGeom>
          <a:blipFill>
            <a:blip r:embed="rId9" cstate="print"/>
            <a:stretch>
              <a:fillRect/>
            </a:stretch>
          </a:blipFill>
        </p:spPr>
        <p:txBody>
          <a:bodyPr wrap="square" lIns="0" tIns="0" rIns="0" bIns="0" rtlCol="0"/>
          <a:lstStyle/>
          <a:p>
            <a:endParaRPr/>
          </a:p>
        </p:txBody>
      </p:sp>
      <p:sp>
        <p:nvSpPr>
          <p:cNvPr id="24" name="bg object 24"/>
          <p:cNvSpPr/>
          <p:nvPr/>
        </p:nvSpPr>
        <p:spPr>
          <a:xfrm>
            <a:off x="4495665" y="6553061"/>
            <a:ext cx="2328545" cy="45720"/>
          </a:xfrm>
          <a:custGeom>
            <a:avLst/>
            <a:gdLst/>
            <a:ahLst/>
            <a:cxnLst/>
            <a:rect l="l" t="t" r="r" b="b"/>
            <a:pathLst>
              <a:path w="2328545" h="45720">
                <a:moveTo>
                  <a:pt x="2328470" y="45724"/>
                </a:moveTo>
                <a:lnTo>
                  <a:pt x="0" y="45724"/>
                </a:lnTo>
                <a:lnTo>
                  <a:pt x="0" y="0"/>
                </a:lnTo>
                <a:lnTo>
                  <a:pt x="2328470" y="0"/>
                </a:lnTo>
                <a:lnTo>
                  <a:pt x="2328470" y="45724"/>
                </a:lnTo>
                <a:close/>
              </a:path>
            </a:pathLst>
          </a:custGeom>
          <a:solidFill>
            <a:srgbClr val="75C1E4"/>
          </a:solidFill>
        </p:spPr>
        <p:txBody>
          <a:bodyPr wrap="square" lIns="0" tIns="0" rIns="0" bIns="0" rtlCol="0"/>
          <a:lstStyle/>
          <a:p>
            <a:endParaRPr/>
          </a:p>
        </p:txBody>
      </p:sp>
      <p:sp>
        <p:nvSpPr>
          <p:cNvPr id="25" name="bg object 25"/>
          <p:cNvSpPr/>
          <p:nvPr/>
        </p:nvSpPr>
        <p:spPr>
          <a:xfrm>
            <a:off x="2093715" y="6536066"/>
            <a:ext cx="2441955" cy="125719"/>
          </a:xfrm>
          <a:prstGeom prst="rect">
            <a:avLst/>
          </a:prstGeom>
          <a:blipFill>
            <a:blip r:embed="rId11" cstate="print"/>
            <a:stretch>
              <a:fillRect/>
            </a:stretch>
          </a:blipFill>
        </p:spPr>
        <p:txBody>
          <a:bodyPr wrap="square" lIns="0" tIns="0" rIns="0" bIns="0" rtlCol="0"/>
          <a:lstStyle/>
          <a:p>
            <a:endParaRPr/>
          </a:p>
        </p:txBody>
      </p:sp>
      <p:sp>
        <p:nvSpPr>
          <p:cNvPr id="26" name="bg object 26"/>
          <p:cNvSpPr/>
          <p:nvPr/>
        </p:nvSpPr>
        <p:spPr>
          <a:xfrm>
            <a:off x="2133715" y="6553061"/>
            <a:ext cx="2362200" cy="45720"/>
          </a:xfrm>
          <a:custGeom>
            <a:avLst/>
            <a:gdLst/>
            <a:ahLst/>
            <a:cxnLst/>
            <a:rect l="l" t="t" r="r" b="b"/>
            <a:pathLst>
              <a:path w="2362200" h="45720">
                <a:moveTo>
                  <a:pt x="2361950" y="45724"/>
                </a:moveTo>
                <a:lnTo>
                  <a:pt x="0" y="45724"/>
                </a:lnTo>
                <a:lnTo>
                  <a:pt x="0" y="0"/>
                </a:lnTo>
                <a:lnTo>
                  <a:pt x="2361950" y="0"/>
                </a:lnTo>
                <a:lnTo>
                  <a:pt x="2361950" y="45724"/>
                </a:lnTo>
                <a:close/>
              </a:path>
            </a:pathLst>
          </a:custGeom>
          <a:solidFill>
            <a:srgbClr val="FBAF17"/>
          </a:solidFill>
        </p:spPr>
        <p:txBody>
          <a:bodyPr wrap="square" lIns="0" tIns="0" rIns="0" bIns="0" rtlCol="0"/>
          <a:lstStyle/>
          <a:p>
            <a:endParaRPr/>
          </a:p>
        </p:txBody>
      </p:sp>
      <p:sp>
        <p:nvSpPr>
          <p:cNvPr id="27" name="bg object 27"/>
          <p:cNvSpPr/>
          <p:nvPr/>
        </p:nvSpPr>
        <p:spPr>
          <a:xfrm>
            <a:off x="6775136" y="6536066"/>
            <a:ext cx="2368845" cy="125719"/>
          </a:xfrm>
          <a:prstGeom prst="rect">
            <a:avLst/>
          </a:prstGeom>
          <a:blipFill>
            <a:blip r:embed="rId12" cstate="print"/>
            <a:stretch>
              <a:fillRect/>
            </a:stretch>
          </a:blipFill>
        </p:spPr>
        <p:txBody>
          <a:bodyPr wrap="square" lIns="0" tIns="0" rIns="0" bIns="0" rtlCol="0"/>
          <a:lstStyle/>
          <a:p>
            <a:endParaRPr/>
          </a:p>
        </p:txBody>
      </p:sp>
      <p:sp>
        <p:nvSpPr>
          <p:cNvPr id="28" name="bg object 28"/>
          <p:cNvSpPr/>
          <p:nvPr/>
        </p:nvSpPr>
        <p:spPr>
          <a:xfrm>
            <a:off x="6815136" y="6553061"/>
            <a:ext cx="2328545" cy="45720"/>
          </a:xfrm>
          <a:custGeom>
            <a:avLst/>
            <a:gdLst/>
            <a:ahLst/>
            <a:cxnLst/>
            <a:rect l="l" t="t" r="r" b="b"/>
            <a:pathLst>
              <a:path w="2328545" h="45720">
                <a:moveTo>
                  <a:pt x="2328495" y="45724"/>
                </a:moveTo>
                <a:lnTo>
                  <a:pt x="0" y="45724"/>
                </a:lnTo>
                <a:lnTo>
                  <a:pt x="0" y="0"/>
                </a:lnTo>
                <a:lnTo>
                  <a:pt x="2328495" y="0"/>
                </a:lnTo>
                <a:lnTo>
                  <a:pt x="2328495" y="45724"/>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a:xfrm>
            <a:off x="2932162" y="3505748"/>
            <a:ext cx="3279674" cy="513079"/>
          </a:xfrm>
          <a:prstGeom prst="rect">
            <a:avLst/>
          </a:prstGeom>
        </p:spPr>
        <p:txBody>
          <a:bodyPr wrap="square" lIns="0" tIns="0" rIns="0" bIns="0">
            <a:spAutoFit/>
          </a:bodyPr>
          <a:lstStyle>
            <a:lvl1pPr>
              <a:defRPr sz="3200" b="1" i="0">
                <a:solidFill>
                  <a:schemeClr val="tx1"/>
                </a:solidFill>
                <a:latin typeface="Carlito"/>
                <a:cs typeface="Carlito"/>
              </a:defRPr>
            </a:lvl1pPr>
          </a:lstStyle>
          <a:p>
            <a:endParaRPr/>
          </a:p>
        </p:txBody>
      </p:sp>
      <p:sp>
        <p:nvSpPr>
          <p:cNvPr id="3" name="Holder 3"/>
          <p:cNvSpPr>
            <a:spLocks noGrp="1"/>
          </p:cNvSpPr>
          <p:nvPr>
            <p:ph type="body" idx="1"/>
          </p:nvPr>
        </p:nvSpPr>
        <p:spPr>
          <a:xfrm>
            <a:off x="551198" y="1611373"/>
            <a:ext cx="8041603" cy="3023870"/>
          </a:xfrm>
          <a:prstGeom prst="rect">
            <a:avLst/>
          </a:prstGeom>
        </p:spPr>
        <p:txBody>
          <a:bodyPr wrap="square" lIns="0" tIns="0" rIns="0" bIns="0">
            <a:spAutoFit/>
          </a:bodyPr>
          <a:lstStyle>
            <a:lvl1pPr>
              <a:defRPr sz="2800" b="0" i="0">
                <a:solidFill>
                  <a:schemeClr val="tx1"/>
                </a:solidFill>
                <a:latin typeface="Carlito"/>
                <a:cs typeface="Carlito"/>
              </a:defRPr>
            </a:lvl1pPr>
          </a:lstStyle>
          <a:p>
            <a:endParaRPr/>
          </a:p>
        </p:txBody>
      </p:sp>
      <p:sp>
        <p:nvSpPr>
          <p:cNvPr id="4" name="Holder 4"/>
          <p:cNvSpPr>
            <a:spLocks noGrp="1"/>
          </p:cNvSpPr>
          <p:nvPr>
            <p:ph type="ftr" sz="quarter" idx="5"/>
          </p:nvPr>
        </p:nvSpPr>
        <p:spPr>
          <a:xfrm>
            <a:off x="5683495" y="6654430"/>
            <a:ext cx="3382645" cy="143509"/>
          </a:xfrm>
          <a:prstGeom prst="rect">
            <a:avLst/>
          </a:prstGeom>
        </p:spPr>
        <p:txBody>
          <a:bodyPr wrap="square" lIns="0" tIns="0" rIns="0" bIns="0">
            <a:spAutoFit/>
          </a:bodyPr>
          <a:lstStyle>
            <a:lvl1pPr>
              <a:defRPr sz="800" b="0" i="0">
                <a:solidFill>
                  <a:srgbClr val="101141"/>
                </a:solidFill>
                <a:latin typeface="Arial"/>
                <a:cs typeface="Arial"/>
              </a:defRPr>
            </a:lvl1pPr>
          </a:lstStyle>
          <a:p>
            <a:pPr marL="12700">
              <a:lnSpc>
                <a:spcPct val="100000"/>
              </a:lnSpc>
              <a:spcBef>
                <a:spcPts val="50"/>
              </a:spcBef>
            </a:pPr>
            <a:r>
              <a:rPr b="1" spc="10" dirty="0">
                <a:latin typeface="Arial"/>
                <a:cs typeface="Arial"/>
              </a:rPr>
              <a:t>BITS </a:t>
            </a:r>
            <a:r>
              <a:rPr spc="5" dirty="0"/>
              <a:t>Pilani, </a:t>
            </a:r>
            <a:r>
              <a:rPr spc="10" dirty="0"/>
              <a:t>Deemed to be </a:t>
            </a:r>
            <a:r>
              <a:rPr spc="5" dirty="0"/>
              <a:t>University </a:t>
            </a:r>
            <a:r>
              <a:rPr spc="10" dirty="0"/>
              <a:t>under Section </a:t>
            </a:r>
            <a:r>
              <a:rPr spc="15" dirty="0"/>
              <a:t>3 </a:t>
            </a:r>
            <a:r>
              <a:rPr spc="10" dirty="0"/>
              <a:t>of </a:t>
            </a:r>
            <a:r>
              <a:rPr spc="15" dirty="0"/>
              <a:t>UGC </a:t>
            </a:r>
            <a:r>
              <a:rPr spc="5" dirty="0"/>
              <a:t>Act,</a:t>
            </a:r>
            <a:r>
              <a:rPr spc="-10" dirty="0"/>
              <a:t> </a:t>
            </a:r>
            <a:r>
              <a:rPr spc="10" dirty="0"/>
              <a:t>1956</a:t>
            </a:r>
          </a:p>
        </p:txBody>
      </p:sp>
      <p:sp>
        <p:nvSpPr>
          <p:cNvPr id="5" name="Holder 5"/>
          <p:cNvSpPr>
            <a:spLocks noGrp="1"/>
          </p:cNvSpPr>
          <p:nvPr>
            <p:ph type="dt" sz="half" idx="6"/>
          </p:nvPr>
        </p:nvSpPr>
        <p:spPr>
          <a:xfrm>
            <a:off x="4310917" y="6418314"/>
            <a:ext cx="593089" cy="139700"/>
          </a:xfrm>
          <a:prstGeom prst="rect">
            <a:avLst/>
          </a:prstGeom>
        </p:spPr>
        <p:txBody>
          <a:bodyPr wrap="square" lIns="0" tIns="0" rIns="0" bIns="0">
            <a:spAutoFit/>
          </a:bodyPr>
          <a:lstStyle>
            <a:lvl1pPr>
              <a:defRPr sz="900" b="0" i="0">
                <a:solidFill>
                  <a:srgbClr val="8A8A8A"/>
                </a:solidFill>
                <a:latin typeface="Carlito"/>
                <a:cs typeface="Carlito"/>
              </a:defRPr>
            </a:lvl1pPr>
          </a:lstStyle>
          <a:p>
            <a:pPr marL="12700">
              <a:lnSpc>
                <a:spcPts val="955"/>
              </a:lnSpc>
            </a:pPr>
            <a:r>
              <a:rPr lang="en-US" spc="-5" smtClean="0"/>
              <a:t>Data Mining</a:t>
            </a:r>
            <a:endParaRPr spc="-5" dirty="0"/>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4.wmf"/></Relationships>
</file>

<file path=ppt/slides/_rels/slide23.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slides/_rels/slide24.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slides/_rels/slide2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slides/_rels/slide2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wmf"/></Relationships>
</file>

<file path=ppt/slides/_rels/slide29.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2.xml"/><Relationship Id="rId5" Type="http://schemas.openxmlformats.org/officeDocument/2006/relationships/image" Target="../media/image54.wmf"/><Relationship Id="rId4" Type="http://schemas.openxmlformats.org/officeDocument/2006/relationships/image" Target="../media/image5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5.w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9.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0.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4.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6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83.jp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7.png"/><Relationship Id="rId7"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23.png"/></Relationships>
</file>

<file path=ppt/slides/_rels/slide9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37.w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868" y="5268457"/>
            <a:ext cx="1864995" cy="626110"/>
          </a:xfrm>
          <a:prstGeom prst="rect">
            <a:avLst/>
          </a:prstGeom>
        </p:spPr>
        <p:txBody>
          <a:bodyPr vert="horz" wrap="square" lIns="0" tIns="12700" rIns="0" bIns="0" rtlCol="0">
            <a:spAutoFit/>
          </a:bodyPr>
          <a:lstStyle/>
          <a:p>
            <a:pPr marL="12700">
              <a:lnSpc>
                <a:spcPts val="3385"/>
              </a:lnSpc>
              <a:spcBef>
                <a:spcPts val="100"/>
              </a:spcBef>
            </a:pPr>
            <a:r>
              <a:rPr sz="2900" b="1" spc="-5" dirty="0">
                <a:solidFill>
                  <a:srgbClr val="FFFFFF"/>
                </a:solidFill>
                <a:latin typeface="Arial"/>
                <a:cs typeface="Arial"/>
              </a:rPr>
              <a:t>BITS</a:t>
            </a:r>
            <a:r>
              <a:rPr sz="2900" b="1" spc="-90" dirty="0">
                <a:solidFill>
                  <a:srgbClr val="FFFFFF"/>
                </a:solidFill>
                <a:latin typeface="Arial"/>
                <a:cs typeface="Arial"/>
              </a:rPr>
              <a:t> </a:t>
            </a:r>
            <a:r>
              <a:rPr sz="2900" spc="-5" dirty="0">
                <a:solidFill>
                  <a:srgbClr val="FFFFFF"/>
                </a:solidFill>
                <a:latin typeface="Arial"/>
                <a:cs typeface="Arial"/>
              </a:rPr>
              <a:t>Pilani</a:t>
            </a:r>
            <a:endParaRPr sz="2900">
              <a:latin typeface="Arial"/>
              <a:cs typeface="Arial"/>
            </a:endParaRPr>
          </a:p>
          <a:p>
            <a:pPr marL="142875">
              <a:lnSpc>
                <a:spcPts val="1345"/>
              </a:lnSpc>
            </a:pPr>
            <a:r>
              <a:rPr sz="1200" spc="-5" dirty="0">
                <a:solidFill>
                  <a:srgbClr val="FFFFFF"/>
                </a:solidFill>
                <a:latin typeface="Arial"/>
                <a:cs typeface="Arial"/>
              </a:rPr>
              <a:t>Pilani</a:t>
            </a:r>
            <a:r>
              <a:rPr sz="1200" spc="-10" dirty="0">
                <a:solidFill>
                  <a:srgbClr val="FFFFFF"/>
                </a:solidFill>
                <a:latin typeface="Arial"/>
                <a:cs typeface="Arial"/>
              </a:rPr>
              <a:t> </a:t>
            </a:r>
            <a:r>
              <a:rPr sz="1200" spc="-5" dirty="0">
                <a:solidFill>
                  <a:srgbClr val="FFFFFF"/>
                </a:solidFill>
                <a:latin typeface="Arial"/>
                <a:cs typeface="Arial"/>
              </a:rPr>
              <a:t>Campus</a:t>
            </a:r>
            <a:endParaRPr sz="1200">
              <a:latin typeface="Arial"/>
              <a:cs typeface="Arial"/>
            </a:endParaRPr>
          </a:p>
        </p:txBody>
      </p:sp>
      <p:sp>
        <p:nvSpPr>
          <p:cNvPr id="3" name="object 3"/>
          <p:cNvSpPr txBox="1"/>
          <p:nvPr/>
        </p:nvSpPr>
        <p:spPr>
          <a:xfrm>
            <a:off x="2052658" y="4386383"/>
            <a:ext cx="5966460" cy="574040"/>
          </a:xfrm>
          <a:prstGeom prst="rect">
            <a:avLst/>
          </a:prstGeom>
        </p:spPr>
        <p:txBody>
          <a:bodyPr vert="horz" wrap="square" lIns="0" tIns="12700" rIns="0" bIns="0" rtlCol="0">
            <a:spAutoFit/>
          </a:bodyPr>
          <a:lstStyle/>
          <a:p>
            <a:pPr marL="12700">
              <a:lnSpc>
                <a:spcPct val="100000"/>
              </a:lnSpc>
              <a:spcBef>
                <a:spcPts val="100"/>
              </a:spcBef>
            </a:pPr>
            <a:r>
              <a:rPr lang="en-US" sz="3600" dirty="0" smtClean="0">
                <a:solidFill>
                  <a:schemeClr val="bg1"/>
                </a:solidFill>
                <a:latin typeface="Arial"/>
                <a:cs typeface="Arial"/>
              </a:rPr>
              <a:t>Clustering </a:t>
            </a:r>
            <a:endParaRPr sz="3600" dirty="0">
              <a:solidFill>
                <a:schemeClr val="bg1"/>
              </a:solidFill>
              <a:latin typeface="Arial"/>
              <a:cs typeface="Arial"/>
            </a:endParaRPr>
          </a:p>
        </p:txBody>
      </p:sp>
      <p:sp>
        <p:nvSpPr>
          <p:cNvPr id="4" name="object 4"/>
          <p:cNvSpPr txBox="1"/>
          <p:nvPr/>
        </p:nvSpPr>
        <p:spPr>
          <a:xfrm>
            <a:off x="5029200" y="5298101"/>
            <a:ext cx="2690495" cy="579646"/>
          </a:xfrm>
          <a:prstGeom prst="rect">
            <a:avLst/>
          </a:prstGeom>
        </p:spPr>
        <p:txBody>
          <a:bodyPr vert="horz" wrap="square" lIns="0" tIns="12700" rIns="0" bIns="0" rtlCol="0">
            <a:spAutoFit/>
          </a:bodyPr>
          <a:lstStyle/>
          <a:p>
            <a:pPr marL="12700">
              <a:lnSpc>
                <a:spcPct val="100000"/>
              </a:lnSpc>
              <a:spcBef>
                <a:spcPts val="100"/>
              </a:spcBef>
            </a:pPr>
            <a:r>
              <a:rPr lang="en-US" sz="1800" spc="-5" dirty="0" smtClean="0">
                <a:solidFill>
                  <a:srgbClr val="FFFFFF"/>
                </a:solidFill>
                <a:latin typeface="Arial"/>
                <a:cs typeface="Arial"/>
              </a:rPr>
              <a:t>Prof .Vijayalakshmi Anand</a:t>
            </a:r>
          </a:p>
          <a:p>
            <a:pPr marL="12700">
              <a:lnSpc>
                <a:spcPct val="100000"/>
              </a:lnSpc>
              <a:spcBef>
                <a:spcPts val="100"/>
              </a:spcBef>
            </a:pPr>
            <a:r>
              <a:rPr lang="en-US" spc="-5" dirty="0" smtClean="0">
                <a:solidFill>
                  <a:srgbClr val="FFFFFF"/>
                </a:solidFill>
                <a:latin typeface="Arial"/>
                <a:cs typeface="Arial"/>
              </a:rPr>
              <a:t>BITS Pilani</a:t>
            </a:r>
            <a:endParaRPr sz="1800" dirty="0">
              <a:latin typeface="Arial"/>
              <a:cs typeface="Arial"/>
            </a:endParaRPr>
          </a:p>
        </p:txBody>
      </p:sp>
      <p:sp>
        <p:nvSpPr>
          <p:cNvPr id="5" name="Slide Number Placeholder 4"/>
          <p:cNvSpPr>
            <a:spLocks noGrp="1"/>
          </p:cNvSpPr>
          <p:nvPr>
            <p:ph type="sldNum" sz="quarter" idx="7"/>
          </p:nvPr>
        </p:nvSpPr>
        <p:spPr/>
        <p:txBody>
          <a:bodyPr/>
          <a:lstStyle/>
          <a:p>
            <a:fld id="{B6F15528-21DE-4FAA-801E-634DDDAF4B2B}"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Rectangle 2"/>
          <p:cNvSpPr>
            <a:spLocks noGrp="1" noChangeArrowheads="1"/>
          </p:cNvSpPr>
          <p:nvPr>
            <p:ph type="ctrTitle"/>
          </p:nvPr>
        </p:nvSpPr>
        <p:spPr>
          <a:xfrm>
            <a:off x="734291" y="166255"/>
            <a:ext cx="7886700" cy="466106"/>
          </a:xfrm>
        </p:spPr>
        <p:txBody>
          <a:bodyPr>
            <a:noAutofit/>
          </a:bodyPr>
          <a:lstStyle/>
          <a:p>
            <a:r>
              <a:rPr lang="en-US" altLang="en-US" sz="3200" b="1" dirty="0"/>
              <a:t>Types of </a:t>
            </a:r>
            <a:r>
              <a:rPr lang="en-US" altLang="en-US" sz="3200" b="1" dirty="0" err="1"/>
              <a:t>Clusterings</a:t>
            </a:r>
            <a:endParaRPr lang="en-US" altLang="en-US" sz="3200" b="1" dirty="0"/>
          </a:p>
        </p:txBody>
      </p:sp>
      <p:sp>
        <p:nvSpPr>
          <p:cNvPr id="1538051" name="Rectangle 3"/>
          <p:cNvSpPr>
            <a:spLocks noGrp="1" noChangeArrowheads="1"/>
          </p:cNvSpPr>
          <p:nvPr>
            <p:ph type="subTitle" idx="4"/>
          </p:nvPr>
        </p:nvSpPr>
        <p:spPr>
          <a:xfrm>
            <a:off x="628650" y="1294764"/>
            <a:ext cx="7886700" cy="4351338"/>
          </a:xfrm>
          <a:prstGeom prst="rect">
            <a:avLst/>
          </a:prstGeom>
        </p:spPr>
        <p:txBody>
          <a:bodyPr>
            <a:normAutofit/>
          </a:bodyPr>
          <a:lstStyle/>
          <a:p>
            <a:pPr marL="342900" indent="-342900">
              <a:lnSpc>
                <a:spcPct val="90000"/>
              </a:lnSpc>
              <a:spcBef>
                <a:spcPct val="20000"/>
              </a:spcBef>
            </a:pPr>
            <a:r>
              <a:rPr lang="en-US" altLang="en-US" sz="2400" dirty="0"/>
              <a:t>A clustering is a set of clusters</a:t>
            </a:r>
          </a:p>
          <a:p>
            <a:pPr marL="342900" indent="-342900">
              <a:lnSpc>
                <a:spcPct val="90000"/>
              </a:lnSpc>
              <a:spcBef>
                <a:spcPct val="20000"/>
              </a:spcBef>
            </a:pPr>
            <a:endParaRPr lang="en-US" altLang="en-US" sz="1400" dirty="0"/>
          </a:p>
          <a:p>
            <a:pPr marL="342900" indent="-342900">
              <a:lnSpc>
                <a:spcPct val="90000"/>
              </a:lnSpc>
              <a:spcBef>
                <a:spcPct val="20000"/>
              </a:spcBef>
            </a:pPr>
            <a:r>
              <a:rPr lang="en-US" altLang="en-US" sz="2400" dirty="0"/>
              <a:t>An important distinction among types of clustering : </a:t>
            </a:r>
            <a:r>
              <a:rPr lang="en-US" altLang="en-US" sz="2400" i="1" dirty="0"/>
              <a:t>hierarchical</a:t>
            </a:r>
            <a:r>
              <a:rPr lang="en-US" altLang="en-US" sz="2400" dirty="0"/>
              <a:t> and </a:t>
            </a:r>
            <a:r>
              <a:rPr lang="en-US" altLang="en-US" sz="2400" i="1" dirty="0"/>
              <a:t>partitional</a:t>
            </a:r>
            <a:r>
              <a:rPr lang="en-US" altLang="en-US" sz="2400" dirty="0">
                <a:solidFill>
                  <a:srgbClr val="FFCC00"/>
                </a:solidFill>
              </a:rPr>
              <a:t> </a:t>
            </a:r>
            <a:r>
              <a:rPr lang="en-US" altLang="en-US" sz="2400" dirty="0"/>
              <a:t>sets of clusters </a:t>
            </a:r>
            <a:endParaRPr lang="en-US" altLang="en-US" sz="2400" dirty="0">
              <a:solidFill>
                <a:srgbClr val="FFCC00"/>
              </a:solidFill>
            </a:endParaRPr>
          </a:p>
          <a:p>
            <a:pPr marL="342900" indent="-342900">
              <a:lnSpc>
                <a:spcPct val="90000"/>
              </a:lnSpc>
              <a:spcBef>
                <a:spcPct val="20000"/>
              </a:spcBef>
            </a:pPr>
            <a:endParaRPr lang="en-US" altLang="en-US" sz="1400" dirty="0">
              <a:solidFill>
                <a:srgbClr val="FFCC00"/>
              </a:solidFill>
            </a:endParaRPr>
          </a:p>
          <a:p>
            <a:pPr marL="342900" indent="-342900">
              <a:lnSpc>
                <a:spcPct val="90000"/>
              </a:lnSpc>
              <a:spcBef>
                <a:spcPct val="20000"/>
              </a:spcBef>
            </a:pPr>
            <a:r>
              <a:rPr lang="en-US" altLang="en-US" sz="2400" u="sng" dirty="0"/>
              <a:t>Partitional Clustering</a:t>
            </a:r>
          </a:p>
          <a:p>
            <a:pPr marL="742950" lvl="1" indent="-285750">
              <a:lnSpc>
                <a:spcPct val="90000"/>
              </a:lnSpc>
              <a:spcBef>
                <a:spcPct val="20000"/>
              </a:spcBef>
            </a:pPr>
            <a:r>
              <a:rPr lang="en-US" altLang="en-US" sz="2400" dirty="0"/>
              <a:t>A division data objects into non-overlapping subsets (clusters) such that each data object is in exactly one subset</a:t>
            </a:r>
          </a:p>
          <a:p>
            <a:pPr marL="742950" lvl="1" indent="-285750">
              <a:lnSpc>
                <a:spcPct val="90000"/>
              </a:lnSpc>
              <a:spcBef>
                <a:spcPct val="20000"/>
              </a:spcBef>
            </a:pPr>
            <a:endParaRPr lang="en-US" altLang="en-US" sz="1050" dirty="0">
              <a:solidFill>
                <a:srgbClr val="FFCC00"/>
              </a:solidFill>
            </a:endParaRPr>
          </a:p>
          <a:p>
            <a:pPr marL="342900" indent="-342900">
              <a:lnSpc>
                <a:spcPct val="90000"/>
              </a:lnSpc>
              <a:spcBef>
                <a:spcPct val="20000"/>
              </a:spcBef>
            </a:pPr>
            <a:r>
              <a:rPr lang="en-US" altLang="en-US" sz="2400" u="sng" dirty="0"/>
              <a:t>Hierarchical clustering</a:t>
            </a:r>
          </a:p>
          <a:p>
            <a:pPr marL="742950" lvl="1" indent="-285750">
              <a:lnSpc>
                <a:spcPct val="90000"/>
              </a:lnSpc>
              <a:spcBef>
                <a:spcPct val="20000"/>
              </a:spcBef>
            </a:pPr>
            <a:r>
              <a:rPr lang="en-US" altLang="en-US" sz="2400" dirty="0"/>
              <a:t>A set of nested clusters organized as a hierarchical tree </a:t>
            </a:r>
          </a:p>
        </p:txBody>
      </p:sp>
      <p:sp>
        <p:nvSpPr>
          <p:cNvPr id="2" name="Slide Number Placeholder 1"/>
          <p:cNvSpPr>
            <a:spLocks noGrp="1"/>
          </p:cNvSpPr>
          <p:nvPr>
            <p:ph type="sldNum" sz="quarter" idx="7"/>
          </p:nvPr>
        </p:nvSpPr>
        <p:spPr/>
        <p:txBody>
          <a:bodyPr/>
          <a:lstStyle/>
          <a:p>
            <a:fld id="{B6F15528-21DE-4FAA-801E-634DDDAF4B2B}" type="slidenum">
              <a:rPr lang="en-IN" smtClean="0"/>
              <a:t>10</a:t>
            </a:fld>
            <a:endParaRPr lang="en-IN"/>
          </a:p>
        </p:txBody>
      </p:sp>
    </p:spTree>
    <p:extLst>
      <p:ext uri="{BB962C8B-B14F-4D97-AF65-F5344CB8AC3E}">
        <p14:creationId xmlns:p14="http://schemas.microsoft.com/office/powerpoint/2010/main" val="14254011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3279674" cy="492443"/>
          </a:xfrm>
        </p:spPr>
        <p:txBody>
          <a:bodyPr/>
          <a:lstStyle/>
          <a:p>
            <a:r>
              <a:rPr lang="en-US" dirty="0" smtClean="0"/>
              <a:t>Example</a:t>
            </a:r>
            <a:endParaRPr lang="en-IN" dirty="0"/>
          </a:p>
        </p:txBody>
      </p:sp>
      <p:pic>
        <p:nvPicPr>
          <p:cNvPr id="4" name="Picture 3"/>
          <p:cNvPicPr>
            <a:picLocks noChangeAspect="1"/>
          </p:cNvPicPr>
          <p:nvPr/>
        </p:nvPicPr>
        <p:blipFill>
          <a:blip r:embed="rId2"/>
          <a:stretch>
            <a:fillRect/>
          </a:stretch>
        </p:blipFill>
        <p:spPr>
          <a:xfrm>
            <a:off x="862012" y="1585912"/>
            <a:ext cx="7419975" cy="3686175"/>
          </a:xfrm>
          <a:prstGeom prst="rect">
            <a:avLst/>
          </a:prstGeom>
        </p:spPr>
      </p:pic>
      <p:sp>
        <p:nvSpPr>
          <p:cNvPr id="5" name="Slide Number Placeholder 4"/>
          <p:cNvSpPr>
            <a:spLocks noGrp="1"/>
          </p:cNvSpPr>
          <p:nvPr>
            <p:ph type="sldNum" sz="quarter" idx="7"/>
          </p:nvPr>
        </p:nvSpPr>
        <p:spPr/>
        <p:txBody>
          <a:bodyPr/>
          <a:lstStyle/>
          <a:p>
            <a:fld id="{B6F15528-21DE-4FAA-801E-634DDDAF4B2B}" type="slidenum">
              <a:rPr lang="en-IN" smtClean="0"/>
              <a:t>100</a:t>
            </a:fld>
            <a:endParaRPr lang="en-IN"/>
          </a:p>
        </p:txBody>
      </p:sp>
    </p:spTree>
    <p:extLst>
      <p:ext uri="{BB962C8B-B14F-4D97-AF65-F5344CB8AC3E}">
        <p14:creationId xmlns:p14="http://schemas.microsoft.com/office/powerpoint/2010/main" val="16295382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457200" y="1476401"/>
            <a:ext cx="7667625" cy="3638524"/>
          </a:xfrm>
          <a:prstGeom prst="rect">
            <a:avLst/>
          </a:prstGeom>
        </p:spPr>
      </p:pic>
      <p:sp>
        <p:nvSpPr>
          <p:cNvPr id="5" name="Slide Number Placeholder 4"/>
          <p:cNvSpPr>
            <a:spLocks noGrp="1"/>
          </p:cNvSpPr>
          <p:nvPr>
            <p:ph type="sldNum" sz="quarter" idx="7"/>
          </p:nvPr>
        </p:nvSpPr>
        <p:spPr/>
        <p:txBody>
          <a:bodyPr/>
          <a:lstStyle/>
          <a:p>
            <a:fld id="{B6F15528-21DE-4FAA-801E-634DDDAF4B2B}" type="slidenum">
              <a:rPr lang="en-IN" smtClean="0"/>
              <a:t>101</a:t>
            </a:fld>
            <a:endParaRPr lang="en-IN"/>
          </a:p>
        </p:txBody>
      </p:sp>
    </p:spTree>
    <p:extLst>
      <p:ext uri="{BB962C8B-B14F-4D97-AF65-F5344CB8AC3E}">
        <p14:creationId xmlns:p14="http://schemas.microsoft.com/office/powerpoint/2010/main" val="4812595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1447800"/>
            <a:ext cx="7181850" cy="2933700"/>
          </a:xfrm>
          <a:prstGeom prst="rect">
            <a:avLst/>
          </a:prstGeom>
        </p:spPr>
      </p:pic>
      <p:sp>
        <p:nvSpPr>
          <p:cNvPr id="5" name="Slide Number Placeholder 4"/>
          <p:cNvSpPr>
            <a:spLocks noGrp="1"/>
          </p:cNvSpPr>
          <p:nvPr>
            <p:ph type="sldNum" sz="quarter" idx="7"/>
          </p:nvPr>
        </p:nvSpPr>
        <p:spPr/>
        <p:txBody>
          <a:bodyPr/>
          <a:lstStyle/>
          <a:p>
            <a:fld id="{B6F15528-21DE-4FAA-801E-634DDDAF4B2B}" type="slidenum">
              <a:rPr lang="en-IN" smtClean="0"/>
              <a:t>102</a:t>
            </a:fld>
            <a:endParaRPr lang="en-IN"/>
          </a:p>
        </p:txBody>
      </p:sp>
    </p:spTree>
    <p:extLst>
      <p:ext uri="{BB962C8B-B14F-4D97-AF65-F5344CB8AC3E}">
        <p14:creationId xmlns:p14="http://schemas.microsoft.com/office/powerpoint/2010/main" val="36964689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4425" y="1347787"/>
            <a:ext cx="6915150" cy="4162425"/>
          </a:xfrm>
          <a:prstGeom prst="rect">
            <a:avLst/>
          </a:prstGeom>
        </p:spPr>
      </p:pic>
      <p:sp>
        <p:nvSpPr>
          <p:cNvPr id="5" name="Slide Number Placeholder 4"/>
          <p:cNvSpPr>
            <a:spLocks noGrp="1"/>
          </p:cNvSpPr>
          <p:nvPr>
            <p:ph type="sldNum" sz="quarter" idx="7"/>
          </p:nvPr>
        </p:nvSpPr>
        <p:spPr/>
        <p:txBody>
          <a:bodyPr/>
          <a:lstStyle/>
          <a:p>
            <a:fld id="{B6F15528-21DE-4FAA-801E-634DDDAF4B2B}" type="slidenum">
              <a:rPr lang="en-IN" smtClean="0"/>
              <a:t>103</a:t>
            </a:fld>
            <a:endParaRPr lang="en-IN"/>
          </a:p>
        </p:txBody>
      </p:sp>
    </p:spTree>
    <p:extLst>
      <p:ext uri="{BB962C8B-B14F-4D97-AF65-F5344CB8AC3E}">
        <p14:creationId xmlns:p14="http://schemas.microsoft.com/office/powerpoint/2010/main" val="263560088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1524000"/>
            <a:ext cx="6953250" cy="4572000"/>
          </a:xfrm>
          <a:prstGeom prst="rect">
            <a:avLst/>
          </a:prstGeom>
        </p:spPr>
      </p:pic>
      <p:sp>
        <p:nvSpPr>
          <p:cNvPr id="5" name="Slide Number Placeholder 4"/>
          <p:cNvSpPr>
            <a:spLocks noGrp="1"/>
          </p:cNvSpPr>
          <p:nvPr>
            <p:ph type="sldNum" sz="quarter" idx="7"/>
          </p:nvPr>
        </p:nvSpPr>
        <p:spPr/>
        <p:txBody>
          <a:bodyPr/>
          <a:lstStyle/>
          <a:p>
            <a:fld id="{B6F15528-21DE-4FAA-801E-634DDDAF4B2B}" type="slidenum">
              <a:rPr lang="en-IN" smtClean="0"/>
              <a:t>104</a:t>
            </a:fld>
            <a:endParaRPr lang="en-IN"/>
          </a:p>
        </p:txBody>
      </p:sp>
    </p:spTree>
    <p:extLst>
      <p:ext uri="{BB962C8B-B14F-4D97-AF65-F5344CB8AC3E}">
        <p14:creationId xmlns:p14="http://schemas.microsoft.com/office/powerpoint/2010/main" val="58922065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fld id="{B6F15528-21DE-4FAA-801E-634DDDAF4B2B}" type="slidenum">
              <a:rPr lang="en-IN" smtClean="0"/>
              <a:t>105</a:t>
            </a:fld>
            <a:endParaRPr lang="en-IN"/>
          </a:p>
        </p:txBody>
      </p:sp>
    </p:spTree>
    <p:extLst>
      <p:ext uri="{BB962C8B-B14F-4D97-AF65-F5344CB8AC3E}">
        <p14:creationId xmlns:p14="http://schemas.microsoft.com/office/powerpoint/2010/main" val="21967530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369379" y="6616079"/>
            <a:ext cx="1698625" cy="193040"/>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101141"/>
                </a:solidFill>
                <a:latin typeface="Arial"/>
                <a:cs typeface="Arial"/>
              </a:rPr>
              <a:t>BITS </a:t>
            </a:r>
            <a:r>
              <a:rPr sz="1100" spc="-5" dirty="0">
                <a:solidFill>
                  <a:srgbClr val="101141"/>
                </a:solidFill>
                <a:latin typeface="Arial"/>
                <a:cs typeface="Arial"/>
              </a:rPr>
              <a:t>Pilani, Pilani</a:t>
            </a:r>
            <a:r>
              <a:rPr sz="1100" spc="-80" dirty="0">
                <a:solidFill>
                  <a:srgbClr val="101141"/>
                </a:solidFill>
                <a:latin typeface="Arial"/>
                <a:cs typeface="Arial"/>
              </a:rPr>
              <a:t> </a:t>
            </a:r>
            <a:r>
              <a:rPr sz="1100" spc="-5" dirty="0">
                <a:solidFill>
                  <a:srgbClr val="101141"/>
                </a:solidFill>
                <a:latin typeface="Arial"/>
                <a:cs typeface="Arial"/>
              </a:rPr>
              <a:t>Campus</a:t>
            </a:r>
            <a:endParaRPr sz="1100">
              <a:latin typeface="Arial"/>
              <a:cs typeface="Arial"/>
            </a:endParaRPr>
          </a:p>
        </p:txBody>
      </p:sp>
      <p:sp>
        <p:nvSpPr>
          <p:cNvPr id="3" name="object 3"/>
          <p:cNvSpPr/>
          <p:nvPr/>
        </p:nvSpPr>
        <p:spPr>
          <a:xfrm>
            <a:off x="6629386" y="0"/>
            <a:ext cx="2192745" cy="692278"/>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2093715" y="6536077"/>
            <a:ext cx="7050405" cy="125730"/>
            <a:chOff x="2093715" y="6536077"/>
            <a:chExt cx="7050405" cy="125730"/>
          </a:xfrm>
        </p:grpSpPr>
        <p:sp>
          <p:nvSpPr>
            <p:cNvPr id="5" name="object 5"/>
            <p:cNvSpPr/>
            <p:nvPr/>
          </p:nvSpPr>
          <p:spPr>
            <a:xfrm>
              <a:off x="4455666" y="6536077"/>
              <a:ext cx="2408115" cy="12535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495665" y="6553061"/>
              <a:ext cx="2328545" cy="45720"/>
            </a:xfrm>
            <a:custGeom>
              <a:avLst/>
              <a:gdLst/>
              <a:ahLst/>
              <a:cxnLst/>
              <a:rect l="l" t="t" r="r" b="b"/>
              <a:pathLst>
                <a:path w="2328545" h="45720">
                  <a:moveTo>
                    <a:pt x="2328120" y="45374"/>
                  </a:moveTo>
                  <a:lnTo>
                    <a:pt x="0" y="45374"/>
                  </a:lnTo>
                  <a:lnTo>
                    <a:pt x="0" y="0"/>
                  </a:lnTo>
                  <a:lnTo>
                    <a:pt x="2328120" y="0"/>
                  </a:lnTo>
                  <a:lnTo>
                    <a:pt x="2328120" y="45374"/>
                  </a:lnTo>
                  <a:close/>
                </a:path>
              </a:pathLst>
            </a:custGeom>
            <a:solidFill>
              <a:srgbClr val="75C1E4"/>
            </a:solidFill>
          </p:spPr>
          <p:txBody>
            <a:bodyPr wrap="square" lIns="0" tIns="0" rIns="0" bIns="0" rtlCol="0"/>
            <a:lstStyle/>
            <a:p>
              <a:endParaRPr/>
            </a:p>
          </p:txBody>
        </p:sp>
        <p:sp>
          <p:nvSpPr>
            <p:cNvPr id="7" name="object 7"/>
            <p:cNvSpPr/>
            <p:nvPr/>
          </p:nvSpPr>
          <p:spPr>
            <a:xfrm>
              <a:off x="2093715" y="6536077"/>
              <a:ext cx="2441955" cy="12535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133715" y="6553061"/>
              <a:ext cx="2362200" cy="45720"/>
            </a:xfrm>
            <a:custGeom>
              <a:avLst/>
              <a:gdLst/>
              <a:ahLst/>
              <a:cxnLst/>
              <a:rect l="l" t="t" r="r" b="b"/>
              <a:pathLst>
                <a:path w="2362200" h="45720">
                  <a:moveTo>
                    <a:pt x="2361950" y="45374"/>
                  </a:moveTo>
                  <a:lnTo>
                    <a:pt x="0" y="45374"/>
                  </a:lnTo>
                  <a:lnTo>
                    <a:pt x="0" y="0"/>
                  </a:lnTo>
                  <a:lnTo>
                    <a:pt x="2361950" y="0"/>
                  </a:lnTo>
                  <a:lnTo>
                    <a:pt x="2361950" y="45374"/>
                  </a:lnTo>
                  <a:close/>
                </a:path>
              </a:pathLst>
            </a:custGeom>
            <a:solidFill>
              <a:srgbClr val="FBAF17"/>
            </a:solidFill>
          </p:spPr>
          <p:txBody>
            <a:bodyPr wrap="square" lIns="0" tIns="0" rIns="0" bIns="0" rtlCol="0"/>
            <a:lstStyle/>
            <a:p>
              <a:endParaRPr/>
            </a:p>
          </p:txBody>
        </p:sp>
        <p:sp>
          <p:nvSpPr>
            <p:cNvPr id="9" name="object 9"/>
            <p:cNvSpPr/>
            <p:nvPr/>
          </p:nvSpPr>
          <p:spPr>
            <a:xfrm>
              <a:off x="6775511" y="6536077"/>
              <a:ext cx="2368470" cy="12535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815511" y="6553061"/>
              <a:ext cx="2328545" cy="45720"/>
            </a:xfrm>
            <a:custGeom>
              <a:avLst/>
              <a:gdLst/>
              <a:ahLst/>
              <a:cxnLst/>
              <a:rect l="l" t="t" r="r" b="b"/>
              <a:pathLst>
                <a:path w="2328545" h="45720">
                  <a:moveTo>
                    <a:pt x="2328120" y="45374"/>
                  </a:moveTo>
                  <a:lnTo>
                    <a:pt x="0" y="45374"/>
                  </a:lnTo>
                  <a:lnTo>
                    <a:pt x="0" y="0"/>
                  </a:lnTo>
                  <a:lnTo>
                    <a:pt x="2328120" y="0"/>
                  </a:lnTo>
                  <a:lnTo>
                    <a:pt x="2328120" y="45374"/>
                  </a:lnTo>
                  <a:close/>
                </a:path>
              </a:pathLst>
            </a:custGeom>
            <a:solidFill>
              <a:srgbClr val="FF0000"/>
            </a:solidFill>
          </p:spPr>
          <p:txBody>
            <a:bodyPr wrap="square" lIns="0" tIns="0" rIns="0" bIns="0" rtlCol="0"/>
            <a:lstStyle/>
            <a:p>
              <a:endParaRPr/>
            </a:p>
          </p:txBody>
        </p:sp>
      </p:grpSp>
      <p:grpSp>
        <p:nvGrpSpPr>
          <p:cNvPr id="11" name="object 11"/>
          <p:cNvGrpSpPr/>
          <p:nvPr/>
        </p:nvGrpSpPr>
        <p:grpSpPr>
          <a:xfrm>
            <a:off x="0" y="1278277"/>
            <a:ext cx="7050405" cy="125730"/>
            <a:chOff x="0" y="1278277"/>
            <a:chExt cx="7050405" cy="125730"/>
          </a:xfrm>
        </p:grpSpPr>
        <p:sp>
          <p:nvSpPr>
            <p:cNvPr id="12" name="object 12"/>
            <p:cNvSpPr/>
            <p:nvPr/>
          </p:nvSpPr>
          <p:spPr>
            <a:xfrm>
              <a:off x="2322315" y="1278277"/>
              <a:ext cx="2408115" cy="125359"/>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2362315" y="1295277"/>
              <a:ext cx="2328545" cy="45720"/>
            </a:xfrm>
            <a:custGeom>
              <a:avLst/>
              <a:gdLst/>
              <a:ahLst/>
              <a:cxnLst/>
              <a:rect l="l" t="t" r="r" b="b"/>
              <a:pathLst>
                <a:path w="2328545" h="45719">
                  <a:moveTo>
                    <a:pt x="2328125" y="45359"/>
                  </a:moveTo>
                  <a:lnTo>
                    <a:pt x="0" y="45359"/>
                  </a:lnTo>
                  <a:lnTo>
                    <a:pt x="0" y="0"/>
                  </a:lnTo>
                  <a:lnTo>
                    <a:pt x="2328125" y="0"/>
                  </a:lnTo>
                  <a:lnTo>
                    <a:pt x="2328125" y="45359"/>
                  </a:lnTo>
                  <a:close/>
                </a:path>
              </a:pathLst>
            </a:custGeom>
            <a:solidFill>
              <a:srgbClr val="75C1E4"/>
            </a:solidFill>
          </p:spPr>
          <p:txBody>
            <a:bodyPr wrap="square" lIns="0" tIns="0" rIns="0" bIns="0" rtlCol="0"/>
            <a:lstStyle/>
            <a:p>
              <a:endParaRPr/>
            </a:p>
          </p:txBody>
        </p:sp>
        <p:sp>
          <p:nvSpPr>
            <p:cNvPr id="14" name="object 14"/>
            <p:cNvSpPr/>
            <p:nvPr/>
          </p:nvSpPr>
          <p:spPr>
            <a:xfrm>
              <a:off x="0" y="1278277"/>
              <a:ext cx="2401955" cy="12535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0" y="1295277"/>
              <a:ext cx="2362200" cy="45720"/>
            </a:xfrm>
            <a:custGeom>
              <a:avLst/>
              <a:gdLst/>
              <a:ahLst/>
              <a:cxnLst/>
              <a:rect l="l" t="t" r="r" b="b"/>
              <a:pathLst>
                <a:path w="2362200" h="45719">
                  <a:moveTo>
                    <a:pt x="2361955" y="45359"/>
                  </a:moveTo>
                  <a:lnTo>
                    <a:pt x="0" y="45359"/>
                  </a:lnTo>
                  <a:lnTo>
                    <a:pt x="0" y="0"/>
                  </a:lnTo>
                  <a:lnTo>
                    <a:pt x="2361955" y="0"/>
                  </a:lnTo>
                  <a:lnTo>
                    <a:pt x="2361955" y="45359"/>
                  </a:lnTo>
                  <a:close/>
                </a:path>
              </a:pathLst>
            </a:custGeom>
            <a:solidFill>
              <a:srgbClr val="FBAF17"/>
            </a:solidFill>
          </p:spPr>
          <p:txBody>
            <a:bodyPr wrap="square" lIns="0" tIns="0" rIns="0" bIns="0" rtlCol="0"/>
            <a:lstStyle/>
            <a:p>
              <a:endParaRPr/>
            </a:p>
          </p:txBody>
        </p:sp>
        <p:sp>
          <p:nvSpPr>
            <p:cNvPr id="16" name="object 16"/>
            <p:cNvSpPr/>
            <p:nvPr/>
          </p:nvSpPr>
          <p:spPr>
            <a:xfrm>
              <a:off x="4641790" y="1278277"/>
              <a:ext cx="2408115" cy="125359"/>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4681790" y="1295277"/>
              <a:ext cx="2328545" cy="45720"/>
            </a:xfrm>
            <a:custGeom>
              <a:avLst/>
              <a:gdLst/>
              <a:ahLst/>
              <a:cxnLst/>
              <a:rect l="l" t="t" r="r" b="b"/>
              <a:pathLst>
                <a:path w="2328545" h="45719">
                  <a:moveTo>
                    <a:pt x="2328120" y="45359"/>
                  </a:moveTo>
                  <a:lnTo>
                    <a:pt x="0" y="45359"/>
                  </a:lnTo>
                  <a:lnTo>
                    <a:pt x="0" y="0"/>
                  </a:lnTo>
                  <a:lnTo>
                    <a:pt x="2328120" y="0"/>
                  </a:lnTo>
                  <a:lnTo>
                    <a:pt x="2328120" y="45359"/>
                  </a:lnTo>
                  <a:close/>
                </a:path>
              </a:pathLst>
            </a:custGeom>
            <a:solidFill>
              <a:srgbClr val="FF0000"/>
            </a:solidFill>
          </p:spPr>
          <p:txBody>
            <a:bodyPr wrap="square" lIns="0" tIns="0" rIns="0" bIns="0" rtlCol="0"/>
            <a:lstStyle/>
            <a:p>
              <a:endParaRPr/>
            </a:p>
          </p:txBody>
        </p:sp>
      </p:grpSp>
      <p:sp>
        <p:nvSpPr>
          <p:cNvPr id="18" name="object 18"/>
          <p:cNvSpPr txBox="1">
            <a:spLocks noGrp="1"/>
          </p:cNvSpPr>
          <p:nvPr>
            <p:ph type="title"/>
          </p:nvPr>
        </p:nvSpPr>
        <p:spPr>
          <a:xfrm>
            <a:off x="2683376" y="1727951"/>
            <a:ext cx="2194560" cy="997709"/>
          </a:xfrm>
          <a:prstGeom prst="rect">
            <a:avLst/>
          </a:prstGeom>
        </p:spPr>
        <p:txBody>
          <a:bodyPr vert="horz" wrap="square" lIns="0" tIns="12700" rIns="0" bIns="0" rtlCol="0">
            <a:spAutoFit/>
          </a:bodyPr>
          <a:lstStyle/>
          <a:p>
            <a:pPr marL="12700">
              <a:lnSpc>
                <a:spcPct val="100000"/>
              </a:lnSpc>
              <a:spcBef>
                <a:spcPts val="100"/>
              </a:spcBef>
            </a:pPr>
            <a:r>
              <a:rPr spc="-5" dirty="0"/>
              <a:t>Thank you</a:t>
            </a:r>
            <a:r>
              <a:rPr spc="-75" dirty="0"/>
              <a:t> </a:t>
            </a:r>
            <a:r>
              <a:rPr lang="en-US" spc="-75" dirty="0" smtClean="0"/>
              <a:t/>
            </a:r>
            <a:br>
              <a:rPr lang="en-US" spc="-75" dirty="0" smtClean="0"/>
            </a:br>
            <a:r>
              <a:rPr spc="-5" dirty="0" smtClean="0">
                <a:latin typeface="Noto Sans Symbols"/>
                <a:cs typeface="Noto Sans Symbols"/>
              </a:rPr>
              <a:t>☺</a:t>
            </a:r>
            <a:endParaRPr spc="-5" dirty="0">
              <a:latin typeface="Noto Sans Symbols"/>
              <a:cs typeface="Noto Sans Symbols"/>
            </a:endParaRPr>
          </a:p>
        </p:txBody>
      </p:sp>
      <p:sp>
        <p:nvSpPr>
          <p:cNvPr id="19" name="object 19"/>
          <p:cNvSpPr txBox="1"/>
          <p:nvPr/>
        </p:nvSpPr>
        <p:spPr>
          <a:xfrm>
            <a:off x="729432" y="3233006"/>
            <a:ext cx="4171950" cy="998855"/>
          </a:xfrm>
          <a:prstGeom prst="rect">
            <a:avLst/>
          </a:prstGeom>
        </p:spPr>
        <p:txBody>
          <a:bodyPr vert="horz" wrap="square" lIns="0" tIns="12700" rIns="0" bIns="0" rtlCol="0">
            <a:spAutoFit/>
          </a:bodyPr>
          <a:lstStyle/>
          <a:p>
            <a:pPr marL="294005" indent="-281940">
              <a:lnSpc>
                <a:spcPts val="3829"/>
              </a:lnSpc>
              <a:spcBef>
                <a:spcPts val="100"/>
              </a:spcBef>
              <a:buFont typeface="Arial"/>
              <a:buChar char="•"/>
              <a:tabLst>
                <a:tab pos="294640" algn="l"/>
              </a:tabLst>
            </a:pPr>
            <a:r>
              <a:rPr sz="3200" spc="-5" dirty="0">
                <a:latin typeface="Carlito"/>
                <a:cs typeface="Carlito"/>
              </a:rPr>
              <a:t>Q&amp;A</a:t>
            </a:r>
            <a:endParaRPr sz="3200" dirty="0">
              <a:latin typeface="Carlito"/>
              <a:cs typeface="Carlito"/>
            </a:endParaRPr>
          </a:p>
          <a:p>
            <a:pPr marL="294005" indent="-281940">
              <a:lnSpc>
                <a:spcPts val="3829"/>
              </a:lnSpc>
              <a:buFont typeface="Arial"/>
              <a:buChar char="•"/>
              <a:tabLst>
                <a:tab pos="294640" algn="l"/>
              </a:tabLst>
            </a:pPr>
            <a:r>
              <a:rPr sz="3200" spc="-5" dirty="0">
                <a:latin typeface="Carlito"/>
                <a:cs typeface="Carlito"/>
              </a:rPr>
              <a:t>Suggestions </a:t>
            </a:r>
            <a:r>
              <a:rPr sz="3200" dirty="0">
                <a:latin typeface="Carlito"/>
                <a:cs typeface="Carlito"/>
              </a:rPr>
              <a:t>/</a:t>
            </a:r>
            <a:r>
              <a:rPr sz="3200" spc="-95" dirty="0">
                <a:latin typeface="Carlito"/>
                <a:cs typeface="Carlito"/>
              </a:rPr>
              <a:t> </a:t>
            </a:r>
            <a:r>
              <a:rPr sz="3200" spc="-5" dirty="0">
                <a:latin typeface="Carlito"/>
                <a:cs typeface="Carlito"/>
              </a:rPr>
              <a:t>Feedback</a:t>
            </a:r>
            <a:endParaRPr sz="3200" dirty="0">
              <a:latin typeface="Carlito"/>
              <a:cs typeface="Carlito"/>
            </a:endParaRPr>
          </a:p>
        </p:txBody>
      </p:sp>
      <p:sp>
        <p:nvSpPr>
          <p:cNvPr id="20" name="Slide Number Placeholder 19"/>
          <p:cNvSpPr>
            <a:spLocks noGrp="1"/>
          </p:cNvSpPr>
          <p:nvPr>
            <p:ph type="sldNum" sz="quarter" idx="7"/>
          </p:nvPr>
        </p:nvSpPr>
        <p:spPr/>
        <p:txBody>
          <a:bodyPr/>
          <a:lstStyle/>
          <a:p>
            <a:fld id="{B6F15528-21DE-4FAA-801E-634DDDAF4B2B}" type="slidenum">
              <a:rPr lang="en-IN" smtClean="0"/>
              <a:t>106</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Rectangle 2"/>
          <p:cNvSpPr>
            <a:spLocks noGrp="1" noChangeArrowheads="1"/>
          </p:cNvSpPr>
          <p:nvPr>
            <p:ph type="ctrTitle"/>
          </p:nvPr>
        </p:nvSpPr>
        <p:spPr>
          <a:xfrm>
            <a:off x="628650" y="255588"/>
            <a:ext cx="7886700" cy="533400"/>
          </a:xfrm>
        </p:spPr>
        <p:txBody>
          <a:bodyPr>
            <a:normAutofit/>
          </a:bodyPr>
          <a:lstStyle/>
          <a:p>
            <a:r>
              <a:rPr lang="en-US" altLang="en-US" sz="3200" b="1" dirty="0"/>
              <a:t>Partitional Clustering</a:t>
            </a:r>
          </a:p>
        </p:txBody>
      </p:sp>
      <p:sp>
        <p:nvSpPr>
          <p:cNvPr id="1539076" name="Freeform 4"/>
          <p:cNvSpPr>
            <a:spLocks/>
          </p:cNvSpPr>
          <p:nvPr/>
        </p:nvSpPr>
        <p:spPr bwMode="auto">
          <a:xfrm>
            <a:off x="1254125" y="2517775"/>
            <a:ext cx="96838" cy="101600"/>
          </a:xfrm>
          <a:custGeom>
            <a:avLst/>
            <a:gdLst>
              <a:gd name="T0" fmla="*/ 61 w 61"/>
              <a:gd name="T1" fmla="*/ 30 h 64"/>
              <a:gd name="T2" fmla="*/ 55 w 61"/>
              <a:gd name="T3" fmla="*/ 49 h 64"/>
              <a:gd name="T4" fmla="*/ 43 w 61"/>
              <a:gd name="T5" fmla="*/ 61 h 64"/>
              <a:gd name="T6" fmla="*/ 24 w 61"/>
              <a:gd name="T7" fmla="*/ 64 h 64"/>
              <a:gd name="T8" fmla="*/ 9 w 61"/>
              <a:gd name="T9" fmla="*/ 55 h 64"/>
              <a:gd name="T10" fmla="*/ 0 w 61"/>
              <a:gd name="T11" fmla="*/ 39 h 64"/>
              <a:gd name="T12" fmla="*/ 0 w 61"/>
              <a:gd name="T13" fmla="*/ 24 h 64"/>
              <a:gd name="T14" fmla="*/ 9 w 61"/>
              <a:gd name="T15" fmla="*/ 9 h 64"/>
              <a:gd name="T16" fmla="*/ 24 w 61"/>
              <a:gd name="T17" fmla="*/ 0 h 64"/>
              <a:gd name="T18" fmla="*/ 43 w 61"/>
              <a:gd name="T19" fmla="*/ 3 h 64"/>
              <a:gd name="T20" fmla="*/ 55 w 61"/>
              <a:gd name="T21" fmla="*/ 15 h 64"/>
              <a:gd name="T22" fmla="*/ 61 w 61"/>
              <a:gd name="T23"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4">
                <a:moveTo>
                  <a:pt x="61" y="30"/>
                </a:moveTo>
                <a:lnTo>
                  <a:pt x="55" y="49"/>
                </a:lnTo>
                <a:lnTo>
                  <a:pt x="43" y="61"/>
                </a:lnTo>
                <a:lnTo>
                  <a:pt x="24" y="64"/>
                </a:lnTo>
                <a:lnTo>
                  <a:pt x="9" y="55"/>
                </a:lnTo>
                <a:lnTo>
                  <a:pt x="0" y="39"/>
                </a:lnTo>
                <a:lnTo>
                  <a:pt x="0" y="24"/>
                </a:lnTo>
                <a:lnTo>
                  <a:pt x="9" y="9"/>
                </a:lnTo>
                <a:lnTo>
                  <a:pt x="24" y="0"/>
                </a:lnTo>
                <a:lnTo>
                  <a:pt x="43" y="3"/>
                </a:lnTo>
                <a:lnTo>
                  <a:pt x="55" y="15"/>
                </a:lnTo>
                <a:lnTo>
                  <a:pt x="61" y="30"/>
                </a:lnTo>
                <a:close/>
              </a:path>
            </a:pathLst>
          </a:custGeom>
          <a:solidFill>
            <a:srgbClr val="000000"/>
          </a:solidFill>
          <a:ln w="4763">
            <a:solidFill>
              <a:srgbClr val="000000"/>
            </a:solidFill>
            <a:prstDash val="solid"/>
            <a:round/>
            <a:headEnd/>
            <a:tailEnd/>
          </a:ln>
        </p:spPr>
        <p:txBody>
          <a:bodyPr/>
          <a:lstStyle/>
          <a:p>
            <a:endParaRPr lang="en-US"/>
          </a:p>
        </p:txBody>
      </p:sp>
      <p:sp>
        <p:nvSpPr>
          <p:cNvPr id="1539077" name="Freeform 5"/>
          <p:cNvSpPr>
            <a:spLocks/>
          </p:cNvSpPr>
          <p:nvPr/>
        </p:nvSpPr>
        <p:spPr bwMode="auto">
          <a:xfrm>
            <a:off x="1254125" y="2716213"/>
            <a:ext cx="96838" cy="98425"/>
          </a:xfrm>
          <a:custGeom>
            <a:avLst/>
            <a:gdLst>
              <a:gd name="T0" fmla="*/ 61 w 61"/>
              <a:gd name="T1" fmla="*/ 31 h 62"/>
              <a:gd name="T2" fmla="*/ 55 w 61"/>
              <a:gd name="T3" fmla="*/ 49 h 62"/>
              <a:gd name="T4" fmla="*/ 43 w 61"/>
              <a:gd name="T5" fmla="*/ 62 h 62"/>
              <a:gd name="T6" fmla="*/ 24 w 61"/>
              <a:gd name="T7" fmla="*/ 62 h 62"/>
              <a:gd name="T8" fmla="*/ 9 w 61"/>
              <a:gd name="T9" fmla="*/ 55 h 62"/>
              <a:gd name="T10" fmla="*/ 0 w 61"/>
              <a:gd name="T11" fmla="*/ 40 h 62"/>
              <a:gd name="T12" fmla="*/ 0 w 61"/>
              <a:gd name="T13" fmla="*/ 22 h 62"/>
              <a:gd name="T14" fmla="*/ 9 w 61"/>
              <a:gd name="T15" fmla="*/ 9 h 62"/>
              <a:gd name="T16" fmla="*/ 24 w 61"/>
              <a:gd name="T17" fmla="*/ 0 h 62"/>
              <a:gd name="T18" fmla="*/ 43 w 61"/>
              <a:gd name="T19" fmla="*/ 3 h 62"/>
              <a:gd name="T20" fmla="*/ 55 w 61"/>
              <a:gd name="T21" fmla="*/ 16 h 62"/>
              <a:gd name="T22" fmla="*/ 61 w 61"/>
              <a:gd name="T2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2">
                <a:moveTo>
                  <a:pt x="61" y="31"/>
                </a:moveTo>
                <a:lnTo>
                  <a:pt x="55" y="49"/>
                </a:lnTo>
                <a:lnTo>
                  <a:pt x="43" y="62"/>
                </a:lnTo>
                <a:lnTo>
                  <a:pt x="24" y="62"/>
                </a:lnTo>
                <a:lnTo>
                  <a:pt x="9" y="55"/>
                </a:lnTo>
                <a:lnTo>
                  <a:pt x="0" y="40"/>
                </a:lnTo>
                <a:lnTo>
                  <a:pt x="0" y="22"/>
                </a:lnTo>
                <a:lnTo>
                  <a:pt x="9" y="9"/>
                </a:lnTo>
                <a:lnTo>
                  <a:pt x="24" y="0"/>
                </a:lnTo>
                <a:lnTo>
                  <a:pt x="43" y="3"/>
                </a:lnTo>
                <a:lnTo>
                  <a:pt x="55" y="16"/>
                </a:lnTo>
                <a:lnTo>
                  <a:pt x="61"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78" name="Freeform 6"/>
          <p:cNvSpPr>
            <a:spLocks/>
          </p:cNvSpPr>
          <p:nvPr/>
        </p:nvSpPr>
        <p:spPr bwMode="auto">
          <a:xfrm>
            <a:off x="1951038" y="4711700"/>
            <a:ext cx="96837" cy="98425"/>
          </a:xfrm>
          <a:custGeom>
            <a:avLst/>
            <a:gdLst>
              <a:gd name="T0" fmla="*/ 61 w 61"/>
              <a:gd name="T1" fmla="*/ 31 h 62"/>
              <a:gd name="T2" fmla="*/ 55 w 61"/>
              <a:gd name="T3" fmla="*/ 46 h 62"/>
              <a:gd name="T4" fmla="*/ 43 w 61"/>
              <a:gd name="T5" fmla="*/ 59 h 62"/>
              <a:gd name="T6" fmla="*/ 24 w 61"/>
              <a:gd name="T7" fmla="*/ 62 h 62"/>
              <a:gd name="T8" fmla="*/ 9 w 61"/>
              <a:gd name="T9" fmla="*/ 53 h 62"/>
              <a:gd name="T10" fmla="*/ 0 w 61"/>
              <a:gd name="T11" fmla="*/ 40 h 62"/>
              <a:gd name="T12" fmla="*/ 0 w 61"/>
              <a:gd name="T13" fmla="*/ 22 h 62"/>
              <a:gd name="T14" fmla="*/ 9 w 61"/>
              <a:gd name="T15" fmla="*/ 7 h 62"/>
              <a:gd name="T16" fmla="*/ 24 w 61"/>
              <a:gd name="T17" fmla="*/ 0 h 62"/>
              <a:gd name="T18" fmla="*/ 43 w 61"/>
              <a:gd name="T19" fmla="*/ 0 h 62"/>
              <a:gd name="T20" fmla="*/ 55 w 61"/>
              <a:gd name="T21" fmla="*/ 13 h 62"/>
              <a:gd name="T22" fmla="*/ 61 w 61"/>
              <a:gd name="T2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2">
                <a:moveTo>
                  <a:pt x="61" y="31"/>
                </a:moveTo>
                <a:lnTo>
                  <a:pt x="55" y="46"/>
                </a:lnTo>
                <a:lnTo>
                  <a:pt x="43" y="59"/>
                </a:lnTo>
                <a:lnTo>
                  <a:pt x="24" y="62"/>
                </a:lnTo>
                <a:lnTo>
                  <a:pt x="9" y="53"/>
                </a:lnTo>
                <a:lnTo>
                  <a:pt x="0" y="40"/>
                </a:lnTo>
                <a:lnTo>
                  <a:pt x="0" y="22"/>
                </a:lnTo>
                <a:lnTo>
                  <a:pt x="9" y="7"/>
                </a:lnTo>
                <a:lnTo>
                  <a:pt x="24" y="0"/>
                </a:lnTo>
                <a:lnTo>
                  <a:pt x="43" y="0"/>
                </a:lnTo>
                <a:lnTo>
                  <a:pt x="55" y="13"/>
                </a:lnTo>
                <a:lnTo>
                  <a:pt x="61"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79" name="Freeform 7"/>
          <p:cNvSpPr>
            <a:spLocks/>
          </p:cNvSpPr>
          <p:nvPr/>
        </p:nvSpPr>
        <p:spPr bwMode="auto">
          <a:xfrm>
            <a:off x="1550988" y="2619375"/>
            <a:ext cx="96837" cy="96838"/>
          </a:xfrm>
          <a:custGeom>
            <a:avLst/>
            <a:gdLst>
              <a:gd name="T0" fmla="*/ 61 w 61"/>
              <a:gd name="T1" fmla="*/ 31 h 61"/>
              <a:gd name="T2" fmla="*/ 58 w 61"/>
              <a:gd name="T3" fmla="*/ 46 h 61"/>
              <a:gd name="T4" fmla="*/ 43 w 61"/>
              <a:gd name="T5" fmla="*/ 58 h 61"/>
              <a:gd name="T6" fmla="*/ 25 w 61"/>
              <a:gd name="T7" fmla="*/ 61 h 61"/>
              <a:gd name="T8" fmla="*/ 9 w 61"/>
              <a:gd name="T9" fmla="*/ 55 h 61"/>
              <a:gd name="T10" fmla="*/ 0 w 61"/>
              <a:gd name="T11" fmla="*/ 40 h 61"/>
              <a:gd name="T12" fmla="*/ 0 w 61"/>
              <a:gd name="T13" fmla="*/ 21 h 61"/>
              <a:gd name="T14" fmla="*/ 9 w 61"/>
              <a:gd name="T15" fmla="*/ 6 h 61"/>
              <a:gd name="T16" fmla="*/ 25 w 61"/>
              <a:gd name="T17" fmla="*/ 0 h 61"/>
              <a:gd name="T18" fmla="*/ 43 w 61"/>
              <a:gd name="T19" fmla="*/ 3 h 61"/>
              <a:gd name="T20" fmla="*/ 58 w 61"/>
              <a:gd name="T21" fmla="*/ 12 h 61"/>
              <a:gd name="T22" fmla="*/ 61 w 61"/>
              <a:gd name="T23"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1">
                <a:moveTo>
                  <a:pt x="61" y="31"/>
                </a:moveTo>
                <a:lnTo>
                  <a:pt x="58" y="46"/>
                </a:lnTo>
                <a:lnTo>
                  <a:pt x="43" y="58"/>
                </a:lnTo>
                <a:lnTo>
                  <a:pt x="25" y="61"/>
                </a:lnTo>
                <a:lnTo>
                  <a:pt x="9" y="55"/>
                </a:lnTo>
                <a:lnTo>
                  <a:pt x="0" y="40"/>
                </a:lnTo>
                <a:lnTo>
                  <a:pt x="0" y="21"/>
                </a:lnTo>
                <a:lnTo>
                  <a:pt x="9" y="6"/>
                </a:lnTo>
                <a:lnTo>
                  <a:pt x="25" y="0"/>
                </a:lnTo>
                <a:lnTo>
                  <a:pt x="43" y="3"/>
                </a:lnTo>
                <a:lnTo>
                  <a:pt x="58" y="12"/>
                </a:lnTo>
                <a:lnTo>
                  <a:pt x="61"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80" name="Freeform 8"/>
          <p:cNvSpPr>
            <a:spLocks/>
          </p:cNvSpPr>
          <p:nvPr/>
        </p:nvSpPr>
        <p:spPr bwMode="auto">
          <a:xfrm>
            <a:off x="1951038" y="3914775"/>
            <a:ext cx="96837" cy="96838"/>
          </a:xfrm>
          <a:custGeom>
            <a:avLst/>
            <a:gdLst>
              <a:gd name="T0" fmla="*/ 61 w 61"/>
              <a:gd name="T1" fmla="*/ 30 h 61"/>
              <a:gd name="T2" fmla="*/ 55 w 61"/>
              <a:gd name="T3" fmla="*/ 46 h 61"/>
              <a:gd name="T4" fmla="*/ 43 w 61"/>
              <a:gd name="T5" fmla="*/ 58 h 61"/>
              <a:gd name="T6" fmla="*/ 24 w 61"/>
              <a:gd name="T7" fmla="*/ 61 h 61"/>
              <a:gd name="T8" fmla="*/ 9 w 61"/>
              <a:gd name="T9" fmla="*/ 55 h 61"/>
              <a:gd name="T10" fmla="*/ 0 w 61"/>
              <a:gd name="T11" fmla="*/ 39 h 61"/>
              <a:gd name="T12" fmla="*/ 0 w 61"/>
              <a:gd name="T13" fmla="*/ 21 h 61"/>
              <a:gd name="T14" fmla="*/ 9 w 61"/>
              <a:gd name="T15" fmla="*/ 6 h 61"/>
              <a:gd name="T16" fmla="*/ 24 w 61"/>
              <a:gd name="T17" fmla="*/ 0 h 61"/>
              <a:gd name="T18" fmla="*/ 43 w 61"/>
              <a:gd name="T19" fmla="*/ 3 h 61"/>
              <a:gd name="T20" fmla="*/ 55 w 61"/>
              <a:gd name="T21" fmla="*/ 12 h 61"/>
              <a:gd name="T22" fmla="*/ 61 w 61"/>
              <a:gd name="T23"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1">
                <a:moveTo>
                  <a:pt x="61" y="30"/>
                </a:moveTo>
                <a:lnTo>
                  <a:pt x="55" y="46"/>
                </a:lnTo>
                <a:lnTo>
                  <a:pt x="43" y="58"/>
                </a:lnTo>
                <a:lnTo>
                  <a:pt x="24" y="61"/>
                </a:lnTo>
                <a:lnTo>
                  <a:pt x="9" y="55"/>
                </a:lnTo>
                <a:lnTo>
                  <a:pt x="0" y="39"/>
                </a:lnTo>
                <a:lnTo>
                  <a:pt x="0" y="21"/>
                </a:lnTo>
                <a:lnTo>
                  <a:pt x="9" y="6"/>
                </a:lnTo>
                <a:lnTo>
                  <a:pt x="24" y="0"/>
                </a:lnTo>
                <a:lnTo>
                  <a:pt x="43" y="3"/>
                </a:lnTo>
                <a:lnTo>
                  <a:pt x="55" y="12"/>
                </a:lnTo>
                <a:lnTo>
                  <a:pt x="61" y="30"/>
                </a:lnTo>
                <a:close/>
              </a:path>
            </a:pathLst>
          </a:custGeom>
          <a:solidFill>
            <a:srgbClr val="000000"/>
          </a:solidFill>
          <a:ln w="4763">
            <a:solidFill>
              <a:srgbClr val="000000"/>
            </a:solidFill>
            <a:prstDash val="solid"/>
            <a:round/>
            <a:headEnd/>
            <a:tailEnd/>
          </a:ln>
        </p:spPr>
        <p:txBody>
          <a:bodyPr/>
          <a:lstStyle/>
          <a:p>
            <a:endParaRPr lang="en-US"/>
          </a:p>
        </p:txBody>
      </p:sp>
      <p:sp>
        <p:nvSpPr>
          <p:cNvPr id="1539081" name="Freeform 9"/>
          <p:cNvSpPr>
            <a:spLocks/>
          </p:cNvSpPr>
          <p:nvPr/>
        </p:nvSpPr>
        <p:spPr bwMode="auto">
          <a:xfrm>
            <a:off x="2120900" y="1825625"/>
            <a:ext cx="98425" cy="98425"/>
          </a:xfrm>
          <a:custGeom>
            <a:avLst/>
            <a:gdLst>
              <a:gd name="T0" fmla="*/ 62 w 62"/>
              <a:gd name="T1" fmla="*/ 31 h 62"/>
              <a:gd name="T2" fmla="*/ 56 w 62"/>
              <a:gd name="T3" fmla="*/ 46 h 62"/>
              <a:gd name="T4" fmla="*/ 43 w 62"/>
              <a:gd name="T5" fmla="*/ 58 h 62"/>
              <a:gd name="T6" fmla="*/ 25 w 62"/>
              <a:gd name="T7" fmla="*/ 62 h 62"/>
              <a:gd name="T8" fmla="*/ 9 w 62"/>
              <a:gd name="T9" fmla="*/ 55 h 62"/>
              <a:gd name="T10" fmla="*/ 0 w 62"/>
              <a:gd name="T11" fmla="*/ 40 h 62"/>
              <a:gd name="T12" fmla="*/ 0 w 62"/>
              <a:gd name="T13" fmla="*/ 22 h 62"/>
              <a:gd name="T14" fmla="*/ 9 w 62"/>
              <a:gd name="T15" fmla="*/ 6 h 62"/>
              <a:gd name="T16" fmla="*/ 25 w 62"/>
              <a:gd name="T17" fmla="*/ 0 h 62"/>
              <a:gd name="T18" fmla="*/ 43 w 62"/>
              <a:gd name="T19" fmla="*/ 3 h 62"/>
              <a:gd name="T20" fmla="*/ 56 w 62"/>
              <a:gd name="T21" fmla="*/ 12 h 62"/>
              <a:gd name="T22" fmla="*/ 62 w 62"/>
              <a:gd name="T2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2">
                <a:moveTo>
                  <a:pt x="62" y="31"/>
                </a:moveTo>
                <a:lnTo>
                  <a:pt x="56" y="46"/>
                </a:lnTo>
                <a:lnTo>
                  <a:pt x="43" y="58"/>
                </a:lnTo>
                <a:lnTo>
                  <a:pt x="25" y="62"/>
                </a:lnTo>
                <a:lnTo>
                  <a:pt x="9" y="55"/>
                </a:lnTo>
                <a:lnTo>
                  <a:pt x="0" y="40"/>
                </a:lnTo>
                <a:lnTo>
                  <a:pt x="0" y="22"/>
                </a:lnTo>
                <a:lnTo>
                  <a:pt x="9" y="6"/>
                </a:lnTo>
                <a:lnTo>
                  <a:pt x="25" y="0"/>
                </a:lnTo>
                <a:lnTo>
                  <a:pt x="43" y="3"/>
                </a:lnTo>
                <a:lnTo>
                  <a:pt x="56" y="12"/>
                </a:lnTo>
                <a:lnTo>
                  <a:pt x="62"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82" name="Freeform 10"/>
          <p:cNvSpPr>
            <a:spLocks/>
          </p:cNvSpPr>
          <p:nvPr/>
        </p:nvSpPr>
        <p:spPr bwMode="auto">
          <a:xfrm>
            <a:off x="2351088" y="2020888"/>
            <a:ext cx="96837" cy="96837"/>
          </a:xfrm>
          <a:custGeom>
            <a:avLst/>
            <a:gdLst>
              <a:gd name="T0" fmla="*/ 61 w 61"/>
              <a:gd name="T1" fmla="*/ 31 h 61"/>
              <a:gd name="T2" fmla="*/ 55 w 61"/>
              <a:gd name="T3" fmla="*/ 49 h 61"/>
              <a:gd name="T4" fmla="*/ 43 w 61"/>
              <a:gd name="T5" fmla="*/ 58 h 61"/>
              <a:gd name="T6" fmla="*/ 24 w 61"/>
              <a:gd name="T7" fmla="*/ 61 h 61"/>
              <a:gd name="T8" fmla="*/ 9 w 61"/>
              <a:gd name="T9" fmla="*/ 55 h 61"/>
              <a:gd name="T10" fmla="*/ 0 w 61"/>
              <a:gd name="T11" fmla="*/ 40 h 61"/>
              <a:gd name="T12" fmla="*/ 0 w 61"/>
              <a:gd name="T13" fmla="*/ 21 h 61"/>
              <a:gd name="T14" fmla="*/ 9 w 61"/>
              <a:gd name="T15" fmla="*/ 6 h 61"/>
              <a:gd name="T16" fmla="*/ 24 w 61"/>
              <a:gd name="T17" fmla="*/ 0 h 61"/>
              <a:gd name="T18" fmla="*/ 43 w 61"/>
              <a:gd name="T19" fmla="*/ 3 h 61"/>
              <a:gd name="T20" fmla="*/ 55 w 61"/>
              <a:gd name="T21" fmla="*/ 15 h 61"/>
              <a:gd name="T22" fmla="*/ 61 w 61"/>
              <a:gd name="T23"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1">
                <a:moveTo>
                  <a:pt x="61" y="31"/>
                </a:moveTo>
                <a:lnTo>
                  <a:pt x="55" y="49"/>
                </a:lnTo>
                <a:lnTo>
                  <a:pt x="43" y="58"/>
                </a:lnTo>
                <a:lnTo>
                  <a:pt x="24" y="61"/>
                </a:lnTo>
                <a:lnTo>
                  <a:pt x="9" y="55"/>
                </a:lnTo>
                <a:lnTo>
                  <a:pt x="0" y="40"/>
                </a:lnTo>
                <a:lnTo>
                  <a:pt x="0" y="21"/>
                </a:lnTo>
                <a:lnTo>
                  <a:pt x="9" y="6"/>
                </a:lnTo>
                <a:lnTo>
                  <a:pt x="24" y="0"/>
                </a:lnTo>
                <a:lnTo>
                  <a:pt x="43" y="3"/>
                </a:lnTo>
                <a:lnTo>
                  <a:pt x="55" y="15"/>
                </a:lnTo>
                <a:lnTo>
                  <a:pt x="61"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83" name="Freeform 11"/>
          <p:cNvSpPr>
            <a:spLocks/>
          </p:cNvSpPr>
          <p:nvPr/>
        </p:nvSpPr>
        <p:spPr bwMode="auto">
          <a:xfrm>
            <a:off x="2447925" y="2317750"/>
            <a:ext cx="96838" cy="101600"/>
          </a:xfrm>
          <a:custGeom>
            <a:avLst/>
            <a:gdLst>
              <a:gd name="T0" fmla="*/ 61 w 61"/>
              <a:gd name="T1" fmla="*/ 31 h 64"/>
              <a:gd name="T2" fmla="*/ 58 w 61"/>
              <a:gd name="T3" fmla="*/ 49 h 64"/>
              <a:gd name="T4" fmla="*/ 43 w 61"/>
              <a:gd name="T5" fmla="*/ 61 h 64"/>
              <a:gd name="T6" fmla="*/ 28 w 61"/>
              <a:gd name="T7" fmla="*/ 64 h 64"/>
              <a:gd name="T8" fmla="*/ 9 w 61"/>
              <a:gd name="T9" fmla="*/ 55 h 64"/>
              <a:gd name="T10" fmla="*/ 0 w 61"/>
              <a:gd name="T11" fmla="*/ 40 h 64"/>
              <a:gd name="T12" fmla="*/ 0 w 61"/>
              <a:gd name="T13" fmla="*/ 24 h 64"/>
              <a:gd name="T14" fmla="*/ 9 w 61"/>
              <a:gd name="T15" fmla="*/ 9 h 64"/>
              <a:gd name="T16" fmla="*/ 28 w 61"/>
              <a:gd name="T17" fmla="*/ 0 h 64"/>
              <a:gd name="T18" fmla="*/ 43 w 61"/>
              <a:gd name="T19" fmla="*/ 3 h 64"/>
              <a:gd name="T20" fmla="*/ 58 w 61"/>
              <a:gd name="T21" fmla="*/ 15 h 64"/>
              <a:gd name="T22" fmla="*/ 61 w 61"/>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4">
                <a:moveTo>
                  <a:pt x="61" y="31"/>
                </a:moveTo>
                <a:lnTo>
                  <a:pt x="58" y="49"/>
                </a:lnTo>
                <a:lnTo>
                  <a:pt x="43" y="61"/>
                </a:lnTo>
                <a:lnTo>
                  <a:pt x="28" y="64"/>
                </a:lnTo>
                <a:lnTo>
                  <a:pt x="9" y="55"/>
                </a:lnTo>
                <a:lnTo>
                  <a:pt x="0" y="40"/>
                </a:lnTo>
                <a:lnTo>
                  <a:pt x="0" y="24"/>
                </a:lnTo>
                <a:lnTo>
                  <a:pt x="9" y="9"/>
                </a:lnTo>
                <a:lnTo>
                  <a:pt x="28" y="0"/>
                </a:lnTo>
                <a:lnTo>
                  <a:pt x="43" y="3"/>
                </a:lnTo>
                <a:lnTo>
                  <a:pt x="58" y="15"/>
                </a:lnTo>
                <a:lnTo>
                  <a:pt x="61"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84" name="Freeform 12"/>
          <p:cNvSpPr>
            <a:spLocks/>
          </p:cNvSpPr>
          <p:nvPr/>
        </p:nvSpPr>
        <p:spPr bwMode="auto">
          <a:xfrm>
            <a:off x="2847975" y="2317750"/>
            <a:ext cx="96838" cy="101600"/>
          </a:xfrm>
          <a:custGeom>
            <a:avLst/>
            <a:gdLst>
              <a:gd name="T0" fmla="*/ 61 w 61"/>
              <a:gd name="T1" fmla="*/ 31 h 64"/>
              <a:gd name="T2" fmla="*/ 58 w 61"/>
              <a:gd name="T3" fmla="*/ 49 h 64"/>
              <a:gd name="T4" fmla="*/ 43 w 61"/>
              <a:gd name="T5" fmla="*/ 61 h 64"/>
              <a:gd name="T6" fmla="*/ 27 w 61"/>
              <a:gd name="T7" fmla="*/ 64 h 64"/>
              <a:gd name="T8" fmla="*/ 9 w 61"/>
              <a:gd name="T9" fmla="*/ 55 h 64"/>
              <a:gd name="T10" fmla="*/ 0 w 61"/>
              <a:gd name="T11" fmla="*/ 40 h 64"/>
              <a:gd name="T12" fmla="*/ 0 w 61"/>
              <a:gd name="T13" fmla="*/ 24 h 64"/>
              <a:gd name="T14" fmla="*/ 9 w 61"/>
              <a:gd name="T15" fmla="*/ 9 h 64"/>
              <a:gd name="T16" fmla="*/ 27 w 61"/>
              <a:gd name="T17" fmla="*/ 0 h 64"/>
              <a:gd name="T18" fmla="*/ 43 w 61"/>
              <a:gd name="T19" fmla="*/ 3 h 64"/>
              <a:gd name="T20" fmla="*/ 58 w 61"/>
              <a:gd name="T21" fmla="*/ 15 h 64"/>
              <a:gd name="T22" fmla="*/ 61 w 61"/>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4">
                <a:moveTo>
                  <a:pt x="61" y="31"/>
                </a:moveTo>
                <a:lnTo>
                  <a:pt x="58" y="49"/>
                </a:lnTo>
                <a:lnTo>
                  <a:pt x="43" y="61"/>
                </a:lnTo>
                <a:lnTo>
                  <a:pt x="27" y="64"/>
                </a:lnTo>
                <a:lnTo>
                  <a:pt x="9" y="55"/>
                </a:lnTo>
                <a:lnTo>
                  <a:pt x="0" y="40"/>
                </a:lnTo>
                <a:lnTo>
                  <a:pt x="0" y="24"/>
                </a:lnTo>
                <a:lnTo>
                  <a:pt x="9" y="9"/>
                </a:lnTo>
                <a:lnTo>
                  <a:pt x="27" y="0"/>
                </a:lnTo>
                <a:lnTo>
                  <a:pt x="43" y="3"/>
                </a:lnTo>
                <a:lnTo>
                  <a:pt x="58" y="15"/>
                </a:lnTo>
                <a:lnTo>
                  <a:pt x="61"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85" name="Freeform 13"/>
          <p:cNvSpPr>
            <a:spLocks/>
          </p:cNvSpPr>
          <p:nvPr/>
        </p:nvSpPr>
        <p:spPr bwMode="auto">
          <a:xfrm>
            <a:off x="2647950" y="2117725"/>
            <a:ext cx="96838" cy="103188"/>
          </a:xfrm>
          <a:custGeom>
            <a:avLst/>
            <a:gdLst>
              <a:gd name="T0" fmla="*/ 61 w 61"/>
              <a:gd name="T1" fmla="*/ 34 h 65"/>
              <a:gd name="T2" fmla="*/ 58 w 61"/>
              <a:gd name="T3" fmla="*/ 49 h 65"/>
              <a:gd name="T4" fmla="*/ 43 w 61"/>
              <a:gd name="T5" fmla="*/ 61 h 65"/>
              <a:gd name="T6" fmla="*/ 28 w 61"/>
              <a:gd name="T7" fmla="*/ 65 h 65"/>
              <a:gd name="T8" fmla="*/ 9 w 61"/>
              <a:gd name="T9" fmla="*/ 55 h 65"/>
              <a:gd name="T10" fmla="*/ 0 w 61"/>
              <a:gd name="T11" fmla="*/ 40 h 65"/>
              <a:gd name="T12" fmla="*/ 0 w 61"/>
              <a:gd name="T13" fmla="*/ 25 h 65"/>
              <a:gd name="T14" fmla="*/ 9 w 61"/>
              <a:gd name="T15" fmla="*/ 9 h 65"/>
              <a:gd name="T16" fmla="*/ 28 w 61"/>
              <a:gd name="T17" fmla="*/ 0 h 65"/>
              <a:gd name="T18" fmla="*/ 43 w 61"/>
              <a:gd name="T19" fmla="*/ 3 h 65"/>
              <a:gd name="T20" fmla="*/ 58 w 61"/>
              <a:gd name="T21" fmla="*/ 16 h 65"/>
              <a:gd name="T22" fmla="*/ 61 w 61"/>
              <a:gd name="T23"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5">
                <a:moveTo>
                  <a:pt x="61" y="34"/>
                </a:moveTo>
                <a:lnTo>
                  <a:pt x="58" y="49"/>
                </a:lnTo>
                <a:lnTo>
                  <a:pt x="43" y="61"/>
                </a:lnTo>
                <a:lnTo>
                  <a:pt x="28" y="65"/>
                </a:lnTo>
                <a:lnTo>
                  <a:pt x="9" y="55"/>
                </a:lnTo>
                <a:lnTo>
                  <a:pt x="0" y="40"/>
                </a:lnTo>
                <a:lnTo>
                  <a:pt x="0" y="25"/>
                </a:lnTo>
                <a:lnTo>
                  <a:pt x="9" y="9"/>
                </a:lnTo>
                <a:lnTo>
                  <a:pt x="28" y="0"/>
                </a:lnTo>
                <a:lnTo>
                  <a:pt x="43" y="3"/>
                </a:lnTo>
                <a:lnTo>
                  <a:pt x="58" y="16"/>
                </a:lnTo>
                <a:lnTo>
                  <a:pt x="61" y="34"/>
                </a:lnTo>
                <a:close/>
              </a:path>
            </a:pathLst>
          </a:custGeom>
          <a:solidFill>
            <a:srgbClr val="000000"/>
          </a:solidFill>
          <a:ln w="4763">
            <a:solidFill>
              <a:srgbClr val="000000"/>
            </a:solidFill>
            <a:prstDash val="solid"/>
            <a:round/>
            <a:headEnd/>
            <a:tailEnd/>
          </a:ln>
        </p:spPr>
        <p:txBody>
          <a:bodyPr/>
          <a:lstStyle/>
          <a:p>
            <a:endParaRPr lang="en-US"/>
          </a:p>
        </p:txBody>
      </p:sp>
      <p:sp>
        <p:nvSpPr>
          <p:cNvPr id="1539086" name="Freeform 14"/>
          <p:cNvSpPr>
            <a:spLocks/>
          </p:cNvSpPr>
          <p:nvPr/>
        </p:nvSpPr>
        <p:spPr bwMode="auto">
          <a:xfrm>
            <a:off x="2647950" y="1724025"/>
            <a:ext cx="96838" cy="96838"/>
          </a:xfrm>
          <a:custGeom>
            <a:avLst/>
            <a:gdLst>
              <a:gd name="T0" fmla="*/ 61 w 61"/>
              <a:gd name="T1" fmla="*/ 30 h 61"/>
              <a:gd name="T2" fmla="*/ 58 w 61"/>
              <a:gd name="T3" fmla="*/ 49 h 61"/>
              <a:gd name="T4" fmla="*/ 43 w 61"/>
              <a:gd name="T5" fmla="*/ 61 h 61"/>
              <a:gd name="T6" fmla="*/ 28 w 61"/>
              <a:gd name="T7" fmla="*/ 61 h 61"/>
              <a:gd name="T8" fmla="*/ 9 w 61"/>
              <a:gd name="T9" fmla="*/ 55 h 61"/>
              <a:gd name="T10" fmla="*/ 0 w 61"/>
              <a:gd name="T11" fmla="*/ 40 h 61"/>
              <a:gd name="T12" fmla="*/ 0 w 61"/>
              <a:gd name="T13" fmla="*/ 21 h 61"/>
              <a:gd name="T14" fmla="*/ 9 w 61"/>
              <a:gd name="T15" fmla="*/ 9 h 61"/>
              <a:gd name="T16" fmla="*/ 28 w 61"/>
              <a:gd name="T17" fmla="*/ 0 h 61"/>
              <a:gd name="T18" fmla="*/ 43 w 61"/>
              <a:gd name="T19" fmla="*/ 3 h 61"/>
              <a:gd name="T20" fmla="*/ 58 w 61"/>
              <a:gd name="T21" fmla="*/ 15 h 61"/>
              <a:gd name="T22" fmla="*/ 61 w 61"/>
              <a:gd name="T23"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1">
                <a:moveTo>
                  <a:pt x="61" y="30"/>
                </a:moveTo>
                <a:lnTo>
                  <a:pt x="58" y="49"/>
                </a:lnTo>
                <a:lnTo>
                  <a:pt x="43" y="61"/>
                </a:lnTo>
                <a:lnTo>
                  <a:pt x="28" y="61"/>
                </a:lnTo>
                <a:lnTo>
                  <a:pt x="9" y="55"/>
                </a:lnTo>
                <a:lnTo>
                  <a:pt x="0" y="40"/>
                </a:lnTo>
                <a:lnTo>
                  <a:pt x="0" y="21"/>
                </a:lnTo>
                <a:lnTo>
                  <a:pt x="9" y="9"/>
                </a:lnTo>
                <a:lnTo>
                  <a:pt x="28" y="0"/>
                </a:lnTo>
                <a:lnTo>
                  <a:pt x="43" y="3"/>
                </a:lnTo>
                <a:lnTo>
                  <a:pt x="58" y="15"/>
                </a:lnTo>
                <a:lnTo>
                  <a:pt x="61" y="30"/>
                </a:lnTo>
                <a:close/>
              </a:path>
            </a:pathLst>
          </a:custGeom>
          <a:solidFill>
            <a:srgbClr val="000000"/>
          </a:solidFill>
          <a:ln w="4763">
            <a:solidFill>
              <a:srgbClr val="000000"/>
            </a:solidFill>
            <a:prstDash val="solid"/>
            <a:round/>
            <a:headEnd/>
            <a:tailEnd/>
          </a:ln>
        </p:spPr>
        <p:txBody>
          <a:bodyPr/>
          <a:lstStyle/>
          <a:p>
            <a:endParaRPr lang="en-US"/>
          </a:p>
        </p:txBody>
      </p:sp>
      <p:sp>
        <p:nvSpPr>
          <p:cNvPr id="1539087" name="Freeform 15"/>
          <p:cNvSpPr>
            <a:spLocks/>
          </p:cNvSpPr>
          <p:nvPr/>
        </p:nvSpPr>
        <p:spPr bwMode="auto">
          <a:xfrm>
            <a:off x="3344863" y="4711700"/>
            <a:ext cx="103187" cy="98425"/>
          </a:xfrm>
          <a:custGeom>
            <a:avLst/>
            <a:gdLst>
              <a:gd name="T0" fmla="*/ 65 w 65"/>
              <a:gd name="T1" fmla="*/ 31 h 62"/>
              <a:gd name="T2" fmla="*/ 58 w 65"/>
              <a:gd name="T3" fmla="*/ 46 h 62"/>
              <a:gd name="T4" fmla="*/ 46 w 65"/>
              <a:gd name="T5" fmla="*/ 59 h 62"/>
              <a:gd name="T6" fmla="*/ 28 w 65"/>
              <a:gd name="T7" fmla="*/ 62 h 62"/>
              <a:gd name="T8" fmla="*/ 12 w 65"/>
              <a:gd name="T9" fmla="*/ 53 h 62"/>
              <a:gd name="T10" fmla="*/ 0 w 65"/>
              <a:gd name="T11" fmla="*/ 40 h 62"/>
              <a:gd name="T12" fmla="*/ 0 w 65"/>
              <a:gd name="T13" fmla="*/ 22 h 62"/>
              <a:gd name="T14" fmla="*/ 12 w 65"/>
              <a:gd name="T15" fmla="*/ 7 h 62"/>
              <a:gd name="T16" fmla="*/ 28 w 65"/>
              <a:gd name="T17" fmla="*/ 0 h 62"/>
              <a:gd name="T18" fmla="*/ 46 w 65"/>
              <a:gd name="T19" fmla="*/ 0 h 62"/>
              <a:gd name="T20" fmla="*/ 58 w 65"/>
              <a:gd name="T21" fmla="*/ 13 h 62"/>
              <a:gd name="T22" fmla="*/ 65 w 65"/>
              <a:gd name="T2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2">
                <a:moveTo>
                  <a:pt x="65" y="31"/>
                </a:moveTo>
                <a:lnTo>
                  <a:pt x="58" y="46"/>
                </a:lnTo>
                <a:lnTo>
                  <a:pt x="46" y="59"/>
                </a:lnTo>
                <a:lnTo>
                  <a:pt x="28" y="62"/>
                </a:lnTo>
                <a:lnTo>
                  <a:pt x="12" y="53"/>
                </a:lnTo>
                <a:lnTo>
                  <a:pt x="0" y="40"/>
                </a:lnTo>
                <a:lnTo>
                  <a:pt x="0" y="22"/>
                </a:lnTo>
                <a:lnTo>
                  <a:pt x="12" y="7"/>
                </a:lnTo>
                <a:lnTo>
                  <a:pt x="28" y="0"/>
                </a:lnTo>
                <a:lnTo>
                  <a:pt x="46" y="0"/>
                </a:lnTo>
                <a:lnTo>
                  <a:pt x="58" y="13"/>
                </a:lnTo>
                <a:lnTo>
                  <a:pt x="65"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88" name="Freeform 16"/>
          <p:cNvSpPr>
            <a:spLocks/>
          </p:cNvSpPr>
          <p:nvPr/>
        </p:nvSpPr>
        <p:spPr bwMode="auto">
          <a:xfrm>
            <a:off x="1550988" y="2220913"/>
            <a:ext cx="96837" cy="96837"/>
          </a:xfrm>
          <a:custGeom>
            <a:avLst/>
            <a:gdLst>
              <a:gd name="T0" fmla="*/ 61 w 61"/>
              <a:gd name="T1" fmla="*/ 30 h 61"/>
              <a:gd name="T2" fmla="*/ 58 w 61"/>
              <a:gd name="T3" fmla="*/ 49 h 61"/>
              <a:gd name="T4" fmla="*/ 43 w 61"/>
              <a:gd name="T5" fmla="*/ 58 h 61"/>
              <a:gd name="T6" fmla="*/ 25 w 61"/>
              <a:gd name="T7" fmla="*/ 61 h 61"/>
              <a:gd name="T8" fmla="*/ 9 w 61"/>
              <a:gd name="T9" fmla="*/ 55 h 61"/>
              <a:gd name="T10" fmla="*/ 0 w 61"/>
              <a:gd name="T11" fmla="*/ 39 h 61"/>
              <a:gd name="T12" fmla="*/ 0 w 61"/>
              <a:gd name="T13" fmla="*/ 21 h 61"/>
              <a:gd name="T14" fmla="*/ 9 w 61"/>
              <a:gd name="T15" fmla="*/ 6 h 61"/>
              <a:gd name="T16" fmla="*/ 25 w 61"/>
              <a:gd name="T17" fmla="*/ 0 h 61"/>
              <a:gd name="T18" fmla="*/ 43 w 61"/>
              <a:gd name="T19" fmla="*/ 3 h 61"/>
              <a:gd name="T20" fmla="*/ 58 w 61"/>
              <a:gd name="T21" fmla="*/ 12 h 61"/>
              <a:gd name="T22" fmla="*/ 61 w 61"/>
              <a:gd name="T23"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1">
                <a:moveTo>
                  <a:pt x="61" y="30"/>
                </a:moveTo>
                <a:lnTo>
                  <a:pt x="58" y="49"/>
                </a:lnTo>
                <a:lnTo>
                  <a:pt x="43" y="58"/>
                </a:lnTo>
                <a:lnTo>
                  <a:pt x="25" y="61"/>
                </a:lnTo>
                <a:lnTo>
                  <a:pt x="9" y="55"/>
                </a:lnTo>
                <a:lnTo>
                  <a:pt x="0" y="39"/>
                </a:lnTo>
                <a:lnTo>
                  <a:pt x="0" y="21"/>
                </a:lnTo>
                <a:lnTo>
                  <a:pt x="9" y="6"/>
                </a:lnTo>
                <a:lnTo>
                  <a:pt x="25" y="0"/>
                </a:lnTo>
                <a:lnTo>
                  <a:pt x="43" y="3"/>
                </a:lnTo>
                <a:lnTo>
                  <a:pt x="58" y="12"/>
                </a:lnTo>
                <a:lnTo>
                  <a:pt x="61" y="30"/>
                </a:lnTo>
                <a:close/>
              </a:path>
            </a:pathLst>
          </a:custGeom>
          <a:solidFill>
            <a:srgbClr val="000000"/>
          </a:solidFill>
          <a:ln w="4763">
            <a:solidFill>
              <a:srgbClr val="000000"/>
            </a:solidFill>
            <a:prstDash val="solid"/>
            <a:round/>
            <a:headEnd/>
            <a:tailEnd/>
          </a:ln>
        </p:spPr>
        <p:txBody>
          <a:bodyPr/>
          <a:lstStyle/>
          <a:p>
            <a:endParaRPr lang="en-US"/>
          </a:p>
        </p:txBody>
      </p:sp>
      <p:sp>
        <p:nvSpPr>
          <p:cNvPr id="1539089" name="Freeform 17"/>
          <p:cNvSpPr>
            <a:spLocks/>
          </p:cNvSpPr>
          <p:nvPr/>
        </p:nvSpPr>
        <p:spPr bwMode="auto">
          <a:xfrm>
            <a:off x="1223963" y="4410075"/>
            <a:ext cx="98425" cy="98425"/>
          </a:xfrm>
          <a:custGeom>
            <a:avLst/>
            <a:gdLst>
              <a:gd name="T0" fmla="*/ 62 w 62"/>
              <a:gd name="T1" fmla="*/ 31 h 62"/>
              <a:gd name="T2" fmla="*/ 56 w 62"/>
              <a:gd name="T3" fmla="*/ 49 h 62"/>
              <a:gd name="T4" fmla="*/ 43 w 62"/>
              <a:gd name="T5" fmla="*/ 62 h 62"/>
              <a:gd name="T6" fmla="*/ 25 w 62"/>
              <a:gd name="T7" fmla="*/ 62 h 62"/>
              <a:gd name="T8" fmla="*/ 9 w 62"/>
              <a:gd name="T9" fmla="*/ 55 h 62"/>
              <a:gd name="T10" fmla="*/ 0 w 62"/>
              <a:gd name="T11" fmla="*/ 40 h 62"/>
              <a:gd name="T12" fmla="*/ 0 w 62"/>
              <a:gd name="T13" fmla="*/ 22 h 62"/>
              <a:gd name="T14" fmla="*/ 9 w 62"/>
              <a:gd name="T15" fmla="*/ 10 h 62"/>
              <a:gd name="T16" fmla="*/ 25 w 62"/>
              <a:gd name="T17" fmla="*/ 0 h 62"/>
              <a:gd name="T18" fmla="*/ 43 w 62"/>
              <a:gd name="T19" fmla="*/ 3 h 62"/>
              <a:gd name="T20" fmla="*/ 56 w 62"/>
              <a:gd name="T21" fmla="*/ 16 h 62"/>
              <a:gd name="T22" fmla="*/ 62 w 62"/>
              <a:gd name="T2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2">
                <a:moveTo>
                  <a:pt x="62" y="31"/>
                </a:moveTo>
                <a:lnTo>
                  <a:pt x="56" y="49"/>
                </a:lnTo>
                <a:lnTo>
                  <a:pt x="43" y="62"/>
                </a:lnTo>
                <a:lnTo>
                  <a:pt x="25" y="62"/>
                </a:lnTo>
                <a:lnTo>
                  <a:pt x="9" y="55"/>
                </a:lnTo>
                <a:lnTo>
                  <a:pt x="0" y="40"/>
                </a:lnTo>
                <a:lnTo>
                  <a:pt x="0" y="22"/>
                </a:lnTo>
                <a:lnTo>
                  <a:pt x="9" y="10"/>
                </a:lnTo>
                <a:lnTo>
                  <a:pt x="25" y="0"/>
                </a:lnTo>
                <a:lnTo>
                  <a:pt x="43" y="3"/>
                </a:lnTo>
                <a:lnTo>
                  <a:pt x="56" y="16"/>
                </a:lnTo>
                <a:lnTo>
                  <a:pt x="62"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90" name="Freeform 18"/>
          <p:cNvSpPr>
            <a:spLocks/>
          </p:cNvSpPr>
          <p:nvPr/>
        </p:nvSpPr>
        <p:spPr bwMode="auto">
          <a:xfrm>
            <a:off x="1254125" y="5008563"/>
            <a:ext cx="96838" cy="98425"/>
          </a:xfrm>
          <a:custGeom>
            <a:avLst/>
            <a:gdLst>
              <a:gd name="T0" fmla="*/ 61 w 61"/>
              <a:gd name="T1" fmla="*/ 31 h 62"/>
              <a:gd name="T2" fmla="*/ 55 w 61"/>
              <a:gd name="T3" fmla="*/ 49 h 62"/>
              <a:gd name="T4" fmla="*/ 43 w 61"/>
              <a:gd name="T5" fmla="*/ 59 h 62"/>
              <a:gd name="T6" fmla="*/ 24 w 61"/>
              <a:gd name="T7" fmla="*/ 62 h 62"/>
              <a:gd name="T8" fmla="*/ 9 w 61"/>
              <a:gd name="T9" fmla="*/ 56 h 62"/>
              <a:gd name="T10" fmla="*/ 0 w 61"/>
              <a:gd name="T11" fmla="*/ 40 h 62"/>
              <a:gd name="T12" fmla="*/ 0 w 61"/>
              <a:gd name="T13" fmla="*/ 22 h 62"/>
              <a:gd name="T14" fmla="*/ 9 w 61"/>
              <a:gd name="T15" fmla="*/ 7 h 62"/>
              <a:gd name="T16" fmla="*/ 24 w 61"/>
              <a:gd name="T17" fmla="*/ 0 h 62"/>
              <a:gd name="T18" fmla="*/ 43 w 61"/>
              <a:gd name="T19" fmla="*/ 3 h 62"/>
              <a:gd name="T20" fmla="*/ 55 w 61"/>
              <a:gd name="T21" fmla="*/ 16 h 62"/>
              <a:gd name="T22" fmla="*/ 61 w 61"/>
              <a:gd name="T2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2">
                <a:moveTo>
                  <a:pt x="61" y="31"/>
                </a:moveTo>
                <a:lnTo>
                  <a:pt x="55" y="49"/>
                </a:lnTo>
                <a:lnTo>
                  <a:pt x="43" y="59"/>
                </a:lnTo>
                <a:lnTo>
                  <a:pt x="24" y="62"/>
                </a:lnTo>
                <a:lnTo>
                  <a:pt x="9" y="56"/>
                </a:lnTo>
                <a:lnTo>
                  <a:pt x="0" y="40"/>
                </a:lnTo>
                <a:lnTo>
                  <a:pt x="0" y="22"/>
                </a:lnTo>
                <a:lnTo>
                  <a:pt x="9" y="7"/>
                </a:lnTo>
                <a:lnTo>
                  <a:pt x="24" y="0"/>
                </a:lnTo>
                <a:lnTo>
                  <a:pt x="43" y="3"/>
                </a:lnTo>
                <a:lnTo>
                  <a:pt x="55" y="16"/>
                </a:lnTo>
                <a:lnTo>
                  <a:pt x="61"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91" name="Freeform 19"/>
          <p:cNvSpPr>
            <a:spLocks/>
          </p:cNvSpPr>
          <p:nvPr/>
        </p:nvSpPr>
        <p:spPr bwMode="auto">
          <a:xfrm>
            <a:off x="1720850" y="1990725"/>
            <a:ext cx="98425" cy="98425"/>
          </a:xfrm>
          <a:custGeom>
            <a:avLst/>
            <a:gdLst>
              <a:gd name="T0" fmla="*/ 62 w 62"/>
              <a:gd name="T1" fmla="*/ 31 h 62"/>
              <a:gd name="T2" fmla="*/ 56 w 62"/>
              <a:gd name="T3" fmla="*/ 46 h 62"/>
              <a:gd name="T4" fmla="*/ 43 w 62"/>
              <a:gd name="T5" fmla="*/ 59 h 62"/>
              <a:gd name="T6" fmla="*/ 25 w 62"/>
              <a:gd name="T7" fmla="*/ 62 h 62"/>
              <a:gd name="T8" fmla="*/ 10 w 62"/>
              <a:gd name="T9" fmla="*/ 56 h 62"/>
              <a:gd name="T10" fmla="*/ 0 w 62"/>
              <a:gd name="T11" fmla="*/ 40 h 62"/>
              <a:gd name="T12" fmla="*/ 0 w 62"/>
              <a:gd name="T13" fmla="*/ 22 h 62"/>
              <a:gd name="T14" fmla="*/ 10 w 62"/>
              <a:gd name="T15" fmla="*/ 7 h 62"/>
              <a:gd name="T16" fmla="*/ 25 w 62"/>
              <a:gd name="T17" fmla="*/ 0 h 62"/>
              <a:gd name="T18" fmla="*/ 43 w 62"/>
              <a:gd name="T19" fmla="*/ 4 h 62"/>
              <a:gd name="T20" fmla="*/ 56 w 62"/>
              <a:gd name="T21" fmla="*/ 13 h 62"/>
              <a:gd name="T22" fmla="*/ 62 w 62"/>
              <a:gd name="T2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2">
                <a:moveTo>
                  <a:pt x="62" y="31"/>
                </a:moveTo>
                <a:lnTo>
                  <a:pt x="56" y="46"/>
                </a:lnTo>
                <a:lnTo>
                  <a:pt x="43" y="59"/>
                </a:lnTo>
                <a:lnTo>
                  <a:pt x="25" y="62"/>
                </a:lnTo>
                <a:lnTo>
                  <a:pt x="10" y="56"/>
                </a:lnTo>
                <a:lnTo>
                  <a:pt x="0" y="40"/>
                </a:lnTo>
                <a:lnTo>
                  <a:pt x="0" y="22"/>
                </a:lnTo>
                <a:lnTo>
                  <a:pt x="10" y="7"/>
                </a:lnTo>
                <a:lnTo>
                  <a:pt x="25" y="0"/>
                </a:lnTo>
                <a:lnTo>
                  <a:pt x="43" y="4"/>
                </a:lnTo>
                <a:lnTo>
                  <a:pt x="56" y="13"/>
                </a:lnTo>
                <a:lnTo>
                  <a:pt x="62" y="31"/>
                </a:lnTo>
                <a:close/>
              </a:path>
            </a:pathLst>
          </a:custGeom>
          <a:solidFill>
            <a:srgbClr val="000000"/>
          </a:solidFill>
          <a:ln w="4763">
            <a:solidFill>
              <a:srgbClr val="000000"/>
            </a:solidFill>
            <a:prstDash val="solid"/>
            <a:round/>
            <a:headEnd/>
            <a:tailEnd/>
          </a:ln>
        </p:spPr>
        <p:txBody>
          <a:bodyPr/>
          <a:lstStyle/>
          <a:p>
            <a:endParaRPr lang="en-US"/>
          </a:p>
        </p:txBody>
      </p:sp>
      <p:sp>
        <p:nvSpPr>
          <p:cNvPr id="1539092" name="Text Box 20"/>
          <p:cNvSpPr txBox="1">
            <a:spLocks noChangeArrowheads="1"/>
          </p:cNvSpPr>
          <p:nvPr/>
        </p:nvSpPr>
        <p:spPr bwMode="auto">
          <a:xfrm>
            <a:off x="9906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a:t>
            </a:r>
          </a:p>
        </p:txBody>
      </p:sp>
      <p:grpSp>
        <p:nvGrpSpPr>
          <p:cNvPr id="1539094" name="Group 22"/>
          <p:cNvGrpSpPr>
            <a:grpSpLocks/>
          </p:cNvGrpSpPr>
          <p:nvPr/>
        </p:nvGrpSpPr>
        <p:grpSpPr bwMode="auto">
          <a:xfrm>
            <a:off x="4724400" y="1295400"/>
            <a:ext cx="3581400" cy="4633913"/>
            <a:chOff x="2976" y="816"/>
            <a:chExt cx="2256" cy="2919"/>
          </a:xfrm>
        </p:grpSpPr>
        <p:graphicFrame>
          <p:nvGraphicFramePr>
            <p:cNvPr id="1539075" name="Object 3"/>
            <p:cNvGraphicFramePr>
              <a:graphicFrameLocks noChangeAspect="1"/>
            </p:cNvGraphicFramePr>
            <p:nvPr/>
          </p:nvGraphicFramePr>
          <p:xfrm>
            <a:off x="2976" y="816"/>
            <a:ext cx="2125" cy="2876"/>
          </p:xfrm>
          <a:graphic>
            <a:graphicData uri="http://schemas.openxmlformats.org/presentationml/2006/ole">
              <mc:AlternateContent xmlns:mc="http://schemas.openxmlformats.org/markup-compatibility/2006">
                <mc:Choice xmlns:v="urn:schemas-microsoft-com:vml" Requires="v">
                  <p:oleObj spid="_x0000_s1065" name="VISIO" r:id="rId3" imgW="1549800" imgH="2097000" progId="Visio.Drawing.6">
                    <p:embed/>
                  </p:oleObj>
                </mc:Choice>
                <mc:Fallback>
                  <p:oleObj name="VISIO" r:id="rId3" imgW="1549800" imgH="20970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816"/>
                          <a:ext cx="2125" cy="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9093" name="Text Box 21"/>
            <p:cNvSpPr txBox="1">
              <a:spLocks noChangeArrowheads="1"/>
            </p:cNvSpPr>
            <p:nvPr/>
          </p:nvSpPr>
          <p:spPr bwMode="auto">
            <a:xfrm>
              <a:off x="3456" y="3504"/>
              <a:ext cx="17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 Partitional  Clustering</a:t>
              </a:r>
            </a:p>
          </p:txBody>
        </p:sp>
      </p:grpSp>
      <p:sp>
        <p:nvSpPr>
          <p:cNvPr id="2" name="Slide Number Placeholder 1"/>
          <p:cNvSpPr>
            <a:spLocks noGrp="1"/>
          </p:cNvSpPr>
          <p:nvPr>
            <p:ph type="sldNum" sz="quarter" idx="7"/>
          </p:nvPr>
        </p:nvSpPr>
        <p:spPr/>
        <p:txBody>
          <a:bodyPr/>
          <a:lstStyle/>
          <a:p>
            <a:fld id="{B6F15528-21DE-4FAA-801E-634DDDAF4B2B}" type="slidenum">
              <a:rPr lang="en-IN" smtClean="0"/>
              <a:t>11</a:t>
            </a:fld>
            <a:endParaRPr lang="en-IN"/>
          </a:p>
        </p:txBody>
      </p:sp>
    </p:spTree>
    <p:extLst>
      <p:ext uri="{BB962C8B-B14F-4D97-AF65-F5344CB8AC3E}">
        <p14:creationId xmlns:p14="http://schemas.microsoft.com/office/powerpoint/2010/main" val="12573008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76200" y="35169"/>
            <a:ext cx="8186766" cy="838200"/>
          </a:xfrm>
          <a:noFill/>
          <a:ln/>
        </p:spPr>
        <p:txBody>
          <a:bodyPr lIns="92075" tIns="46038" rIns="92075" bIns="46038">
            <a:normAutofit fontScale="90000"/>
          </a:bodyPr>
          <a:lstStyle/>
          <a:p>
            <a:r>
              <a:rPr lang="en-US" sz="4000" dirty="0"/>
              <a:t>Partitioning Algorithms: Basic Concept</a:t>
            </a:r>
            <a:endParaRPr lang="en-US" sz="3600" b="1" dirty="0"/>
          </a:p>
        </p:txBody>
      </p:sp>
      <p:sp>
        <p:nvSpPr>
          <p:cNvPr id="32771" name="Rectangle 3"/>
          <p:cNvSpPr>
            <a:spLocks noGrp="1" noChangeArrowheads="1"/>
          </p:cNvSpPr>
          <p:nvPr>
            <p:ph type="subTitle" idx="4"/>
          </p:nvPr>
        </p:nvSpPr>
        <p:spPr>
          <a:xfrm>
            <a:off x="381000" y="1285860"/>
            <a:ext cx="8458200" cy="5191140"/>
          </a:xfrm>
          <a:prstGeom prst="rect">
            <a:avLst/>
          </a:prstGeom>
          <a:noFill/>
          <a:ln/>
        </p:spPr>
        <p:txBody>
          <a:bodyPr lIns="92075" tIns="46038" rIns="92075" bIns="46038">
            <a:normAutofit/>
          </a:bodyPr>
          <a:lstStyle/>
          <a:p>
            <a:pPr>
              <a:lnSpc>
                <a:spcPct val="110000"/>
              </a:lnSpc>
            </a:pPr>
            <a:r>
              <a:rPr lang="en-US" sz="2800" u="sng" dirty="0"/>
              <a:t>Partitioning method:</a:t>
            </a:r>
            <a:r>
              <a:rPr lang="en-US" sz="2800" dirty="0"/>
              <a:t> Construct a partition of a database </a:t>
            </a:r>
            <a:r>
              <a:rPr lang="en-US" sz="2800" b="1" i="1" dirty="0"/>
              <a:t>D</a:t>
            </a:r>
            <a:r>
              <a:rPr lang="en-US" sz="2800" dirty="0"/>
              <a:t> of </a:t>
            </a:r>
            <a:r>
              <a:rPr lang="en-US" sz="2800" b="1" i="1" dirty="0"/>
              <a:t>n</a:t>
            </a:r>
            <a:r>
              <a:rPr lang="en-US" sz="2800" dirty="0"/>
              <a:t> objects into a set of </a:t>
            </a:r>
            <a:r>
              <a:rPr lang="en-US" sz="2800" b="1" i="1" dirty="0"/>
              <a:t>k</a:t>
            </a:r>
            <a:r>
              <a:rPr lang="en-US" sz="2800" dirty="0"/>
              <a:t> clusters</a:t>
            </a:r>
          </a:p>
          <a:p>
            <a:pPr>
              <a:lnSpc>
                <a:spcPct val="110000"/>
              </a:lnSpc>
            </a:pPr>
            <a:r>
              <a:rPr lang="en-US" sz="2800" dirty="0"/>
              <a:t>Given a </a:t>
            </a:r>
            <a:r>
              <a:rPr lang="en-US" sz="2800" i="1" dirty="0"/>
              <a:t>k</a:t>
            </a:r>
            <a:r>
              <a:rPr lang="en-US" sz="2800" dirty="0"/>
              <a:t>, find a partition of </a:t>
            </a:r>
            <a:r>
              <a:rPr lang="en-US" sz="2800" i="1" dirty="0"/>
              <a:t>k clusters </a:t>
            </a:r>
            <a:r>
              <a:rPr lang="en-US" sz="2800" dirty="0"/>
              <a:t>that optimizes the chosen partitioning criterion</a:t>
            </a:r>
          </a:p>
          <a:p>
            <a:pPr lvl="1">
              <a:lnSpc>
                <a:spcPct val="110000"/>
              </a:lnSpc>
            </a:pPr>
            <a:r>
              <a:rPr lang="en-US" sz="2400" dirty="0"/>
              <a:t>Global optimal: exhaustively enumerate all partitions</a:t>
            </a:r>
          </a:p>
          <a:p>
            <a:pPr lvl="1">
              <a:lnSpc>
                <a:spcPct val="110000"/>
              </a:lnSpc>
            </a:pPr>
            <a:r>
              <a:rPr lang="en-US" sz="2400" dirty="0"/>
              <a:t>Heuristic methods: </a:t>
            </a:r>
            <a:r>
              <a:rPr lang="en-US" sz="2400" i="1" dirty="0"/>
              <a:t>k-means</a:t>
            </a:r>
            <a:r>
              <a:rPr lang="en-US" sz="2400" dirty="0"/>
              <a:t> and </a:t>
            </a:r>
            <a:r>
              <a:rPr lang="en-US" sz="2400" i="1" dirty="0"/>
              <a:t>k-</a:t>
            </a:r>
            <a:r>
              <a:rPr lang="en-US" sz="2400" i="1" dirty="0" err="1"/>
              <a:t>medoids</a:t>
            </a:r>
            <a:r>
              <a:rPr lang="en-US" sz="2400" dirty="0"/>
              <a:t> algorithms</a:t>
            </a:r>
          </a:p>
          <a:p>
            <a:pPr lvl="1">
              <a:lnSpc>
                <a:spcPct val="110000"/>
              </a:lnSpc>
            </a:pPr>
            <a:r>
              <a:rPr lang="en-US" sz="2400" i="1" u="sng" dirty="0" smtClean="0"/>
              <a:t>k-means</a:t>
            </a:r>
            <a:r>
              <a:rPr lang="en-US" sz="2400" dirty="0" smtClean="0"/>
              <a:t>: </a:t>
            </a:r>
            <a:r>
              <a:rPr lang="en-US" sz="2400" dirty="0"/>
              <a:t>Each cluster is represented by the center of the cluster</a:t>
            </a:r>
          </a:p>
          <a:p>
            <a:pPr lvl="1">
              <a:lnSpc>
                <a:spcPct val="110000"/>
              </a:lnSpc>
            </a:pPr>
            <a:r>
              <a:rPr lang="en-US" sz="2400" i="1" u="sng" dirty="0"/>
              <a:t>k-</a:t>
            </a:r>
            <a:r>
              <a:rPr lang="en-US" sz="2400" i="1" u="sng" dirty="0" err="1"/>
              <a:t>medoids</a:t>
            </a:r>
            <a:r>
              <a:rPr lang="en-US" sz="2400" dirty="0"/>
              <a:t> </a:t>
            </a:r>
            <a:r>
              <a:rPr lang="en-US" sz="2400" dirty="0" smtClean="0"/>
              <a:t>: Each </a:t>
            </a:r>
            <a:r>
              <a:rPr lang="en-US" sz="2400" dirty="0"/>
              <a:t>cluster is represented by one of the objects in the cluster  </a:t>
            </a:r>
          </a:p>
        </p:txBody>
      </p:sp>
      <p:sp>
        <p:nvSpPr>
          <p:cNvPr id="2" name="Slide Number Placeholder 1"/>
          <p:cNvSpPr>
            <a:spLocks noGrp="1"/>
          </p:cNvSpPr>
          <p:nvPr>
            <p:ph type="sldNum" sz="quarter" idx="7"/>
          </p:nvPr>
        </p:nvSpPr>
        <p:spPr/>
        <p:txBody>
          <a:bodyPr/>
          <a:lstStyle/>
          <a:p>
            <a:fld id="{B6F15528-21DE-4FAA-801E-634DDDAF4B2B}" type="slidenum">
              <a:rPr lang="en-IN" smtClean="0"/>
              <a:t>12</a:t>
            </a:fld>
            <a:endParaRPr lang="en-IN"/>
          </a:p>
        </p:txBody>
      </p:sp>
    </p:spTree>
    <p:extLst>
      <p:ext uri="{BB962C8B-B14F-4D97-AF65-F5344CB8AC3E}">
        <p14:creationId xmlns:p14="http://schemas.microsoft.com/office/powerpoint/2010/main" val="3751614616"/>
      </p:ext>
    </p:extLst>
  </p:cSld>
  <p:clrMapOvr>
    <a:masterClrMapping/>
  </p:clrMapOvr>
  <p:transition>
    <p:check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08" y="57510"/>
            <a:ext cx="7772400" cy="1440180"/>
          </a:xfrm>
        </p:spPr>
        <p:txBody>
          <a:bodyPr/>
          <a:lstStyle/>
          <a:p>
            <a:r>
              <a:rPr lang="en-US" dirty="0" smtClean="0"/>
              <a:t>  </a:t>
            </a:r>
            <a:r>
              <a:rPr lang="en-US" sz="2400" dirty="0" smtClean="0"/>
              <a:t>K-means clustering -Flowchart</a:t>
            </a:r>
            <a:endParaRPr lang="en-IN" sz="2400" dirty="0"/>
          </a:p>
        </p:txBody>
      </p:sp>
      <p:pic>
        <p:nvPicPr>
          <p:cNvPr id="4" name="Picture 3"/>
          <p:cNvPicPr>
            <a:picLocks noChangeAspect="1"/>
          </p:cNvPicPr>
          <p:nvPr/>
        </p:nvPicPr>
        <p:blipFill>
          <a:blip r:embed="rId2"/>
          <a:stretch>
            <a:fillRect/>
          </a:stretch>
        </p:blipFill>
        <p:spPr>
          <a:xfrm>
            <a:off x="1905000" y="2091330"/>
            <a:ext cx="4210050" cy="3543300"/>
          </a:xfrm>
          <a:prstGeom prst="rect">
            <a:avLst/>
          </a:prstGeom>
        </p:spPr>
      </p:pic>
      <p:sp>
        <p:nvSpPr>
          <p:cNvPr id="3" name="Slide Number Placeholder 2"/>
          <p:cNvSpPr>
            <a:spLocks noGrp="1"/>
          </p:cNvSpPr>
          <p:nvPr>
            <p:ph type="sldNum" sz="quarter" idx="7"/>
          </p:nvPr>
        </p:nvSpPr>
        <p:spPr/>
        <p:txBody>
          <a:bodyPr/>
          <a:lstStyle/>
          <a:p>
            <a:fld id="{B6F15528-21DE-4FAA-801E-634DDDAF4B2B}" type="slidenum">
              <a:rPr lang="en-IN" smtClean="0"/>
              <a:t>13</a:t>
            </a:fld>
            <a:endParaRPr lang="en-IN"/>
          </a:p>
        </p:txBody>
      </p:sp>
    </p:spTree>
    <p:extLst>
      <p:ext uri="{BB962C8B-B14F-4D97-AF65-F5344CB8AC3E}">
        <p14:creationId xmlns:p14="http://schemas.microsoft.com/office/powerpoint/2010/main" val="376498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4"/>
          </p:nvPr>
        </p:nvSpPr>
        <p:spPr>
          <a:xfrm>
            <a:off x="609600" y="1752600"/>
            <a:ext cx="6400800" cy="4308872"/>
          </a:xfrm>
        </p:spPr>
        <p:txBody>
          <a:bodyPr/>
          <a:lstStyle/>
          <a:p>
            <a:r>
              <a:rPr lang="en-US" sz="2000" b="1" dirty="0">
                <a:latin typeface="Times New Roman" panose="02020603050405020304" pitchFamily="18" charset="0"/>
                <a:cs typeface="Times New Roman" panose="02020603050405020304" pitchFamily="18" charset="0"/>
              </a:rPr>
              <a:t>K={2,3,4,10,11,12,20,25,30} </a:t>
            </a:r>
          </a:p>
          <a:p>
            <a:r>
              <a:rPr lang="en-US" sz="2000" b="1" dirty="0">
                <a:latin typeface="Times New Roman" panose="02020603050405020304" pitchFamily="18" charset="0"/>
                <a:cs typeface="Times New Roman" panose="02020603050405020304" pitchFamily="18" charset="0"/>
              </a:rPr>
              <a:t>K=2</a:t>
            </a:r>
          </a:p>
          <a:p>
            <a:r>
              <a:rPr lang="en-US" sz="2000" b="1" dirty="0">
                <a:latin typeface="Times New Roman" panose="02020603050405020304" pitchFamily="18" charset="0"/>
                <a:cs typeface="Times New Roman" panose="02020603050405020304" pitchFamily="18" charset="0"/>
              </a:rPr>
              <a:t>M1=4  M2=12</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K1={2,3,4}   K2={10,11,12,20,25,30}</a:t>
            </a:r>
          </a:p>
          <a:p>
            <a:r>
              <a:rPr lang="en-US" sz="2000" b="1" dirty="0">
                <a:latin typeface="Times New Roman" panose="02020603050405020304" pitchFamily="18" charset="0"/>
                <a:cs typeface="Times New Roman" panose="02020603050405020304" pitchFamily="18" charset="0"/>
              </a:rPr>
              <a:t>M1=3            M2=18</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K1={  2,3,4,10}                  K2={11,12,20,25,30}</a:t>
            </a:r>
          </a:p>
          <a:p>
            <a:r>
              <a:rPr lang="en-US" sz="2000" b="1" dirty="0">
                <a:latin typeface="Times New Roman" panose="02020603050405020304" pitchFamily="18" charset="0"/>
                <a:cs typeface="Times New Roman" panose="02020603050405020304" pitchFamily="18" charset="0"/>
              </a:rPr>
              <a:t>M1=4.75       =5                       M2=19.6=20</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K1={2,3,4,10,11,12}            K2={20,25,30}</a:t>
            </a:r>
          </a:p>
          <a:p>
            <a:r>
              <a:rPr lang="en-US" sz="2000" b="1" dirty="0">
                <a:latin typeface="Times New Roman" panose="02020603050405020304" pitchFamily="18" charset="0"/>
                <a:cs typeface="Times New Roman" panose="02020603050405020304" pitchFamily="18" charset="0"/>
              </a:rPr>
              <a:t>M1=7                                    M2=25</a:t>
            </a:r>
          </a:p>
          <a:p>
            <a:r>
              <a:rPr lang="en-US" sz="2000" b="1" dirty="0">
                <a:latin typeface="Times New Roman" panose="02020603050405020304" pitchFamily="18" charset="0"/>
                <a:cs typeface="Times New Roman" panose="02020603050405020304" pitchFamily="18" charset="0"/>
              </a:rPr>
              <a:t>K1={2,3,4,10,11,12}             K2={20,25,30}</a:t>
            </a:r>
          </a:p>
          <a:p>
            <a:r>
              <a:rPr lang="en-US" sz="2000" b="1" dirty="0">
                <a:latin typeface="Times New Roman" panose="02020603050405020304" pitchFamily="18" charset="0"/>
                <a:cs typeface="Times New Roman" panose="02020603050405020304" pitchFamily="18" charset="0"/>
              </a:rPr>
              <a:t>M1=7                                    M2-25</a:t>
            </a:r>
          </a:p>
        </p:txBody>
      </p:sp>
      <p:sp>
        <p:nvSpPr>
          <p:cNvPr id="6" name="TextBox 5"/>
          <p:cNvSpPr txBox="1"/>
          <p:nvPr/>
        </p:nvSpPr>
        <p:spPr>
          <a:xfrm>
            <a:off x="533400" y="457200"/>
            <a:ext cx="5867400" cy="461665"/>
          </a:xfrm>
          <a:prstGeom prst="rect">
            <a:avLst/>
          </a:prstGeom>
          <a:noFill/>
        </p:spPr>
        <p:txBody>
          <a:bodyPr wrap="square" rtlCol="0">
            <a:spAutoFit/>
          </a:bodyPr>
          <a:lstStyle/>
          <a:p>
            <a:r>
              <a:rPr lang="en-US" sz="2400" b="1" dirty="0" smtClean="0"/>
              <a:t>K-Means algorithm-One Dimensional</a:t>
            </a:r>
            <a:endParaRPr lang="en-IN" sz="2400" b="1" dirty="0"/>
          </a:p>
        </p:txBody>
      </p:sp>
      <p:sp>
        <p:nvSpPr>
          <p:cNvPr id="2" name="Slide Number Placeholder 1"/>
          <p:cNvSpPr>
            <a:spLocks noGrp="1"/>
          </p:cNvSpPr>
          <p:nvPr>
            <p:ph type="sldNum" sz="quarter" idx="7"/>
          </p:nvPr>
        </p:nvSpPr>
        <p:spPr/>
        <p:txBody>
          <a:bodyPr/>
          <a:lstStyle/>
          <a:p>
            <a:fld id="{B6F15528-21DE-4FAA-801E-634DDDAF4B2B}" type="slidenum">
              <a:rPr lang="en-IN" smtClean="0"/>
              <a:t>14</a:t>
            </a:fld>
            <a:endParaRPr lang="en-IN"/>
          </a:p>
        </p:txBody>
      </p:sp>
    </p:spTree>
    <p:extLst>
      <p:ext uri="{BB962C8B-B14F-4D97-AF65-F5344CB8AC3E}">
        <p14:creationId xmlns:p14="http://schemas.microsoft.com/office/powerpoint/2010/main" val="3275401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 1</a:t>
            </a:r>
            <a:endParaRPr lang="en-IN" dirty="0"/>
          </a:p>
        </p:txBody>
      </p:sp>
      <p:sp>
        <p:nvSpPr>
          <p:cNvPr id="3" name="Text Placeholder 2"/>
          <p:cNvSpPr>
            <a:spLocks noGrp="1"/>
          </p:cNvSpPr>
          <p:nvPr>
            <p:ph type="subTitle" idx="4"/>
          </p:nvPr>
        </p:nvSpPr>
        <p:spPr>
          <a:xfrm>
            <a:off x="152400" y="-21834"/>
            <a:ext cx="7772400" cy="492443"/>
          </a:xfrm>
        </p:spPr>
        <p:txBody>
          <a:bodyPr/>
          <a:lstStyle/>
          <a:p>
            <a:r>
              <a:rPr lang="en-IN" dirty="0" smtClean="0"/>
              <a:t>K-means Clustering two dimension</a:t>
            </a:r>
            <a:endParaRPr lang="en-IN" dirty="0"/>
          </a:p>
        </p:txBody>
      </p:sp>
      <p:pic>
        <p:nvPicPr>
          <p:cNvPr id="4" name="Picture 3"/>
          <p:cNvPicPr>
            <a:picLocks noChangeAspect="1"/>
          </p:cNvPicPr>
          <p:nvPr/>
        </p:nvPicPr>
        <p:blipFill>
          <a:blip r:embed="rId2"/>
          <a:stretch>
            <a:fillRect/>
          </a:stretch>
        </p:blipFill>
        <p:spPr>
          <a:xfrm>
            <a:off x="-29308" y="1295400"/>
            <a:ext cx="3495675" cy="2105025"/>
          </a:xfrm>
          <a:prstGeom prst="rect">
            <a:avLst/>
          </a:prstGeom>
        </p:spPr>
      </p:pic>
      <p:pic>
        <p:nvPicPr>
          <p:cNvPr id="5" name="Picture 4"/>
          <p:cNvPicPr>
            <a:picLocks noChangeAspect="1"/>
          </p:cNvPicPr>
          <p:nvPr/>
        </p:nvPicPr>
        <p:blipFill>
          <a:blip r:embed="rId3"/>
          <a:stretch>
            <a:fillRect/>
          </a:stretch>
        </p:blipFill>
        <p:spPr>
          <a:xfrm>
            <a:off x="685800" y="3933825"/>
            <a:ext cx="3505200" cy="1247775"/>
          </a:xfrm>
          <a:prstGeom prst="rect">
            <a:avLst/>
          </a:prstGeom>
        </p:spPr>
      </p:pic>
      <p:pic>
        <p:nvPicPr>
          <p:cNvPr id="6" name="Picture 5"/>
          <p:cNvPicPr>
            <a:picLocks noChangeAspect="1"/>
          </p:cNvPicPr>
          <p:nvPr/>
        </p:nvPicPr>
        <p:blipFill>
          <a:blip r:embed="rId4"/>
          <a:stretch>
            <a:fillRect/>
          </a:stretch>
        </p:blipFill>
        <p:spPr>
          <a:xfrm>
            <a:off x="4114800" y="1424867"/>
            <a:ext cx="4343400" cy="1104900"/>
          </a:xfrm>
          <a:prstGeom prst="rect">
            <a:avLst/>
          </a:prstGeom>
        </p:spPr>
      </p:pic>
      <p:pic>
        <p:nvPicPr>
          <p:cNvPr id="7" name="Picture 6"/>
          <p:cNvPicPr>
            <a:picLocks noChangeAspect="1"/>
          </p:cNvPicPr>
          <p:nvPr/>
        </p:nvPicPr>
        <p:blipFill>
          <a:blip r:embed="rId5"/>
          <a:stretch>
            <a:fillRect/>
          </a:stretch>
        </p:blipFill>
        <p:spPr>
          <a:xfrm>
            <a:off x="4385163" y="3276600"/>
            <a:ext cx="4752975" cy="1905000"/>
          </a:xfrm>
          <a:prstGeom prst="rect">
            <a:avLst/>
          </a:prstGeom>
        </p:spPr>
      </p:pic>
      <p:sp>
        <p:nvSpPr>
          <p:cNvPr id="8" name="Slide Number Placeholder 7"/>
          <p:cNvSpPr>
            <a:spLocks noGrp="1"/>
          </p:cNvSpPr>
          <p:nvPr>
            <p:ph type="sldNum" sz="quarter" idx="7"/>
          </p:nvPr>
        </p:nvSpPr>
        <p:spPr/>
        <p:txBody>
          <a:bodyPr/>
          <a:lstStyle/>
          <a:p>
            <a:fld id="{B6F15528-21DE-4FAA-801E-634DDDAF4B2B}" type="slidenum">
              <a:rPr lang="en-IN" smtClean="0"/>
              <a:t>15</a:t>
            </a:fld>
            <a:endParaRPr lang="en-IN"/>
          </a:p>
        </p:txBody>
      </p:sp>
    </p:spTree>
    <p:extLst>
      <p:ext uri="{BB962C8B-B14F-4D97-AF65-F5344CB8AC3E}">
        <p14:creationId xmlns:p14="http://schemas.microsoft.com/office/powerpoint/2010/main" val="2546150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Contd..</a:t>
            </a:r>
            <a:endParaRPr lang="en-IN" dirty="0"/>
          </a:p>
        </p:txBody>
      </p:sp>
      <p:pic>
        <p:nvPicPr>
          <p:cNvPr id="4" name="Picture 3"/>
          <p:cNvPicPr>
            <a:picLocks noChangeAspect="1"/>
          </p:cNvPicPr>
          <p:nvPr/>
        </p:nvPicPr>
        <p:blipFill>
          <a:blip r:embed="rId2"/>
          <a:stretch>
            <a:fillRect/>
          </a:stretch>
        </p:blipFill>
        <p:spPr>
          <a:xfrm>
            <a:off x="5862" y="2066925"/>
            <a:ext cx="5410200" cy="2057400"/>
          </a:xfrm>
          <a:prstGeom prst="rect">
            <a:avLst/>
          </a:prstGeom>
        </p:spPr>
      </p:pic>
      <p:pic>
        <p:nvPicPr>
          <p:cNvPr id="5" name="Picture 4"/>
          <p:cNvPicPr>
            <a:picLocks noChangeAspect="1"/>
          </p:cNvPicPr>
          <p:nvPr/>
        </p:nvPicPr>
        <p:blipFill>
          <a:blip r:embed="rId3"/>
          <a:stretch>
            <a:fillRect/>
          </a:stretch>
        </p:blipFill>
        <p:spPr>
          <a:xfrm>
            <a:off x="29308" y="1609725"/>
            <a:ext cx="4581525" cy="323850"/>
          </a:xfrm>
          <a:prstGeom prst="rect">
            <a:avLst/>
          </a:prstGeom>
        </p:spPr>
      </p:pic>
      <p:pic>
        <p:nvPicPr>
          <p:cNvPr id="6" name="Picture 5"/>
          <p:cNvPicPr>
            <a:picLocks noChangeAspect="1"/>
          </p:cNvPicPr>
          <p:nvPr/>
        </p:nvPicPr>
        <p:blipFill>
          <a:blip r:embed="rId4"/>
          <a:stretch>
            <a:fillRect/>
          </a:stretch>
        </p:blipFill>
        <p:spPr>
          <a:xfrm>
            <a:off x="5862" y="4124325"/>
            <a:ext cx="5433646" cy="1724025"/>
          </a:xfrm>
          <a:prstGeom prst="rect">
            <a:avLst/>
          </a:prstGeom>
        </p:spPr>
      </p:pic>
      <p:pic>
        <p:nvPicPr>
          <p:cNvPr id="7" name="Picture 6"/>
          <p:cNvPicPr>
            <a:picLocks noChangeAspect="1"/>
          </p:cNvPicPr>
          <p:nvPr/>
        </p:nvPicPr>
        <p:blipFill>
          <a:blip r:embed="rId5"/>
          <a:stretch>
            <a:fillRect/>
          </a:stretch>
        </p:blipFill>
        <p:spPr>
          <a:xfrm>
            <a:off x="5715000" y="2022762"/>
            <a:ext cx="3429000" cy="1238250"/>
          </a:xfrm>
          <a:prstGeom prst="rect">
            <a:avLst/>
          </a:prstGeom>
        </p:spPr>
      </p:pic>
      <p:sp>
        <p:nvSpPr>
          <p:cNvPr id="3" name="Slide Number Placeholder 2"/>
          <p:cNvSpPr>
            <a:spLocks noGrp="1"/>
          </p:cNvSpPr>
          <p:nvPr>
            <p:ph type="sldNum" sz="quarter" idx="7"/>
          </p:nvPr>
        </p:nvSpPr>
        <p:spPr/>
        <p:txBody>
          <a:bodyPr/>
          <a:lstStyle/>
          <a:p>
            <a:fld id="{B6F15528-21DE-4FAA-801E-634DDDAF4B2B}" type="slidenum">
              <a:rPr lang="en-IN" smtClean="0"/>
              <a:t>16</a:t>
            </a:fld>
            <a:endParaRPr lang="en-IN"/>
          </a:p>
        </p:txBody>
      </p:sp>
    </p:spTree>
    <p:extLst>
      <p:ext uri="{BB962C8B-B14F-4D97-AF65-F5344CB8AC3E}">
        <p14:creationId xmlns:p14="http://schemas.microsoft.com/office/powerpoint/2010/main" val="4231175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741"/>
            <a:ext cx="7772400" cy="1440180"/>
          </a:xfrm>
        </p:spPr>
        <p:txBody>
          <a:bodyPr/>
          <a:lstStyle/>
          <a:p>
            <a:r>
              <a:rPr lang="en-IN" dirty="0" smtClean="0"/>
              <a:t>Contd..</a:t>
            </a:r>
            <a:endParaRPr lang="en-IN" dirty="0"/>
          </a:p>
        </p:txBody>
      </p:sp>
      <p:pic>
        <p:nvPicPr>
          <p:cNvPr id="4" name="Picture 3"/>
          <p:cNvPicPr>
            <a:picLocks noChangeAspect="1"/>
          </p:cNvPicPr>
          <p:nvPr/>
        </p:nvPicPr>
        <p:blipFill>
          <a:blip r:embed="rId2"/>
          <a:stretch>
            <a:fillRect/>
          </a:stretch>
        </p:blipFill>
        <p:spPr>
          <a:xfrm>
            <a:off x="685800" y="1905000"/>
            <a:ext cx="4600575" cy="381000"/>
          </a:xfrm>
          <a:prstGeom prst="rect">
            <a:avLst/>
          </a:prstGeom>
        </p:spPr>
      </p:pic>
      <p:pic>
        <p:nvPicPr>
          <p:cNvPr id="5" name="Picture 4"/>
          <p:cNvPicPr>
            <a:picLocks noChangeAspect="1"/>
          </p:cNvPicPr>
          <p:nvPr/>
        </p:nvPicPr>
        <p:blipFill>
          <a:blip r:embed="rId3"/>
          <a:stretch>
            <a:fillRect/>
          </a:stretch>
        </p:blipFill>
        <p:spPr>
          <a:xfrm>
            <a:off x="685800" y="2205037"/>
            <a:ext cx="4724400" cy="1847850"/>
          </a:xfrm>
          <a:prstGeom prst="rect">
            <a:avLst/>
          </a:prstGeom>
        </p:spPr>
      </p:pic>
      <p:pic>
        <p:nvPicPr>
          <p:cNvPr id="6" name="Picture 5"/>
          <p:cNvPicPr>
            <a:picLocks noChangeAspect="1"/>
          </p:cNvPicPr>
          <p:nvPr/>
        </p:nvPicPr>
        <p:blipFill>
          <a:blip r:embed="rId4"/>
          <a:stretch>
            <a:fillRect/>
          </a:stretch>
        </p:blipFill>
        <p:spPr>
          <a:xfrm>
            <a:off x="723900" y="4204188"/>
            <a:ext cx="4686300" cy="1819275"/>
          </a:xfrm>
          <a:prstGeom prst="rect">
            <a:avLst/>
          </a:prstGeom>
        </p:spPr>
      </p:pic>
      <p:pic>
        <p:nvPicPr>
          <p:cNvPr id="8" name="Picture 7"/>
          <p:cNvPicPr>
            <a:picLocks noChangeAspect="1"/>
          </p:cNvPicPr>
          <p:nvPr/>
        </p:nvPicPr>
        <p:blipFill>
          <a:blip r:embed="rId5"/>
          <a:stretch>
            <a:fillRect/>
          </a:stretch>
        </p:blipFill>
        <p:spPr>
          <a:xfrm>
            <a:off x="5410200" y="3505200"/>
            <a:ext cx="3657600" cy="1095375"/>
          </a:xfrm>
          <a:prstGeom prst="rect">
            <a:avLst/>
          </a:prstGeom>
        </p:spPr>
      </p:pic>
      <p:sp>
        <p:nvSpPr>
          <p:cNvPr id="3" name="Slide Number Placeholder 2"/>
          <p:cNvSpPr>
            <a:spLocks noGrp="1"/>
          </p:cNvSpPr>
          <p:nvPr>
            <p:ph type="sldNum" sz="quarter" idx="7"/>
          </p:nvPr>
        </p:nvSpPr>
        <p:spPr/>
        <p:txBody>
          <a:bodyPr/>
          <a:lstStyle/>
          <a:p>
            <a:fld id="{B6F15528-21DE-4FAA-801E-634DDDAF4B2B}" type="slidenum">
              <a:rPr lang="en-IN" smtClean="0"/>
              <a:t>17</a:t>
            </a:fld>
            <a:endParaRPr lang="en-IN"/>
          </a:p>
        </p:txBody>
      </p:sp>
    </p:spTree>
    <p:extLst>
      <p:ext uri="{BB962C8B-B14F-4D97-AF65-F5344CB8AC3E}">
        <p14:creationId xmlns:p14="http://schemas.microsoft.com/office/powerpoint/2010/main" val="2602811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Text Placeholder 2"/>
          <p:cNvSpPr>
            <a:spLocks noGrp="1"/>
          </p:cNvSpPr>
          <p:nvPr>
            <p:ph type="subTitle" idx="4"/>
          </p:nvPr>
        </p:nvSpPr>
        <p:spPr>
          <a:xfrm>
            <a:off x="0" y="-53453"/>
            <a:ext cx="7772400" cy="1440180"/>
          </a:xfrm>
        </p:spPr>
        <p:txBody>
          <a:bodyPr/>
          <a:lstStyle/>
          <a:p>
            <a:endParaRPr lang="en-IN" dirty="0"/>
          </a:p>
        </p:txBody>
      </p:sp>
      <p:pic>
        <p:nvPicPr>
          <p:cNvPr id="4" name="Picture 3"/>
          <p:cNvPicPr>
            <a:picLocks noChangeAspect="1"/>
          </p:cNvPicPr>
          <p:nvPr/>
        </p:nvPicPr>
        <p:blipFill>
          <a:blip r:embed="rId2"/>
          <a:stretch>
            <a:fillRect/>
          </a:stretch>
        </p:blipFill>
        <p:spPr>
          <a:xfrm>
            <a:off x="457200" y="1623646"/>
            <a:ext cx="4619625" cy="533400"/>
          </a:xfrm>
          <a:prstGeom prst="rect">
            <a:avLst/>
          </a:prstGeom>
        </p:spPr>
      </p:pic>
      <p:pic>
        <p:nvPicPr>
          <p:cNvPr id="5" name="Picture 4"/>
          <p:cNvPicPr>
            <a:picLocks noChangeAspect="1"/>
          </p:cNvPicPr>
          <p:nvPr/>
        </p:nvPicPr>
        <p:blipFill>
          <a:blip r:embed="rId3"/>
          <a:stretch>
            <a:fillRect/>
          </a:stretch>
        </p:blipFill>
        <p:spPr>
          <a:xfrm>
            <a:off x="485775" y="2072280"/>
            <a:ext cx="4591050" cy="1790700"/>
          </a:xfrm>
          <a:prstGeom prst="rect">
            <a:avLst/>
          </a:prstGeom>
        </p:spPr>
      </p:pic>
      <p:pic>
        <p:nvPicPr>
          <p:cNvPr id="6" name="Picture 5"/>
          <p:cNvPicPr>
            <a:picLocks noChangeAspect="1"/>
          </p:cNvPicPr>
          <p:nvPr/>
        </p:nvPicPr>
        <p:blipFill>
          <a:blip r:embed="rId4"/>
          <a:stretch>
            <a:fillRect/>
          </a:stretch>
        </p:blipFill>
        <p:spPr>
          <a:xfrm>
            <a:off x="457200" y="3877860"/>
            <a:ext cx="4619625" cy="1819275"/>
          </a:xfrm>
          <a:prstGeom prst="rect">
            <a:avLst/>
          </a:prstGeom>
        </p:spPr>
      </p:pic>
      <p:pic>
        <p:nvPicPr>
          <p:cNvPr id="7" name="Picture 6"/>
          <p:cNvPicPr>
            <a:picLocks noChangeAspect="1"/>
          </p:cNvPicPr>
          <p:nvPr/>
        </p:nvPicPr>
        <p:blipFill>
          <a:blip r:embed="rId5"/>
          <a:stretch>
            <a:fillRect/>
          </a:stretch>
        </p:blipFill>
        <p:spPr>
          <a:xfrm>
            <a:off x="5105400" y="3124200"/>
            <a:ext cx="3609615" cy="1200150"/>
          </a:xfrm>
          <a:prstGeom prst="rect">
            <a:avLst/>
          </a:prstGeom>
        </p:spPr>
      </p:pic>
      <p:sp>
        <p:nvSpPr>
          <p:cNvPr id="8" name="Slide Number Placeholder 7"/>
          <p:cNvSpPr>
            <a:spLocks noGrp="1"/>
          </p:cNvSpPr>
          <p:nvPr>
            <p:ph type="sldNum" sz="quarter" idx="7"/>
          </p:nvPr>
        </p:nvSpPr>
        <p:spPr/>
        <p:txBody>
          <a:bodyPr/>
          <a:lstStyle/>
          <a:p>
            <a:fld id="{B6F15528-21DE-4FAA-801E-634DDDAF4B2B}" type="slidenum">
              <a:rPr lang="en-IN" smtClean="0"/>
              <a:t>18</a:t>
            </a:fld>
            <a:endParaRPr lang="en-IN"/>
          </a:p>
        </p:txBody>
      </p:sp>
    </p:spTree>
    <p:extLst>
      <p:ext uri="{BB962C8B-B14F-4D97-AF65-F5344CB8AC3E}">
        <p14:creationId xmlns:p14="http://schemas.microsoft.com/office/powerpoint/2010/main" val="283479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Text Placeholder 2"/>
          <p:cNvSpPr>
            <a:spLocks noGrp="1"/>
          </p:cNvSpPr>
          <p:nvPr>
            <p:ph type="subTitle" idx="4"/>
          </p:nvPr>
        </p:nvSpPr>
        <p:spPr>
          <a:xfrm>
            <a:off x="0" y="-40777"/>
            <a:ext cx="7772400" cy="1440180"/>
          </a:xfrm>
        </p:spPr>
        <p:txBody>
          <a:bodyPr/>
          <a:lstStyle/>
          <a:p>
            <a:endParaRPr lang="en-IN" dirty="0"/>
          </a:p>
        </p:txBody>
      </p:sp>
      <p:pic>
        <p:nvPicPr>
          <p:cNvPr id="4" name="Picture 3"/>
          <p:cNvPicPr>
            <a:picLocks noChangeAspect="1"/>
          </p:cNvPicPr>
          <p:nvPr/>
        </p:nvPicPr>
        <p:blipFill>
          <a:blip r:embed="rId2"/>
          <a:stretch>
            <a:fillRect/>
          </a:stretch>
        </p:blipFill>
        <p:spPr>
          <a:xfrm>
            <a:off x="457200" y="1752600"/>
            <a:ext cx="4572000" cy="295275"/>
          </a:xfrm>
          <a:prstGeom prst="rect">
            <a:avLst/>
          </a:prstGeom>
        </p:spPr>
      </p:pic>
      <p:pic>
        <p:nvPicPr>
          <p:cNvPr id="5" name="Picture 4"/>
          <p:cNvPicPr>
            <a:picLocks noChangeAspect="1"/>
          </p:cNvPicPr>
          <p:nvPr/>
        </p:nvPicPr>
        <p:blipFill>
          <a:blip r:embed="rId3"/>
          <a:stretch>
            <a:fillRect/>
          </a:stretch>
        </p:blipFill>
        <p:spPr>
          <a:xfrm>
            <a:off x="523875" y="2138955"/>
            <a:ext cx="4505325" cy="1724025"/>
          </a:xfrm>
          <a:prstGeom prst="rect">
            <a:avLst/>
          </a:prstGeom>
        </p:spPr>
      </p:pic>
      <p:pic>
        <p:nvPicPr>
          <p:cNvPr id="6" name="Picture 5"/>
          <p:cNvPicPr>
            <a:picLocks noChangeAspect="1"/>
          </p:cNvPicPr>
          <p:nvPr/>
        </p:nvPicPr>
        <p:blipFill>
          <a:blip r:embed="rId4"/>
          <a:stretch>
            <a:fillRect/>
          </a:stretch>
        </p:blipFill>
        <p:spPr>
          <a:xfrm>
            <a:off x="523875" y="3898778"/>
            <a:ext cx="4562475" cy="1794446"/>
          </a:xfrm>
          <a:prstGeom prst="rect">
            <a:avLst/>
          </a:prstGeom>
        </p:spPr>
      </p:pic>
      <p:pic>
        <p:nvPicPr>
          <p:cNvPr id="7" name="Picture 6"/>
          <p:cNvPicPr>
            <a:picLocks noChangeAspect="1"/>
          </p:cNvPicPr>
          <p:nvPr/>
        </p:nvPicPr>
        <p:blipFill>
          <a:blip r:embed="rId5"/>
          <a:stretch>
            <a:fillRect/>
          </a:stretch>
        </p:blipFill>
        <p:spPr>
          <a:xfrm>
            <a:off x="5029200" y="3256992"/>
            <a:ext cx="3723915" cy="1247775"/>
          </a:xfrm>
          <a:prstGeom prst="rect">
            <a:avLst/>
          </a:prstGeom>
        </p:spPr>
      </p:pic>
      <p:sp>
        <p:nvSpPr>
          <p:cNvPr id="8" name="Slide Number Placeholder 7"/>
          <p:cNvSpPr>
            <a:spLocks noGrp="1"/>
          </p:cNvSpPr>
          <p:nvPr>
            <p:ph type="sldNum" sz="quarter" idx="7"/>
          </p:nvPr>
        </p:nvSpPr>
        <p:spPr/>
        <p:txBody>
          <a:bodyPr/>
          <a:lstStyle/>
          <a:p>
            <a:fld id="{B6F15528-21DE-4FAA-801E-634DDDAF4B2B}" type="slidenum">
              <a:rPr lang="en-IN" smtClean="0"/>
              <a:t>19</a:t>
            </a:fld>
            <a:endParaRPr lang="en-IN"/>
          </a:p>
        </p:txBody>
      </p:sp>
    </p:spTree>
    <p:extLst>
      <p:ext uri="{BB962C8B-B14F-4D97-AF65-F5344CB8AC3E}">
        <p14:creationId xmlns:p14="http://schemas.microsoft.com/office/powerpoint/2010/main" val="35091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62" y="0"/>
            <a:ext cx="7772400" cy="984885"/>
          </a:xfrm>
        </p:spPr>
        <p:txBody>
          <a:bodyPr/>
          <a:lstStyle/>
          <a:p>
            <a:r>
              <a:rPr lang="en-US" sz="3200" dirty="0" smtClean="0"/>
              <a:t/>
            </a:r>
            <a:br>
              <a:rPr lang="en-US" sz="3200" dirty="0" smtClean="0"/>
            </a:br>
            <a:r>
              <a:rPr lang="en-US" sz="3200" dirty="0" smtClean="0"/>
              <a:t>Outline</a:t>
            </a:r>
            <a:endParaRPr lang="en-IN" sz="3200" dirty="0"/>
          </a:p>
        </p:txBody>
      </p:sp>
      <p:sp>
        <p:nvSpPr>
          <p:cNvPr id="3" name="Text Placeholder 2"/>
          <p:cNvSpPr>
            <a:spLocks noGrp="1"/>
          </p:cNvSpPr>
          <p:nvPr>
            <p:ph type="subTitle" idx="4"/>
          </p:nvPr>
        </p:nvSpPr>
        <p:spPr>
          <a:xfrm>
            <a:off x="228600" y="1676400"/>
            <a:ext cx="6044160" cy="3781425"/>
          </a:xfrm>
        </p:spPr>
        <p:txBody>
          <a:bodyPr/>
          <a:lstStyle/>
          <a:p>
            <a:pPr marL="285750" indent="-285750">
              <a:buFont typeface="Wingdings" panose="05000000000000000000" pitchFamily="2" charset="2"/>
              <a:buChar char="q"/>
            </a:pPr>
            <a:endParaRPr lang="en-IN" dirty="0"/>
          </a:p>
          <a:p>
            <a:endParaRPr lang="en-US" sz="2400" dirty="0" smtClean="0"/>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endParaRPr lang="en-US" sz="2400" dirty="0" smtClean="0"/>
          </a:p>
          <a:p>
            <a:endParaRPr lang="en-US" sz="2400" dirty="0"/>
          </a:p>
          <a:p>
            <a:pPr marL="285750" indent="-285750">
              <a:buFont typeface="Wingdings" panose="05000000000000000000" pitchFamily="2" charset="2"/>
              <a:buChar char="q"/>
            </a:pPr>
            <a:endParaRPr lang="en-US" sz="2400" dirty="0" smtClean="0"/>
          </a:p>
          <a:p>
            <a:pPr marL="285750" indent="-285750">
              <a:buFont typeface="Wingdings" panose="05000000000000000000" pitchFamily="2" charset="2"/>
              <a:buChar char="q"/>
            </a:pPr>
            <a:endParaRPr lang="en-US" sz="2400" dirty="0"/>
          </a:p>
          <a:p>
            <a:endParaRPr lang="en-US" sz="2400" dirty="0"/>
          </a:p>
          <a:p>
            <a:endParaRPr lang="en-US" sz="2400" dirty="0" smtClean="0"/>
          </a:p>
          <a:p>
            <a:pPr marL="285750" indent="-285750">
              <a:buFont typeface="Wingdings" panose="05000000000000000000" pitchFamily="2" charset="2"/>
              <a:buChar char="q"/>
            </a:pPr>
            <a:endParaRPr lang="en-US" sz="2400" dirty="0" smtClean="0"/>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endParaRPr lang="en-US" sz="2400" dirty="0" smtClean="0"/>
          </a:p>
          <a:p>
            <a:endParaRPr lang="en-US" sz="2400" dirty="0"/>
          </a:p>
        </p:txBody>
      </p:sp>
      <p:sp>
        <p:nvSpPr>
          <p:cNvPr id="4" name="Rectangle 3"/>
          <p:cNvSpPr/>
          <p:nvPr/>
        </p:nvSpPr>
        <p:spPr>
          <a:xfrm>
            <a:off x="381000" y="1600200"/>
            <a:ext cx="6477000" cy="4401205"/>
          </a:xfrm>
          <a:prstGeom prst="rect">
            <a:avLst/>
          </a:prstGeom>
        </p:spPr>
        <p:txBody>
          <a:bodyPr wrap="square">
            <a:spAutoFit/>
          </a:bodyPr>
          <a:lstStyle/>
          <a:p>
            <a:pPr marL="285750" indent="-285750">
              <a:buFont typeface="Wingdings" panose="05000000000000000000" pitchFamily="2" charset="2"/>
              <a:buChar char="q"/>
            </a:pPr>
            <a:r>
              <a:rPr lang="en-US" sz="2800" dirty="0" smtClean="0"/>
              <a:t>Application of clustering </a:t>
            </a:r>
          </a:p>
          <a:p>
            <a:pPr marL="285750" indent="-285750">
              <a:buFont typeface="Wingdings" panose="05000000000000000000" pitchFamily="2" charset="2"/>
              <a:buChar char="q"/>
            </a:pPr>
            <a:r>
              <a:rPr lang="en-US" sz="2800" dirty="0" smtClean="0"/>
              <a:t>Types of clustering </a:t>
            </a:r>
          </a:p>
          <a:p>
            <a:pPr marL="285750" indent="-285750">
              <a:buFont typeface="Wingdings" panose="05000000000000000000" pitchFamily="2" charset="2"/>
              <a:buChar char="q"/>
            </a:pPr>
            <a:r>
              <a:rPr lang="en-US" sz="2800" dirty="0" smtClean="0"/>
              <a:t>What is cluster analysis</a:t>
            </a:r>
          </a:p>
          <a:p>
            <a:pPr marL="285750" indent="-285750">
              <a:buFont typeface="Wingdings" panose="05000000000000000000" pitchFamily="2" charset="2"/>
              <a:buChar char="q"/>
            </a:pPr>
            <a:r>
              <a:rPr lang="en-US" sz="2800" dirty="0" smtClean="0"/>
              <a:t>Partition clustering </a:t>
            </a:r>
          </a:p>
          <a:p>
            <a:pPr marL="1371600" lvl="2" indent="-457200">
              <a:buFont typeface="Arial" panose="020B0604020202020204" pitchFamily="34" charset="0"/>
              <a:buChar char="•"/>
            </a:pPr>
            <a:r>
              <a:rPr lang="en-US" sz="2800" dirty="0" smtClean="0"/>
              <a:t>K-means clustering</a:t>
            </a:r>
          </a:p>
          <a:p>
            <a:pPr marL="1371600" lvl="2" indent="-457200">
              <a:buFont typeface="Arial" panose="020B0604020202020204" pitchFamily="34" charset="0"/>
              <a:buChar char="•"/>
            </a:pPr>
            <a:r>
              <a:rPr lang="en-US" sz="2800" dirty="0" smtClean="0"/>
              <a:t>Limitation of K-means Clustering</a:t>
            </a:r>
          </a:p>
          <a:p>
            <a:pPr marL="457200" indent="-457200">
              <a:buFont typeface="Wingdings" panose="05000000000000000000" pitchFamily="2" charset="2"/>
              <a:buChar char="q"/>
            </a:pPr>
            <a:r>
              <a:rPr lang="en-US" sz="2800" dirty="0" smtClean="0"/>
              <a:t>Hierarchical clustering</a:t>
            </a:r>
          </a:p>
          <a:p>
            <a:pPr marL="457200" indent="-457200">
              <a:buFont typeface="Wingdings" panose="05000000000000000000" pitchFamily="2" charset="2"/>
              <a:buChar char="q"/>
            </a:pPr>
            <a:r>
              <a:rPr lang="en-US" sz="2800" dirty="0" smtClean="0"/>
              <a:t>Density based clustering</a:t>
            </a:r>
          </a:p>
          <a:p>
            <a:r>
              <a:rPr lang="en-US" sz="2800" dirty="0" smtClean="0"/>
              <a:t> </a:t>
            </a:r>
          </a:p>
          <a:p>
            <a:r>
              <a:rPr lang="en-US" sz="2800" dirty="0"/>
              <a:t> </a:t>
            </a:r>
            <a:r>
              <a:rPr lang="en-US" sz="2800" dirty="0" smtClean="0"/>
              <a:t>      </a:t>
            </a:r>
          </a:p>
        </p:txBody>
      </p:sp>
      <p:sp>
        <p:nvSpPr>
          <p:cNvPr id="5" name="Slide Number Placeholder 4"/>
          <p:cNvSpPr>
            <a:spLocks noGrp="1"/>
          </p:cNvSpPr>
          <p:nvPr>
            <p:ph type="sldNum" sz="quarter" idx="7"/>
          </p:nvPr>
        </p:nvSpPr>
        <p:spPr/>
        <p:txBody>
          <a:bodyPr/>
          <a:lstStyle/>
          <a:p>
            <a:fld id="{B6F15528-21DE-4FAA-801E-634DDDAF4B2B}" type="slidenum">
              <a:rPr lang="en-IN" smtClean="0"/>
              <a:t>2</a:t>
            </a:fld>
            <a:endParaRPr lang="en-IN"/>
          </a:p>
        </p:txBody>
      </p:sp>
    </p:spTree>
    <p:extLst>
      <p:ext uri="{BB962C8B-B14F-4D97-AF65-F5344CB8AC3E}">
        <p14:creationId xmlns:p14="http://schemas.microsoft.com/office/powerpoint/2010/main" val="967823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2789"/>
            <a:ext cx="7772400" cy="1440180"/>
          </a:xfrm>
        </p:spPr>
        <p:txBody>
          <a:bodyPr/>
          <a:lstStyle/>
          <a:p>
            <a:endParaRPr lang="en-IN" dirty="0"/>
          </a:p>
        </p:txBody>
      </p:sp>
      <p:sp>
        <p:nvSpPr>
          <p:cNvPr id="3" name="Text Placeholder 2"/>
          <p:cNvSpPr>
            <a:spLocks noGrp="1"/>
          </p:cNvSpPr>
          <p:nvPr>
            <p:ph type="subTitle" idx="4"/>
          </p:nvPr>
        </p:nvSpPr>
        <p:spPr>
          <a:xfrm>
            <a:off x="0" y="1414976"/>
            <a:ext cx="7772400" cy="1440180"/>
          </a:xfrm>
        </p:spPr>
        <p:txBody>
          <a:bodyPr/>
          <a:lstStyle/>
          <a:p>
            <a:r>
              <a:rPr lang="en-US" dirty="0" smtClean="0"/>
              <a:t>Final assignment</a:t>
            </a:r>
            <a:endParaRPr lang="en-IN" dirty="0"/>
          </a:p>
        </p:txBody>
      </p:sp>
      <p:pic>
        <p:nvPicPr>
          <p:cNvPr id="4" name="Picture 3"/>
          <p:cNvPicPr>
            <a:picLocks noChangeAspect="1"/>
          </p:cNvPicPr>
          <p:nvPr/>
        </p:nvPicPr>
        <p:blipFill>
          <a:blip r:embed="rId2"/>
          <a:stretch>
            <a:fillRect/>
          </a:stretch>
        </p:blipFill>
        <p:spPr>
          <a:xfrm>
            <a:off x="2200275" y="2376487"/>
            <a:ext cx="4743450" cy="2105025"/>
          </a:xfrm>
          <a:prstGeom prst="rect">
            <a:avLst/>
          </a:prstGeom>
        </p:spPr>
      </p:pic>
      <p:sp>
        <p:nvSpPr>
          <p:cNvPr id="5" name="Slide Number Placeholder 4"/>
          <p:cNvSpPr>
            <a:spLocks noGrp="1"/>
          </p:cNvSpPr>
          <p:nvPr>
            <p:ph type="sldNum" sz="quarter" idx="7"/>
          </p:nvPr>
        </p:nvSpPr>
        <p:spPr/>
        <p:txBody>
          <a:bodyPr/>
          <a:lstStyle/>
          <a:p>
            <a:fld id="{B6F15528-21DE-4FAA-801E-634DDDAF4B2B}" type="slidenum">
              <a:rPr lang="en-IN" smtClean="0"/>
              <a:t>20</a:t>
            </a:fld>
            <a:endParaRPr lang="en-IN"/>
          </a:p>
        </p:txBody>
      </p:sp>
      <p:sp>
        <p:nvSpPr>
          <p:cNvPr id="6" name="TextBox 5"/>
          <p:cNvSpPr txBox="1"/>
          <p:nvPr/>
        </p:nvSpPr>
        <p:spPr>
          <a:xfrm>
            <a:off x="1524000" y="4702653"/>
            <a:ext cx="5257800" cy="2308324"/>
          </a:xfrm>
          <a:prstGeom prst="rect">
            <a:avLst/>
          </a:prstGeom>
          <a:noFill/>
        </p:spPr>
        <p:txBody>
          <a:bodyPr wrap="square" rtlCol="0">
            <a:spAutoFit/>
          </a:bodyPr>
          <a:lstStyle/>
          <a:p>
            <a:r>
              <a:rPr lang="en-IN" dirty="0" smtClean="0"/>
              <a:t>Updated centroid for cluster 1 </a:t>
            </a:r>
            <a:r>
              <a:rPr lang="en-IN" dirty="0" err="1" smtClean="0"/>
              <a:t>ie</a:t>
            </a:r>
            <a:r>
              <a:rPr lang="en-IN" dirty="0" smtClean="0"/>
              <a:t>. k1</a:t>
            </a:r>
          </a:p>
          <a:p>
            <a:r>
              <a:rPr lang="en-IN" dirty="0" smtClean="0"/>
              <a:t>(185+179+182+188)/4=184                          (72+68+72+77)/4=72</a:t>
            </a:r>
          </a:p>
          <a:p>
            <a:endParaRPr lang="en-IN" dirty="0"/>
          </a:p>
          <a:p>
            <a:r>
              <a:rPr lang="en-IN" dirty="0" smtClean="0"/>
              <a:t>For K2</a:t>
            </a:r>
          </a:p>
          <a:p>
            <a:r>
              <a:rPr lang="en-IN" dirty="0" smtClean="0"/>
              <a:t>(170+168)/2=169</a:t>
            </a:r>
          </a:p>
          <a:p>
            <a:r>
              <a:rPr lang="en-IN" smtClean="0"/>
              <a:t>(56+60)=58</a:t>
            </a:r>
            <a:endParaRPr lang="en-IN" dirty="0" smtClean="0"/>
          </a:p>
          <a:p>
            <a:endParaRPr lang="en-IN" dirty="0"/>
          </a:p>
        </p:txBody>
      </p:sp>
    </p:spTree>
    <p:extLst>
      <p:ext uri="{BB962C8B-B14F-4D97-AF65-F5344CB8AC3E}">
        <p14:creationId xmlns:p14="http://schemas.microsoft.com/office/powerpoint/2010/main" val="2719256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7772400" cy="1440180"/>
          </a:xfrm>
        </p:spPr>
        <p:txBody>
          <a:bodyPr/>
          <a:lstStyle/>
          <a:p>
            <a:r>
              <a:rPr lang="en-US" dirty="0" smtClean="0"/>
              <a:t>Exercise 1</a:t>
            </a:r>
            <a:endParaRPr lang="en-IN" dirty="0"/>
          </a:p>
        </p:txBody>
      </p:sp>
      <p:sp>
        <p:nvSpPr>
          <p:cNvPr id="3" name="Text Placeholder 2"/>
          <p:cNvSpPr>
            <a:spLocks noGrp="1"/>
          </p:cNvSpPr>
          <p:nvPr>
            <p:ph type="subTitle" idx="4"/>
          </p:nvPr>
        </p:nvSpPr>
        <p:spPr/>
        <p:txBody>
          <a:bodyPr/>
          <a:lstStyle/>
          <a:p>
            <a:r>
              <a:rPr lang="en-US" dirty="0" smtClean="0"/>
              <a:t>                                                                   </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52832414"/>
              </p:ext>
            </p:extLst>
          </p:nvPr>
        </p:nvGraphicFramePr>
        <p:xfrm>
          <a:off x="533400" y="1600200"/>
          <a:ext cx="3124200" cy="3733801"/>
        </p:xfrm>
        <a:graphic>
          <a:graphicData uri="http://schemas.openxmlformats.org/drawingml/2006/table">
            <a:tbl>
              <a:tblPr firstRow="1" firstCol="1" bandRow="1">
                <a:tableStyleId>{5C22544A-7EE6-4342-B048-85BDC9FD1C3A}</a:tableStyleId>
              </a:tblPr>
              <a:tblGrid>
                <a:gridCol w="1562100"/>
                <a:gridCol w="1562100"/>
              </a:tblGrid>
              <a:tr h="833761">
                <a:tc>
                  <a:txBody>
                    <a:bodyPr/>
                    <a:lstStyle/>
                    <a:p>
                      <a:pPr>
                        <a:lnSpc>
                          <a:spcPct val="115000"/>
                        </a:lnSpc>
                        <a:spcAft>
                          <a:spcPts val="0"/>
                        </a:spcAft>
                      </a:pPr>
                      <a:r>
                        <a:rPr lang="en-IN" sz="1000" dirty="0">
                          <a:effectLst/>
                        </a:rPr>
                        <a:t>Height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0"/>
                        </a:spcAft>
                      </a:pPr>
                      <a:r>
                        <a:rPr lang="en-IN" sz="1000" dirty="0">
                          <a:effectLst/>
                        </a:rPr>
                        <a:t>Weight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41670">
                <a:tc>
                  <a:txBody>
                    <a:bodyPr/>
                    <a:lstStyle/>
                    <a:p>
                      <a:pPr algn="r">
                        <a:lnSpc>
                          <a:spcPct val="115000"/>
                        </a:lnSpc>
                        <a:spcAft>
                          <a:spcPts val="0"/>
                        </a:spcAft>
                      </a:pPr>
                      <a:r>
                        <a:rPr lang="en-IN" sz="1000">
                          <a:effectLst/>
                        </a:rPr>
                        <a:t>185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72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56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168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60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179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68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72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188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77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71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70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183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84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88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67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41670">
                <a:tc>
                  <a:txBody>
                    <a:bodyPr/>
                    <a:lstStyle/>
                    <a:p>
                      <a:pPr algn="r">
                        <a:lnSpc>
                          <a:spcPct val="115000"/>
                        </a:lnSpc>
                        <a:spcAft>
                          <a:spcPts val="0"/>
                        </a:spcAft>
                      </a:pPr>
                      <a:r>
                        <a:rPr lang="en-IN" sz="1000">
                          <a:effectLst/>
                        </a:rPr>
                        <a:t>177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15000"/>
                        </a:lnSpc>
                        <a:spcAft>
                          <a:spcPts val="0"/>
                        </a:spcAft>
                      </a:pPr>
                      <a:r>
                        <a:rPr lang="en-IN" sz="1000" dirty="0">
                          <a:effectLst/>
                        </a:rPr>
                        <a:t>76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4" name="Slide Number Placeholder 3"/>
          <p:cNvSpPr>
            <a:spLocks noGrp="1"/>
          </p:cNvSpPr>
          <p:nvPr>
            <p:ph type="sldNum" sz="quarter" idx="7"/>
          </p:nvPr>
        </p:nvSpPr>
        <p:spPr/>
        <p:txBody>
          <a:bodyPr/>
          <a:lstStyle/>
          <a:p>
            <a:fld id="{B6F15528-21DE-4FAA-801E-634DDDAF4B2B}" type="slidenum">
              <a:rPr lang="en-IN" smtClean="0"/>
              <a:t>21</a:t>
            </a:fld>
            <a:endParaRPr lang="en-IN"/>
          </a:p>
        </p:txBody>
      </p:sp>
    </p:spTree>
    <p:extLst>
      <p:ext uri="{BB962C8B-B14F-4D97-AF65-F5344CB8AC3E}">
        <p14:creationId xmlns:p14="http://schemas.microsoft.com/office/powerpoint/2010/main" val="312099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2"/>
          <p:cNvSpPr>
            <a:spLocks noGrp="1" noChangeArrowheads="1"/>
          </p:cNvSpPr>
          <p:nvPr>
            <p:ph type="title"/>
          </p:nvPr>
        </p:nvSpPr>
        <p:spPr>
          <a:xfrm>
            <a:off x="495300" y="304800"/>
            <a:ext cx="7886700" cy="473074"/>
          </a:xfrm>
        </p:spPr>
        <p:txBody>
          <a:bodyPr>
            <a:noAutofit/>
          </a:bodyPr>
          <a:lstStyle/>
          <a:p>
            <a:r>
              <a:rPr lang="en-US" altLang="en-US" sz="3200" b="1" dirty="0"/>
              <a:t>Evaluating K-means Clusters</a:t>
            </a:r>
          </a:p>
        </p:txBody>
      </p:sp>
      <p:sp>
        <p:nvSpPr>
          <p:cNvPr id="1597443" name="Rectangle 3"/>
          <p:cNvSpPr>
            <a:spLocks noGrp="1" noChangeArrowheads="1"/>
          </p:cNvSpPr>
          <p:nvPr>
            <p:ph type="body" idx="1"/>
          </p:nvPr>
        </p:nvSpPr>
        <p:spPr>
          <a:xfrm>
            <a:off x="211015" y="1302255"/>
            <a:ext cx="8153400" cy="3170099"/>
          </a:xfrm>
        </p:spPr>
        <p:txBody>
          <a:bodyPr/>
          <a:lstStyle/>
          <a:p>
            <a:pPr>
              <a:lnSpc>
                <a:spcPct val="100000"/>
              </a:lnSpc>
            </a:pPr>
            <a:endParaRPr lang="en-US" altLang="en-US" sz="2400" dirty="0" smtClean="0"/>
          </a:p>
          <a:p>
            <a:pPr>
              <a:lnSpc>
                <a:spcPct val="100000"/>
              </a:lnSpc>
            </a:pPr>
            <a:r>
              <a:rPr lang="en-US" altLang="en-US" sz="2400" dirty="0" smtClean="0"/>
              <a:t>Most </a:t>
            </a:r>
            <a:r>
              <a:rPr lang="en-US" altLang="en-US" sz="2400" dirty="0"/>
              <a:t>common measure is Sum of Squared Error (SSE)</a:t>
            </a:r>
          </a:p>
          <a:p>
            <a:pPr marL="800100" lvl="1" indent="-342900">
              <a:lnSpc>
                <a:spcPct val="100000"/>
              </a:lnSpc>
              <a:buFont typeface="Arial" panose="020B0604020202020204" pitchFamily="34" charset="0"/>
              <a:buChar char="•"/>
            </a:pPr>
            <a:r>
              <a:rPr lang="en-US" altLang="en-US" sz="2000" dirty="0"/>
              <a:t>For each point, the error is the distance to the nearest cluster</a:t>
            </a:r>
          </a:p>
          <a:p>
            <a:pPr marL="800100" lvl="1" indent="-342900">
              <a:lnSpc>
                <a:spcPct val="100000"/>
              </a:lnSpc>
              <a:buFont typeface="Arial" panose="020B0604020202020204" pitchFamily="34" charset="0"/>
              <a:buChar char="•"/>
            </a:pPr>
            <a:r>
              <a:rPr lang="en-US" altLang="en-US" sz="2000" dirty="0"/>
              <a:t>To get SSE, we square these errors </a:t>
            </a:r>
            <a:r>
              <a:rPr lang="en-US" altLang="en-US" sz="2000" dirty="0" smtClean="0"/>
              <a:t>and </a:t>
            </a:r>
            <a:r>
              <a:rPr lang="en-US" altLang="en-US" sz="2000" dirty="0"/>
              <a:t>sum them.</a:t>
            </a:r>
          </a:p>
          <a:p>
            <a:pPr marL="800100" lvl="1" indent="-342900">
              <a:lnSpc>
                <a:spcPct val="100000"/>
              </a:lnSpc>
              <a:buFont typeface="Arial" panose="020B0604020202020204" pitchFamily="34" charset="0"/>
              <a:buChar char="•"/>
            </a:pPr>
            <a:endParaRPr lang="en-US" altLang="en-US" sz="2000" dirty="0"/>
          </a:p>
          <a:p>
            <a:pPr lvl="1">
              <a:lnSpc>
                <a:spcPct val="100000"/>
              </a:lnSpc>
              <a:buFont typeface="Arial" panose="020B0604020202020204" pitchFamily="34" charset="0"/>
              <a:buNone/>
            </a:pPr>
            <a:endParaRPr lang="en-US" altLang="en-US" sz="2000" dirty="0"/>
          </a:p>
          <a:p>
            <a:pPr lvl="1">
              <a:lnSpc>
                <a:spcPct val="100000"/>
              </a:lnSpc>
            </a:pPr>
            <a:endParaRPr lang="en-US" altLang="en-US" sz="2000" dirty="0"/>
          </a:p>
          <a:p>
            <a:pPr lvl="1">
              <a:lnSpc>
                <a:spcPct val="100000"/>
              </a:lnSpc>
            </a:pPr>
            <a:r>
              <a:rPr lang="en-US" altLang="en-US" sz="2000" i="1" dirty="0"/>
              <a:t>x </a:t>
            </a:r>
            <a:r>
              <a:rPr lang="en-US" altLang="en-US" sz="2000" dirty="0"/>
              <a:t>is a data point in cluster </a:t>
            </a:r>
            <a:r>
              <a:rPr lang="en-US" altLang="en-US" sz="2000" i="1" dirty="0"/>
              <a:t>C</a:t>
            </a:r>
            <a:r>
              <a:rPr lang="en-US" altLang="en-US" sz="2000" baseline="-25000" dirty="0"/>
              <a:t>i </a:t>
            </a:r>
            <a:r>
              <a:rPr lang="en-US" altLang="en-US" sz="2000" dirty="0"/>
              <a:t>and </a:t>
            </a:r>
            <a:r>
              <a:rPr lang="en-US" altLang="en-US" sz="2000" i="1" dirty="0"/>
              <a:t>m</a:t>
            </a:r>
            <a:r>
              <a:rPr lang="en-US" altLang="en-US" sz="2000" i="1" baseline="-25000" dirty="0"/>
              <a:t>i</a:t>
            </a:r>
            <a:r>
              <a:rPr lang="en-US" altLang="en-US" sz="2000" dirty="0"/>
              <a:t> is the representative point for cluster </a:t>
            </a:r>
            <a:r>
              <a:rPr lang="en-US" altLang="en-US" sz="2000" i="1" dirty="0"/>
              <a:t>C</a:t>
            </a:r>
            <a:r>
              <a:rPr lang="en-US" altLang="en-US" sz="2000" baseline="-25000" dirty="0"/>
              <a:t>i</a:t>
            </a:r>
            <a:r>
              <a:rPr lang="en-US" altLang="en-US" sz="2000" dirty="0"/>
              <a:t> </a:t>
            </a:r>
            <a:endParaRPr lang="en-US" altLang="en-US" sz="2000" dirty="0" smtClean="0"/>
          </a:p>
          <a:p>
            <a:pPr lvl="1">
              <a:lnSpc>
                <a:spcPct val="100000"/>
              </a:lnSpc>
            </a:pPr>
            <a:r>
              <a:rPr lang="en-US" altLang="en-US" sz="1800" dirty="0" smtClean="0"/>
              <a:t> </a:t>
            </a:r>
            <a:r>
              <a:rPr lang="en-US" altLang="en-US" sz="1800" i="1" dirty="0"/>
              <a:t>m</a:t>
            </a:r>
            <a:r>
              <a:rPr lang="en-US" altLang="en-US" sz="1800" i="1" baseline="-25000" dirty="0"/>
              <a:t>i</a:t>
            </a:r>
            <a:r>
              <a:rPr lang="en-US" altLang="en-US" sz="1800" baseline="-25000" dirty="0"/>
              <a:t> </a:t>
            </a:r>
            <a:r>
              <a:rPr lang="en-US" altLang="en-US" sz="1800" dirty="0"/>
              <a:t>corresponds to the center (mean) of the </a:t>
            </a:r>
            <a:r>
              <a:rPr lang="en-US" altLang="en-US" sz="1800" dirty="0" smtClean="0"/>
              <a:t>cluster</a:t>
            </a:r>
            <a:endParaRPr lang="en-US" altLang="en-US" sz="1800" dirty="0"/>
          </a:p>
        </p:txBody>
      </p:sp>
      <p:graphicFrame>
        <p:nvGraphicFramePr>
          <p:cNvPr id="1597444" name="Object 4"/>
          <p:cNvGraphicFramePr>
            <a:graphicFrameLocks noGrp="1" noChangeAspect="1"/>
          </p:cNvGraphicFramePr>
          <p:nvPr>
            <p:ph idx="4294967295"/>
            <p:extLst>
              <p:ext uri="{D42A27DB-BD31-4B8C-83A1-F6EECF244321}">
                <p14:modId xmlns:p14="http://schemas.microsoft.com/office/powerpoint/2010/main" val="3424250507"/>
              </p:ext>
            </p:extLst>
          </p:nvPr>
        </p:nvGraphicFramePr>
        <p:xfrm>
          <a:off x="6121400" y="2590800"/>
          <a:ext cx="3022600" cy="914400"/>
        </p:xfrm>
        <a:graphic>
          <a:graphicData uri="http://schemas.openxmlformats.org/presentationml/2006/ole">
            <mc:AlternateContent xmlns:mc="http://schemas.openxmlformats.org/markup-compatibility/2006">
              <mc:Choice xmlns:v="urn:schemas-microsoft-com:vml" Requires="v">
                <p:oleObj spid="_x0000_s2093" name="Equation" r:id="rId3" imgW="1511280" imgH="457200" progId="Equation.3">
                  <p:embed/>
                </p:oleObj>
              </mc:Choice>
              <mc:Fallback>
                <p:oleObj name="Equation" r:id="rId3" imgW="151128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400" y="2590800"/>
                        <a:ext cx="3022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7"/>
          </p:nvPr>
        </p:nvSpPr>
        <p:spPr/>
        <p:txBody>
          <a:bodyPr/>
          <a:lstStyle/>
          <a:p>
            <a:fld id="{B6F15528-21DE-4FAA-801E-634DDDAF4B2B}" type="slidenum">
              <a:rPr lang="en-IN" smtClean="0"/>
              <a:t>22</a:t>
            </a:fld>
            <a:endParaRPr lang="en-IN"/>
          </a:p>
        </p:txBody>
      </p:sp>
    </p:spTree>
    <p:extLst>
      <p:ext uri="{BB962C8B-B14F-4D97-AF65-F5344CB8AC3E}">
        <p14:creationId xmlns:p14="http://schemas.microsoft.com/office/powerpoint/2010/main" val="230543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a:xfrm>
            <a:off x="795338" y="292101"/>
            <a:ext cx="7886700" cy="396874"/>
          </a:xfrm>
        </p:spPr>
        <p:txBody>
          <a:bodyPr>
            <a:noAutofit/>
          </a:bodyPr>
          <a:lstStyle/>
          <a:p>
            <a:r>
              <a:rPr lang="en-US" altLang="en-US" sz="3200" b="1" dirty="0"/>
              <a:t>Importance of Choosing Initial Centroids</a:t>
            </a:r>
          </a:p>
        </p:txBody>
      </p:sp>
      <p:sp>
        <p:nvSpPr>
          <p:cNvPr id="1596419" name="Text Box 3"/>
          <p:cNvSpPr txBox="1">
            <a:spLocks noChangeArrowheads="1"/>
          </p:cNvSpPr>
          <p:nvPr/>
        </p:nvSpPr>
        <p:spPr bwMode="auto">
          <a:xfrm>
            <a:off x="609600" y="4419600"/>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pic>
        <p:nvPicPr>
          <p:cNvPr id="1596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09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64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509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64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4509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64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86200"/>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64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86200"/>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642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886200"/>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IN" smtClean="0"/>
              <a:t>23</a:t>
            </a:fld>
            <a:endParaRPr lang="en-IN"/>
          </a:p>
        </p:txBody>
      </p:sp>
    </p:spTree>
    <p:extLst>
      <p:ext uri="{BB962C8B-B14F-4D97-AF65-F5344CB8AC3E}">
        <p14:creationId xmlns:p14="http://schemas.microsoft.com/office/powerpoint/2010/main" val="26534905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4" name="Rectangle 2"/>
          <p:cNvSpPr>
            <a:spLocks noGrp="1" noChangeArrowheads="1"/>
          </p:cNvSpPr>
          <p:nvPr>
            <p:ph type="title"/>
          </p:nvPr>
        </p:nvSpPr>
        <p:spPr>
          <a:xfrm>
            <a:off x="627856" y="288700"/>
            <a:ext cx="7886700" cy="625474"/>
          </a:xfrm>
        </p:spPr>
        <p:txBody>
          <a:bodyPr/>
          <a:lstStyle/>
          <a:p>
            <a:r>
              <a:rPr lang="en-US" altLang="en-US" sz="2800" b="1" dirty="0"/>
              <a:t>Importance of Choosing Initial Centroids</a:t>
            </a:r>
          </a:p>
        </p:txBody>
      </p:sp>
      <p:sp>
        <p:nvSpPr>
          <p:cNvPr id="1595395" name="Text Box 3"/>
          <p:cNvSpPr txBox="1">
            <a:spLocks noChangeArrowheads="1"/>
          </p:cNvSpPr>
          <p:nvPr/>
        </p:nvSpPr>
        <p:spPr bwMode="auto">
          <a:xfrm>
            <a:off x="609600" y="4937125"/>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pic>
        <p:nvPicPr>
          <p:cNvPr id="15953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3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3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3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40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40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IN" smtClean="0"/>
              <a:t>24</a:t>
            </a:fld>
            <a:endParaRPr lang="en-IN"/>
          </a:p>
        </p:txBody>
      </p:sp>
    </p:spTree>
    <p:extLst>
      <p:ext uri="{BB962C8B-B14F-4D97-AF65-F5344CB8AC3E}">
        <p14:creationId xmlns:p14="http://schemas.microsoft.com/office/powerpoint/2010/main" val="1868778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53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953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953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954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95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Rectangle 2"/>
          <p:cNvSpPr>
            <a:spLocks noGrp="1" noChangeArrowheads="1"/>
          </p:cNvSpPr>
          <p:nvPr>
            <p:ph type="title"/>
          </p:nvPr>
        </p:nvSpPr>
        <p:spPr>
          <a:xfrm>
            <a:off x="723900" y="152400"/>
            <a:ext cx="7886700" cy="457200"/>
          </a:xfrm>
        </p:spPr>
        <p:txBody>
          <a:bodyPr>
            <a:noAutofit/>
          </a:bodyPr>
          <a:lstStyle/>
          <a:p>
            <a:r>
              <a:rPr lang="en-US" altLang="en-US" sz="3200" b="1" dirty="0"/>
              <a:t>Importance of Choosing Initial Centroids …</a:t>
            </a:r>
          </a:p>
        </p:txBody>
      </p:sp>
      <p:sp>
        <p:nvSpPr>
          <p:cNvPr id="1599491" name="Text Box 3"/>
          <p:cNvSpPr txBox="1">
            <a:spLocks noChangeArrowheads="1"/>
          </p:cNvSpPr>
          <p:nvPr/>
        </p:nvSpPr>
        <p:spPr bwMode="auto">
          <a:xfrm>
            <a:off x="609600" y="4575175"/>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pic>
        <p:nvPicPr>
          <p:cNvPr id="1599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47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9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47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9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9655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9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9655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949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9655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IN" smtClean="0"/>
              <a:t>25</a:t>
            </a:fld>
            <a:endParaRPr lang="en-IN"/>
          </a:p>
        </p:txBody>
      </p:sp>
    </p:spTree>
    <p:extLst>
      <p:ext uri="{BB962C8B-B14F-4D97-AF65-F5344CB8AC3E}">
        <p14:creationId xmlns:p14="http://schemas.microsoft.com/office/powerpoint/2010/main" val="704609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Rectangle 2"/>
          <p:cNvSpPr>
            <a:spLocks noGrp="1" noChangeArrowheads="1"/>
          </p:cNvSpPr>
          <p:nvPr>
            <p:ph type="title"/>
          </p:nvPr>
        </p:nvSpPr>
        <p:spPr>
          <a:xfrm>
            <a:off x="609600" y="323397"/>
            <a:ext cx="7924800" cy="549274"/>
          </a:xfrm>
        </p:spPr>
        <p:txBody>
          <a:bodyPr/>
          <a:lstStyle/>
          <a:p>
            <a:r>
              <a:rPr lang="en-US" altLang="en-US" sz="2800" b="1" dirty="0"/>
              <a:t>Importance of Choosing Initial Centroids …</a:t>
            </a:r>
          </a:p>
        </p:txBody>
      </p:sp>
      <p:sp>
        <p:nvSpPr>
          <p:cNvPr id="1598467" name="Text Box 3"/>
          <p:cNvSpPr txBox="1">
            <a:spLocks noChangeArrowheads="1"/>
          </p:cNvSpPr>
          <p:nvPr/>
        </p:nvSpPr>
        <p:spPr bwMode="auto">
          <a:xfrm>
            <a:off x="609600" y="4556125"/>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pic>
        <p:nvPicPr>
          <p:cNvPr id="1598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7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IN" smtClean="0"/>
              <a:t>26</a:t>
            </a:fld>
            <a:endParaRPr lang="en-IN"/>
          </a:p>
        </p:txBody>
      </p:sp>
    </p:spTree>
    <p:extLst>
      <p:ext uri="{BB962C8B-B14F-4D97-AF65-F5344CB8AC3E}">
        <p14:creationId xmlns:p14="http://schemas.microsoft.com/office/powerpoint/2010/main" val="3577785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84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984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984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98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514" name="Rectangle 2"/>
          <p:cNvSpPr>
            <a:spLocks noGrp="1" noChangeArrowheads="1"/>
          </p:cNvSpPr>
          <p:nvPr>
            <p:ph type="title"/>
          </p:nvPr>
        </p:nvSpPr>
        <p:spPr>
          <a:xfrm>
            <a:off x="515587" y="323794"/>
            <a:ext cx="7886700" cy="549274"/>
          </a:xfrm>
        </p:spPr>
        <p:txBody>
          <a:bodyPr/>
          <a:lstStyle/>
          <a:p>
            <a:r>
              <a:rPr lang="en-US" altLang="en-US" sz="2800" b="1" dirty="0"/>
              <a:t>Problems with Selecting Initial Points</a:t>
            </a:r>
          </a:p>
        </p:txBody>
      </p:sp>
      <p:sp>
        <p:nvSpPr>
          <p:cNvPr id="1600515" name="Rectangle 3"/>
          <p:cNvSpPr>
            <a:spLocks noGrp="1" noChangeArrowheads="1"/>
          </p:cNvSpPr>
          <p:nvPr>
            <p:ph type="body" idx="1"/>
          </p:nvPr>
        </p:nvSpPr>
        <p:spPr>
          <a:xfrm>
            <a:off x="899803" y="1459907"/>
            <a:ext cx="7886700" cy="4768448"/>
          </a:xfrm>
        </p:spPr>
        <p:txBody>
          <a:bodyPr>
            <a:normAutofit/>
          </a:bodyPr>
          <a:lstStyle/>
          <a:p>
            <a:pPr marL="533400" indent="-533400">
              <a:lnSpc>
                <a:spcPct val="100000"/>
              </a:lnSpc>
              <a:spcBef>
                <a:spcPct val="20000"/>
              </a:spcBef>
            </a:pPr>
            <a:r>
              <a:rPr lang="en-US" altLang="en-US" sz="2200" dirty="0"/>
              <a:t>If there are K ‘real’ clusters then the chance of selecting one centroid from each cluster is small. </a:t>
            </a:r>
          </a:p>
          <a:p>
            <a:pPr marL="990600" lvl="1" indent="-533400">
              <a:lnSpc>
                <a:spcPct val="100000"/>
              </a:lnSpc>
              <a:spcBef>
                <a:spcPct val="20000"/>
              </a:spcBef>
              <a:buFont typeface="Arial" panose="020B0604020202020204" pitchFamily="34" charset="0"/>
              <a:buChar char="•"/>
            </a:pPr>
            <a:r>
              <a:rPr lang="en-US" altLang="en-US" sz="2000" dirty="0"/>
              <a:t>Chance is relatively small when K is large</a:t>
            </a:r>
          </a:p>
          <a:p>
            <a:pPr marL="990600" lvl="1" indent="-533400">
              <a:lnSpc>
                <a:spcPct val="100000"/>
              </a:lnSpc>
              <a:spcBef>
                <a:spcPct val="20000"/>
              </a:spcBef>
              <a:buFont typeface="Arial" panose="020B0604020202020204" pitchFamily="34" charset="0"/>
              <a:buChar char="•"/>
            </a:pPr>
            <a:r>
              <a:rPr lang="en-US" altLang="en-US" sz="2000" dirty="0"/>
              <a:t>If clusters are the same size, n, then</a:t>
            </a:r>
            <a:br>
              <a:rPr lang="en-US" altLang="en-US" sz="2000" dirty="0"/>
            </a:br>
            <a:endParaRPr lang="en-US" altLang="en-US" sz="2000" dirty="0"/>
          </a:p>
          <a:p>
            <a:pPr marL="990600" lvl="1" indent="-533400">
              <a:lnSpc>
                <a:spcPct val="100000"/>
              </a:lnSpc>
              <a:spcBef>
                <a:spcPct val="20000"/>
              </a:spcBef>
              <a:buFont typeface="Arial" panose="020B0604020202020204" pitchFamily="34" charset="0"/>
              <a:buNone/>
            </a:pPr>
            <a:r>
              <a:rPr lang="en-US" altLang="en-US" sz="2000" dirty="0"/>
              <a:t/>
            </a:r>
            <a:br>
              <a:rPr lang="en-US" altLang="en-US" sz="2000" dirty="0"/>
            </a:br>
            <a:r>
              <a:rPr lang="en-US" altLang="en-US" sz="2000" dirty="0"/>
              <a:t/>
            </a:r>
            <a:br>
              <a:rPr lang="en-US" altLang="en-US" sz="2000" dirty="0"/>
            </a:br>
            <a:r>
              <a:rPr lang="en-US" altLang="en-US" sz="2000" dirty="0"/>
              <a:t/>
            </a:r>
            <a:br>
              <a:rPr lang="en-US" altLang="en-US" sz="2000" dirty="0"/>
            </a:br>
            <a:endParaRPr lang="en-US" altLang="en-US" sz="2000" dirty="0"/>
          </a:p>
          <a:p>
            <a:pPr marL="990600" lvl="1" indent="-533400">
              <a:lnSpc>
                <a:spcPct val="100000"/>
              </a:lnSpc>
              <a:spcBef>
                <a:spcPct val="20000"/>
              </a:spcBef>
            </a:pPr>
            <a:r>
              <a:rPr lang="en-US" altLang="en-US" sz="2000" dirty="0"/>
              <a:t>For example, if K = 10, then probability = 10!/10</a:t>
            </a:r>
            <a:r>
              <a:rPr lang="en-US" altLang="en-US" sz="2000" baseline="30000" dirty="0"/>
              <a:t>10</a:t>
            </a:r>
            <a:r>
              <a:rPr lang="en-US" altLang="en-US" sz="2000" dirty="0"/>
              <a:t> = 0.00036</a:t>
            </a:r>
          </a:p>
          <a:p>
            <a:pPr marL="990600" lvl="1" indent="-533400">
              <a:lnSpc>
                <a:spcPct val="100000"/>
              </a:lnSpc>
              <a:spcBef>
                <a:spcPct val="20000"/>
              </a:spcBef>
            </a:pPr>
            <a:r>
              <a:rPr lang="en-US" altLang="en-US" sz="2000" dirty="0"/>
              <a:t>Sometimes the initial centroids will readjust themselves in ‘right’ way, and sometimes they </a:t>
            </a:r>
            <a:r>
              <a:rPr lang="en-US" altLang="en-US" sz="2000" dirty="0" smtClean="0"/>
              <a:t>don’t</a:t>
            </a:r>
            <a:endParaRPr lang="en-US" altLang="en-US" sz="2000" dirty="0"/>
          </a:p>
        </p:txBody>
      </p:sp>
      <p:graphicFrame>
        <p:nvGraphicFramePr>
          <p:cNvPr id="1600516" name="Object 4"/>
          <p:cNvGraphicFramePr>
            <a:graphicFrameLocks noChangeAspect="1"/>
          </p:cNvGraphicFramePr>
          <p:nvPr>
            <p:extLst/>
          </p:nvPr>
        </p:nvGraphicFramePr>
        <p:xfrm>
          <a:off x="880753" y="3013868"/>
          <a:ext cx="8001000" cy="830263"/>
        </p:xfrm>
        <a:graphic>
          <a:graphicData uri="http://schemas.openxmlformats.org/presentationml/2006/ole">
            <mc:AlternateContent xmlns:mc="http://schemas.openxmlformats.org/markup-compatibility/2006">
              <mc:Choice xmlns:v="urn:schemas-microsoft-com:vml" Requires="v">
                <p:oleObj spid="_x0000_s3118" name="Bitmap Image" r:id="rId3" imgW="9259102" imgH="960203" progId="Paint.Picture">
                  <p:embed/>
                </p:oleObj>
              </mc:Choice>
              <mc:Fallback>
                <p:oleObj name="Bitmap Image" r:id="rId3" imgW="9259102" imgH="96020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753" y="3013868"/>
                        <a:ext cx="8001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7"/>
          </p:nvPr>
        </p:nvSpPr>
        <p:spPr/>
        <p:txBody>
          <a:bodyPr/>
          <a:lstStyle/>
          <a:p>
            <a:fld id="{B6F15528-21DE-4FAA-801E-634DDDAF4B2B}" type="slidenum">
              <a:rPr lang="en-IN" smtClean="0"/>
              <a:t>27</a:t>
            </a:fld>
            <a:endParaRPr lang="en-IN"/>
          </a:p>
        </p:txBody>
      </p:sp>
    </p:spTree>
    <p:extLst>
      <p:ext uri="{BB962C8B-B14F-4D97-AF65-F5344CB8AC3E}">
        <p14:creationId xmlns:p14="http://schemas.microsoft.com/office/powerpoint/2010/main" val="1036920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a:xfrm>
            <a:off x="685800" y="247898"/>
            <a:ext cx="7886700" cy="533399"/>
          </a:xfrm>
        </p:spPr>
        <p:txBody>
          <a:bodyPr>
            <a:normAutofit/>
          </a:bodyPr>
          <a:lstStyle/>
          <a:p>
            <a:r>
              <a:rPr lang="en-US" altLang="en-US" sz="3200" b="1" dirty="0"/>
              <a:t>10 Clusters Example</a:t>
            </a:r>
          </a:p>
        </p:txBody>
      </p:sp>
      <p:pic>
        <p:nvPicPr>
          <p:cNvPr id="1602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52551"/>
            <a:ext cx="3354388"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2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730625"/>
            <a:ext cx="3354388"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25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730625"/>
            <a:ext cx="3354388"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2567" name="Text Box 7"/>
          <p:cNvSpPr txBox="1">
            <a:spLocks noChangeArrowheads="1"/>
          </p:cNvSpPr>
          <p:nvPr/>
        </p:nvSpPr>
        <p:spPr bwMode="auto">
          <a:xfrm>
            <a:off x="685800" y="6126162"/>
            <a:ext cx="800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800" dirty="0"/>
          </a:p>
        </p:txBody>
      </p:sp>
      <p:pic>
        <p:nvPicPr>
          <p:cNvPr id="4" name="Picture 3"/>
          <p:cNvPicPr>
            <a:picLocks noChangeAspect="1"/>
          </p:cNvPicPr>
          <p:nvPr/>
        </p:nvPicPr>
        <p:blipFill>
          <a:blip r:embed="rId5"/>
          <a:stretch>
            <a:fillRect/>
          </a:stretch>
        </p:blipFill>
        <p:spPr>
          <a:xfrm>
            <a:off x="4800600" y="1375997"/>
            <a:ext cx="3048000" cy="2110154"/>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IN" smtClean="0"/>
              <a:t>28</a:t>
            </a:fld>
            <a:endParaRPr lang="en-IN"/>
          </a:p>
        </p:txBody>
      </p:sp>
    </p:spTree>
    <p:extLst>
      <p:ext uri="{BB962C8B-B14F-4D97-AF65-F5344CB8AC3E}">
        <p14:creationId xmlns:p14="http://schemas.microsoft.com/office/powerpoint/2010/main" val="2888667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Rectangle 2"/>
          <p:cNvSpPr>
            <a:spLocks noGrp="1" noChangeArrowheads="1"/>
          </p:cNvSpPr>
          <p:nvPr>
            <p:ph type="title"/>
          </p:nvPr>
        </p:nvSpPr>
        <p:spPr>
          <a:xfrm>
            <a:off x="742950" y="198439"/>
            <a:ext cx="7886700" cy="487361"/>
          </a:xfrm>
        </p:spPr>
        <p:txBody>
          <a:bodyPr>
            <a:noAutofit/>
          </a:bodyPr>
          <a:lstStyle/>
          <a:p>
            <a:r>
              <a:rPr lang="en-US" altLang="en-US" sz="3200" b="1" dirty="0"/>
              <a:t>10 Clusters Example</a:t>
            </a:r>
          </a:p>
        </p:txBody>
      </p:sp>
      <p:sp>
        <p:nvSpPr>
          <p:cNvPr id="1604611" name="Text Box 3"/>
          <p:cNvSpPr txBox="1">
            <a:spLocks noChangeArrowheads="1"/>
          </p:cNvSpPr>
          <p:nvPr/>
        </p:nvSpPr>
        <p:spPr bwMode="auto">
          <a:xfrm>
            <a:off x="1066800" y="6157912"/>
            <a:ext cx="7315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sp>
        <p:nvSpPr>
          <p:cNvPr id="1604612" name="Text Box 4"/>
          <p:cNvSpPr txBox="1">
            <a:spLocks noChangeArrowheads="1"/>
          </p:cNvSpPr>
          <p:nvPr/>
        </p:nvSpPr>
        <p:spPr bwMode="auto">
          <a:xfrm>
            <a:off x="685800" y="6172200"/>
            <a:ext cx="800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dirty="0"/>
          </a:p>
        </p:txBody>
      </p:sp>
      <p:pic>
        <p:nvPicPr>
          <p:cNvPr id="16046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82713"/>
            <a:ext cx="3354388"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46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3" y="1382713"/>
            <a:ext cx="3354387"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46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54425"/>
            <a:ext cx="3354388"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461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654425"/>
            <a:ext cx="3354388"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IN" smtClean="0"/>
              <a:t>29</a:t>
            </a:fld>
            <a:endParaRPr lang="en-IN"/>
          </a:p>
        </p:txBody>
      </p:sp>
    </p:spTree>
    <p:extLst>
      <p:ext uri="{BB962C8B-B14F-4D97-AF65-F5344CB8AC3E}">
        <p14:creationId xmlns:p14="http://schemas.microsoft.com/office/powerpoint/2010/main" val="1581405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980" name="Rectangle 4"/>
          <p:cNvSpPr>
            <a:spLocks noGrp="1" noChangeArrowheads="1"/>
          </p:cNvSpPr>
          <p:nvPr>
            <p:ph type="ctrTitle"/>
          </p:nvPr>
        </p:nvSpPr>
        <p:spPr>
          <a:xfrm>
            <a:off x="457200" y="242889"/>
            <a:ext cx="7886700" cy="549274"/>
          </a:xfrm>
        </p:spPr>
        <p:txBody>
          <a:bodyPr/>
          <a:lstStyle/>
          <a:p>
            <a:r>
              <a:rPr lang="en-US" altLang="en-US" sz="2400" b="1" dirty="0"/>
              <a:t>What is Cluster Analysis?</a:t>
            </a:r>
          </a:p>
        </p:txBody>
      </p:sp>
      <p:sp>
        <p:nvSpPr>
          <p:cNvPr id="1534981" name="Rectangle 5"/>
          <p:cNvSpPr>
            <a:spLocks noGrp="1" noChangeArrowheads="1"/>
          </p:cNvSpPr>
          <p:nvPr>
            <p:ph type="subTitle" idx="4"/>
          </p:nvPr>
        </p:nvSpPr>
        <p:spPr>
          <a:xfrm>
            <a:off x="457200" y="1367105"/>
            <a:ext cx="7886700" cy="4351338"/>
          </a:xfrm>
          <a:prstGeom prst="rect">
            <a:avLst/>
          </a:prstGeom>
        </p:spPr>
        <p:txBody>
          <a:bodyPr/>
          <a:lstStyle/>
          <a:p>
            <a:r>
              <a:rPr lang="en-US" altLang="en-US" sz="2400" dirty="0"/>
              <a:t>Finding groups of objects such that the objects in a group will be similar (or related) to one another and different from (or unrelated to) the objects in other groups</a:t>
            </a:r>
          </a:p>
        </p:txBody>
      </p:sp>
      <p:grpSp>
        <p:nvGrpSpPr>
          <p:cNvPr id="1534982" name="Group 6"/>
          <p:cNvGrpSpPr>
            <a:grpSpLocks/>
          </p:cNvGrpSpPr>
          <p:nvPr/>
        </p:nvGrpSpPr>
        <p:grpSpPr bwMode="auto">
          <a:xfrm>
            <a:off x="3276600" y="3570288"/>
            <a:ext cx="3048000" cy="2678112"/>
            <a:chOff x="2160" y="2544"/>
            <a:chExt cx="1920" cy="1687"/>
          </a:xfrm>
        </p:grpSpPr>
        <p:sp>
          <p:nvSpPr>
            <p:cNvPr id="1534983" name="Line 7"/>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84" name="Line 8"/>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85" name="Freeform 9"/>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86"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87"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88"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89"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0"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1"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2"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3"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4"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5"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6"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7"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8"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4999"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00"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01"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02"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03"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04"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05"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06"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07"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08"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35009" name="Group 33"/>
          <p:cNvGrpSpPr>
            <a:grpSpLocks/>
          </p:cNvGrpSpPr>
          <p:nvPr/>
        </p:nvGrpSpPr>
        <p:grpSpPr bwMode="auto">
          <a:xfrm>
            <a:off x="5257800" y="2667000"/>
            <a:ext cx="3048000" cy="2514600"/>
            <a:chOff x="3312" y="1584"/>
            <a:chExt cx="1920" cy="1584"/>
          </a:xfrm>
        </p:grpSpPr>
        <p:sp>
          <p:nvSpPr>
            <p:cNvPr id="1535010" name="Line 34"/>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5011" name="AutoShape 35"/>
            <p:cNvSpPr>
              <a:spLocks noChangeArrowheads="1"/>
            </p:cNvSpPr>
            <p:nvPr/>
          </p:nvSpPr>
          <p:spPr bwMode="auto">
            <a:xfrm>
              <a:off x="3984" y="1584"/>
              <a:ext cx="1248" cy="672"/>
            </a:xfrm>
            <a:prstGeom prst="wedgeRectCallout">
              <a:avLst>
                <a:gd name="adj1" fmla="val -93509"/>
                <a:gd name="adj2" fmla="val 150894"/>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50000"/>
                </a:spcBef>
              </a:pPr>
              <a:r>
                <a:rPr lang="en-US" altLang="en-US" sz="2000" b="0">
                  <a:latin typeface="Tahoma" panose="020B0604030504040204" pitchFamily="34" charset="0"/>
                </a:rPr>
                <a:t>Inter-cluster distances are maximized</a:t>
              </a:r>
            </a:p>
          </p:txBody>
        </p:sp>
      </p:grpSp>
      <p:grpSp>
        <p:nvGrpSpPr>
          <p:cNvPr id="1535012" name="Group 36"/>
          <p:cNvGrpSpPr>
            <a:grpSpLocks/>
          </p:cNvGrpSpPr>
          <p:nvPr/>
        </p:nvGrpSpPr>
        <p:grpSpPr bwMode="auto">
          <a:xfrm>
            <a:off x="2895600" y="3657600"/>
            <a:ext cx="3276600" cy="2286000"/>
            <a:chOff x="1824" y="2208"/>
            <a:chExt cx="2064" cy="1440"/>
          </a:xfrm>
        </p:grpSpPr>
        <p:sp>
          <p:nvSpPr>
            <p:cNvPr id="1535013" name="Oval 37"/>
            <p:cNvSpPr>
              <a:spLocks noChangeArrowheads="1"/>
            </p:cNvSpPr>
            <p:nvPr/>
          </p:nvSpPr>
          <p:spPr bwMode="auto">
            <a:xfrm>
              <a:off x="1824" y="2592"/>
              <a:ext cx="816" cy="720"/>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14" name="Oval 38"/>
            <p:cNvSpPr>
              <a:spLocks noChangeArrowheads="1"/>
            </p:cNvSpPr>
            <p:nvPr/>
          </p:nvSpPr>
          <p:spPr bwMode="auto">
            <a:xfrm>
              <a:off x="2928" y="2208"/>
              <a:ext cx="720"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5015" name="Oval 39"/>
            <p:cNvSpPr>
              <a:spLocks noChangeArrowheads="1"/>
            </p:cNvSpPr>
            <p:nvPr/>
          </p:nvSpPr>
          <p:spPr bwMode="auto">
            <a:xfrm>
              <a:off x="3216" y="3024"/>
              <a:ext cx="672"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35016" name="Group 40"/>
          <p:cNvGrpSpPr>
            <a:grpSpLocks/>
          </p:cNvGrpSpPr>
          <p:nvPr/>
        </p:nvGrpSpPr>
        <p:grpSpPr bwMode="auto">
          <a:xfrm>
            <a:off x="1295400" y="2971800"/>
            <a:ext cx="2286000" cy="1676400"/>
            <a:chOff x="816" y="1776"/>
            <a:chExt cx="1440" cy="1056"/>
          </a:xfrm>
        </p:grpSpPr>
        <p:sp>
          <p:nvSpPr>
            <p:cNvPr id="1535017" name="Line 41"/>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5018" name="AutoShape 42"/>
            <p:cNvSpPr>
              <a:spLocks noChangeArrowheads="1"/>
            </p:cNvSpPr>
            <p:nvPr/>
          </p:nvSpPr>
          <p:spPr bwMode="auto">
            <a:xfrm>
              <a:off x="816" y="1776"/>
              <a:ext cx="1248" cy="672"/>
            </a:xfrm>
            <a:prstGeom prst="wedgeRectCallout">
              <a:avLst>
                <a:gd name="adj1" fmla="val 56250"/>
                <a:gd name="adj2" fmla="val 92856"/>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50000"/>
                </a:spcBef>
              </a:pPr>
              <a:r>
                <a:rPr lang="en-US" altLang="en-US" sz="2000" b="0" dirty="0">
                  <a:latin typeface="Tahoma" panose="020B0604030504040204" pitchFamily="34" charset="0"/>
                </a:rPr>
                <a:t>Intra-cluster distances are minimized</a:t>
              </a:r>
            </a:p>
          </p:txBody>
        </p:sp>
      </p:grpSp>
      <p:sp>
        <p:nvSpPr>
          <p:cNvPr id="2" name="Slide Number Placeholder 1"/>
          <p:cNvSpPr>
            <a:spLocks noGrp="1"/>
          </p:cNvSpPr>
          <p:nvPr>
            <p:ph type="sldNum" sz="quarter" idx="7"/>
          </p:nvPr>
        </p:nvSpPr>
        <p:spPr/>
        <p:txBody>
          <a:bodyPr/>
          <a:lstStyle/>
          <a:p>
            <a:fld id="{B6F15528-21DE-4FAA-801E-634DDDAF4B2B}" type="slidenum">
              <a:rPr lang="en-IN" smtClean="0"/>
              <a:t>3</a:t>
            </a:fld>
            <a:endParaRPr lang="en-IN"/>
          </a:p>
        </p:txBody>
      </p:sp>
    </p:spTree>
    <p:extLst>
      <p:ext uri="{BB962C8B-B14F-4D97-AF65-F5344CB8AC3E}">
        <p14:creationId xmlns:p14="http://schemas.microsoft.com/office/powerpoint/2010/main" val="2072995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50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50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5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Rectangle 2"/>
          <p:cNvSpPr>
            <a:spLocks noGrp="1" noChangeArrowheads="1"/>
          </p:cNvSpPr>
          <p:nvPr>
            <p:ph type="title"/>
          </p:nvPr>
        </p:nvSpPr>
        <p:spPr>
          <a:xfrm>
            <a:off x="812470" y="268184"/>
            <a:ext cx="7886700" cy="381000"/>
          </a:xfrm>
        </p:spPr>
        <p:txBody>
          <a:bodyPr>
            <a:noAutofit/>
          </a:bodyPr>
          <a:lstStyle/>
          <a:p>
            <a:r>
              <a:rPr lang="en-US" altLang="en-US" sz="3200" b="1" dirty="0"/>
              <a:t>Solutions to Initial Centroids Problem</a:t>
            </a:r>
          </a:p>
        </p:txBody>
      </p:sp>
      <p:sp>
        <p:nvSpPr>
          <p:cNvPr id="1605635" name="Rectangle 3"/>
          <p:cNvSpPr>
            <a:spLocks noGrp="1" noChangeArrowheads="1"/>
          </p:cNvSpPr>
          <p:nvPr>
            <p:ph type="body" idx="1"/>
          </p:nvPr>
        </p:nvSpPr>
        <p:spPr>
          <a:xfrm>
            <a:off x="724394" y="1282535"/>
            <a:ext cx="7771905" cy="4745203"/>
          </a:xfrm>
        </p:spPr>
        <p:txBody>
          <a:bodyPr>
            <a:normAutofit/>
          </a:bodyPr>
          <a:lstStyle/>
          <a:p>
            <a:pPr marL="457200" indent="-457200">
              <a:lnSpc>
                <a:spcPct val="100000"/>
              </a:lnSpc>
              <a:spcAft>
                <a:spcPts val="600"/>
              </a:spcAft>
              <a:buFont typeface="Wingdings" panose="05000000000000000000" pitchFamily="2" charset="2"/>
              <a:buChar char="v"/>
            </a:pPr>
            <a:r>
              <a:rPr lang="en-US" altLang="en-US" sz="2800" dirty="0">
                <a:latin typeface="Calibri" panose="020F0502020204030204" pitchFamily="34" charset="0"/>
              </a:rPr>
              <a:t>Multiple runs</a:t>
            </a:r>
          </a:p>
          <a:p>
            <a:pPr marL="800100" lvl="1" indent="-342900">
              <a:lnSpc>
                <a:spcPct val="100000"/>
              </a:lnSpc>
              <a:spcAft>
                <a:spcPts val="600"/>
              </a:spcAft>
              <a:buFont typeface="Wingdings" panose="05000000000000000000" pitchFamily="2" charset="2"/>
              <a:buChar char="§"/>
            </a:pPr>
            <a:r>
              <a:rPr lang="en-US" altLang="en-US" sz="2400" dirty="0">
                <a:latin typeface="Calibri" panose="020F0502020204030204" pitchFamily="34" charset="0"/>
              </a:rPr>
              <a:t>Helps, but probability is not favorable</a:t>
            </a:r>
          </a:p>
          <a:p>
            <a:pPr marL="457200" indent="-457200">
              <a:lnSpc>
                <a:spcPct val="100000"/>
              </a:lnSpc>
              <a:spcAft>
                <a:spcPts val="600"/>
              </a:spcAft>
              <a:buFont typeface="Wingdings" panose="05000000000000000000" pitchFamily="2" charset="2"/>
              <a:buChar char="v"/>
            </a:pPr>
            <a:r>
              <a:rPr lang="en-US" altLang="en-US" sz="2800" dirty="0">
                <a:latin typeface="Calibri" panose="020F0502020204030204" pitchFamily="34" charset="0"/>
              </a:rPr>
              <a:t>Sample and use hierarchical clustering to determine initial centroids</a:t>
            </a:r>
          </a:p>
          <a:p>
            <a:pPr marL="457200" indent="-457200">
              <a:lnSpc>
                <a:spcPct val="100000"/>
              </a:lnSpc>
              <a:spcAft>
                <a:spcPts val="600"/>
              </a:spcAft>
              <a:buFont typeface="Wingdings" panose="05000000000000000000" pitchFamily="2" charset="2"/>
              <a:buChar char="v"/>
            </a:pPr>
            <a:r>
              <a:rPr lang="en-US" altLang="en-US" sz="2800" dirty="0">
                <a:latin typeface="Calibri" panose="020F0502020204030204" pitchFamily="34" charset="0"/>
              </a:rPr>
              <a:t>Select more than k initial centroids and then select among these initial centroids</a:t>
            </a:r>
          </a:p>
          <a:p>
            <a:pPr marL="800100" lvl="1" indent="-342900">
              <a:lnSpc>
                <a:spcPct val="100000"/>
              </a:lnSpc>
              <a:spcAft>
                <a:spcPts val="600"/>
              </a:spcAft>
              <a:buFont typeface="Wingdings" panose="05000000000000000000" pitchFamily="2" charset="2"/>
              <a:buChar char="§"/>
            </a:pPr>
            <a:r>
              <a:rPr lang="en-US" altLang="en-US" sz="2400" dirty="0">
                <a:latin typeface="Calibri" panose="020F0502020204030204" pitchFamily="34" charset="0"/>
              </a:rPr>
              <a:t>Select most widely separated</a:t>
            </a:r>
          </a:p>
          <a:p>
            <a:pPr marL="457200" indent="-457200">
              <a:lnSpc>
                <a:spcPct val="100000"/>
              </a:lnSpc>
              <a:spcAft>
                <a:spcPts val="600"/>
              </a:spcAft>
              <a:buFont typeface="Wingdings" panose="05000000000000000000" pitchFamily="2" charset="2"/>
              <a:buChar char="v"/>
            </a:pPr>
            <a:r>
              <a:rPr lang="en-US" altLang="en-US" sz="2800" dirty="0" err="1">
                <a:latin typeface="Calibri" panose="020F0502020204030204" pitchFamily="34" charset="0"/>
              </a:rPr>
              <a:t>Postprocessing</a:t>
            </a:r>
            <a:endParaRPr lang="en-US" altLang="en-US" sz="2800" dirty="0">
              <a:latin typeface="Calibri" panose="020F0502020204030204" pitchFamily="34" charset="0"/>
            </a:endParaRPr>
          </a:p>
        </p:txBody>
      </p:sp>
      <p:sp>
        <p:nvSpPr>
          <p:cNvPr id="2" name="Slide Number Placeholder 1"/>
          <p:cNvSpPr>
            <a:spLocks noGrp="1"/>
          </p:cNvSpPr>
          <p:nvPr>
            <p:ph type="sldNum" sz="quarter" idx="7"/>
          </p:nvPr>
        </p:nvSpPr>
        <p:spPr/>
        <p:txBody>
          <a:bodyPr/>
          <a:lstStyle/>
          <a:p>
            <a:fld id="{B6F15528-21DE-4FAA-801E-634DDDAF4B2B}" type="slidenum">
              <a:rPr lang="en-IN" smtClean="0"/>
              <a:t>30</a:t>
            </a:fld>
            <a:endParaRPr lang="en-IN"/>
          </a:p>
        </p:txBody>
      </p:sp>
    </p:spTree>
    <p:extLst>
      <p:ext uri="{BB962C8B-B14F-4D97-AF65-F5344CB8AC3E}">
        <p14:creationId xmlns:p14="http://schemas.microsoft.com/office/powerpoint/2010/main" val="3121190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706" name="Rectangle 2"/>
          <p:cNvSpPr>
            <a:spLocks noGrp="1" noChangeArrowheads="1"/>
          </p:cNvSpPr>
          <p:nvPr>
            <p:ph type="title"/>
          </p:nvPr>
        </p:nvSpPr>
        <p:spPr>
          <a:xfrm>
            <a:off x="731817" y="252311"/>
            <a:ext cx="7886700" cy="654151"/>
          </a:xfrm>
        </p:spPr>
        <p:txBody>
          <a:bodyPr>
            <a:noAutofit/>
          </a:bodyPr>
          <a:lstStyle/>
          <a:p>
            <a:r>
              <a:rPr lang="en-US" altLang="en-US" sz="3200" b="1" dirty="0"/>
              <a:t>Pre-processing and Post-processing</a:t>
            </a:r>
          </a:p>
        </p:txBody>
      </p:sp>
      <p:sp>
        <p:nvSpPr>
          <p:cNvPr id="1608707" name="Rectangle 3"/>
          <p:cNvSpPr>
            <a:spLocks noGrp="1" noChangeArrowheads="1"/>
          </p:cNvSpPr>
          <p:nvPr>
            <p:ph type="body" idx="1"/>
          </p:nvPr>
        </p:nvSpPr>
        <p:spPr>
          <a:xfrm>
            <a:off x="731817" y="1600200"/>
            <a:ext cx="7688283" cy="4351338"/>
          </a:xfrm>
        </p:spPr>
        <p:txBody>
          <a:bodyPr>
            <a:normAutofit/>
          </a:bodyPr>
          <a:lstStyle/>
          <a:p>
            <a:pPr marL="342900" indent="-342900">
              <a:lnSpc>
                <a:spcPct val="100000"/>
              </a:lnSpc>
              <a:spcAft>
                <a:spcPts val="600"/>
              </a:spcAft>
              <a:buFont typeface="Wingdings" panose="05000000000000000000" pitchFamily="2" charset="2"/>
              <a:buChar char="v"/>
            </a:pPr>
            <a:r>
              <a:rPr lang="en-US" altLang="en-US" sz="2400" dirty="0"/>
              <a:t>Pre-processing</a:t>
            </a:r>
          </a:p>
          <a:p>
            <a:pPr marL="800100" lvl="1" indent="-342900">
              <a:lnSpc>
                <a:spcPct val="100000"/>
              </a:lnSpc>
              <a:spcAft>
                <a:spcPts val="600"/>
              </a:spcAft>
              <a:buFont typeface="Wingdings" panose="05000000000000000000" pitchFamily="2" charset="2"/>
              <a:buChar char="§"/>
            </a:pPr>
            <a:r>
              <a:rPr lang="en-US" altLang="en-US" sz="2000" dirty="0"/>
              <a:t>Normalize the data</a:t>
            </a:r>
          </a:p>
          <a:p>
            <a:pPr marL="800100" lvl="1" indent="-342900">
              <a:lnSpc>
                <a:spcPct val="100000"/>
              </a:lnSpc>
              <a:spcAft>
                <a:spcPts val="600"/>
              </a:spcAft>
              <a:buFont typeface="Wingdings" panose="05000000000000000000" pitchFamily="2" charset="2"/>
              <a:buChar char="§"/>
            </a:pPr>
            <a:r>
              <a:rPr lang="en-US" altLang="en-US" sz="2000" dirty="0"/>
              <a:t>Eliminate outliers</a:t>
            </a:r>
          </a:p>
          <a:p>
            <a:pPr marL="2000250" lvl="4" indent="-171450">
              <a:lnSpc>
                <a:spcPct val="100000"/>
              </a:lnSpc>
              <a:spcAft>
                <a:spcPts val="600"/>
              </a:spcAft>
              <a:buFont typeface="Wingdings" panose="05000000000000000000" pitchFamily="2" charset="2"/>
              <a:buChar char="v"/>
            </a:pPr>
            <a:endParaRPr lang="en-US" altLang="en-US" sz="900" dirty="0"/>
          </a:p>
          <a:p>
            <a:pPr marL="342900" indent="-342900">
              <a:lnSpc>
                <a:spcPct val="100000"/>
              </a:lnSpc>
              <a:spcAft>
                <a:spcPts val="600"/>
              </a:spcAft>
              <a:buFont typeface="Wingdings" panose="05000000000000000000" pitchFamily="2" charset="2"/>
              <a:buChar char="v"/>
            </a:pPr>
            <a:r>
              <a:rPr lang="en-US" altLang="en-US" sz="2400" dirty="0"/>
              <a:t>Post-processing</a:t>
            </a:r>
          </a:p>
          <a:p>
            <a:pPr marL="800100" lvl="1" indent="-342900">
              <a:lnSpc>
                <a:spcPct val="100000"/>
              </a:lnSpc>
              <a:spcAft>
                <a:spcPts val="600"/>
              </a:spcAft>
              <a:buFont typeface="Wingdings" panose="05000000000000000000" pitchFamily="2" charset="2"/>
              <a:buChar char="§"/>
            </a:pPr>
            <a:r>
              <a:rPr lang="en-US" altLang="en-US" sz="2000" dirty="0"/>
              <a:t>Eliminate small clusters that may represent outliers</a:t>
            </a:r>
          </a:p>
          <a:p>
            <a:pPr marL="800100" lvl="1" indent="-342900">
              <a:lnSpc>
                <a:spcPct val="100000"/>
              </a:lnSpc>
              <a:spcAft>
                <a:spcPts val="600"/>
              </a:spcAft>
              <a:buFont typeface="Wingdings" panose="05000000000000000000" pitchFamily="2" charset="2"/>
              <a:buChar char="§"/>
            </a:pPr>
            <a:r>
              <a:rPr lang="en-US" altLang="en-US" sz="2000" dirty="0"/>
              <a:t>Split ‘loose’ clusters, i.e., clusters with relatively high SSE</a:t>
            </a:r>
          </a:p>
          <a:p>
            <a:pPr marL="800100" lvl="1" indent="-342900">
              <a:lnSpc>
                <a:spcPct val="100000"/>
              </a:lnSpc>
              <a:spcAft>
                <a:spcPts val="600"/>
              </a:spcAft>
              <a:buFont typeface="Wingdings" panose="05000000000000000000" pitchFamily="2" charset="2"/>
              <a:buChar char="§"/>
            </a:pPr>
            <a:r>
              <a:rPr lang="en-US" altLang="en-US" sz="2000" dirty="0"/>
              <a:t>Merge clusters that are ‘close’ and that have relatively low SSE</a:t>
            </a:r>
          </a:p>
        </p:txBody>
      </p:sp>
      <p:sp>
        <p:nvSpPr>
          <p:cNvPr id="2" name="Slide Number Placeholder 1"/>
          <p:cNvSpPr>
            <a:spLocks noGrp="1"/>
          </p:cNvSpPr>
          <p:nvPr>
            <p:ph type="sldNum" sz="quarter" idx="7"/>
          </p:nvPr>
        </p:nvSpPr>
        <p:spPr/>
        <p:txBody>
          <a:bodyPr/>
          <a:lstStyle/>
          <a:p>
            <a:fld id="{B6F15528-21DE-4FAA-801E-634DDDAF4B2B}" type="slidenum">
              <a:rPr lang="en-IN" smtClean="0"/>
              <a:t>31</a:t>
            </a:fld>
            <a:endParaRPr lang="en-IN"/>
          </a:p>
        </p:txBody>
      </p:sp>
    </p:spTree>
    <p:extLst>
      <p:ext uri="{BB962C8B-B14F-4D97-AF65-F5344CB8AC3E}">
        <p14:creationId xmlns:p14="http://schemas.microsoft.com/office/powerpoint/2010/main" val="2142534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19150" y="166685"/>
            <a:ext cx="7886700" cy="396874"/>
          </a:xfrm>
        </p:spPr>
        <p:txBody>
          <a:bodyPr>
            <a:noAutofit/>
          </a:bodyPr>
          <a:lstStyle/>
          <a:p>
            <a:pPr eaLnBrk="1" hangingPunct="1"/>
            <a:r>
              <a:rPr lang="en-US" altLang="en-US" sz="3200" b="1" dirty="0"/>
              <a:t>Variations of the </a:t>
            </a:r>
            <a:r>
              <a:rPr lang="en-US" altLang="en-US" sz="3200" b="1" i="1" dirty="0"/>
              <a:t>K-Means</a:t>
            </a:r>
            <a:r>
              <a:rPr lang="en-US" altLang="en-US" sz="3200" b="1" dirty="0"/>
              <a:t> Method</a:t>
            </a:r>
            <a:endParaRPr lang="en-US" altLang="en-US" sz="2400" b="1" dirty="0"/>
          </a:p>
        </p:txBody>
      </p:sp>
      <p:sp>
        <p:nvSpPr>
          <p:cNvPr id="21507" name="Rectangle 3"/>
          <p:cNvSpPr>
            <a:spLocks noGrp="1" noChangeArrowheads="1"/>
          </p:cNvSpPr>
          <p:nvPr>
            <p:ph type="body" idx="1"/>
          </p:nvPr>
        </p:nvSpPr>
        <p:spPr>
          <a:xfrm>
            <a:off x="450273" y="994794"/>
            <a:ext cx="8458200" cy="5105400"/>
          </a:xfrm>
        </p:spPr>
        <p:txBody>
          <a:bodyPr>
            <a:normAutofit/>
          </a:bodyPr>
          <a:lstStyle/>
          <a:p>
            <a:pPr eaLnBrk="1" hangingPunct="1">
              <a:lnSpc>
                <a:spcPct val="150000"/>
              </a:lnSpc>
            </a:pPr>
            <a:endParaRPr lang="en-US" altLang="en-US" sz="2200" dirty="0" smtClean="0"/>
          </a:p>
          <a:p>
            <a:pPr marL="342900" indent="-342900" eaLnBrk="1" hangingPunct="1">
              <a:lnSpc>
                <a:spcPct val="150000"/>
              </a:lnSpc>
              <a:buFont typeface="Wingdings" panose="05000000000000000000" pitchFamily="2" charset="2"/>
              <a:buChar char="v"/>
            </a:pPr>
            <a:r>
              <a:rPr lang="en-US" altLang="en-US" sz="2200" dirty="0" smtClean="0"/>
              <a:t>Most </a:t>
            </a:r>
            <a:r>
              <a:rPr lang="en-US" altLang="en-US" sz="2200" dirty="0"/>
              <a:t>of the variants of the </a:t>
            </a:r>
            <a:r>
              <a:rPr lang="en-US" altLang="en-US" sz="2200" i="1" dirty="0"/>
              <a:t>k-means</a:t>
            </a:r>
            <a:r>
              <a:rPr lang="en-US" altLang="en-US" sz="2200" dirty="0"/>
              <a:t> which differ in</a:t>
            </a:r>
          </a:p>
          <a:p>
            <a:pPr marL="800100" lvl="1" indent="-342900" eaLnBrk="1" hangingPunct="1">
              <a:lnSpc>
                <a:spcPct val="150000"/>
              </a:lnSpc>
              <a:buFont typeface="Wingdings" panose="05000000000000000000" pitchFamily="2" charset="2"/>
              <a:buChar char="§"/>
            </a:pPr>
            <a:r>
              <a:rPr lang="en-US" altLang="en-US" sz="2200" dirty="0"/>
              <a:t>Selection of the initial </a:t>
            </a:r>
            <a:r>
              <a:rPr lang="en-US" altLang="en-US" sz="2200" i="1" dirty="0"/>
              <a:t>k</a:t>
            </a:r>
            <a:r>
              <a:rPr lang="en-US" altLang="en-US" sz="2200" dirty="0"/>
              <a:t> means</a:t>
            </a:r>
          </a:p>
          <a:p>
            <a:pPr marL="800100" lvl="1" indent="-342900" eaLnBrk="1" hangingPunct="1">
              <a:lnSpc>
                <a:spcPct val="150000"/>
              </a:lnSpc>
              <a:buFont typeface="Wingdings" panose="05000000000000000000" pitchFamily="2" charset="2"/>
              <a:buChar char="§"/>
            </a:pPr>
            <a:r>
              <a:rPr lang="en-US" altLang="en-US" sz="2200" dirty="0"/>
              <a:t>Dissimilarity calculations</a:t>
            </a:r>
          </a:p>
          <a:p>
            <a:pPr marL="800100" lvl="1" indent="-342900" eaLnBrk="1" hangingPunct="1">
              <a:lnSpc>
                <a:spcPct val="150000"/>
              </a:lnSpc>
              <a:buFont typeface="Wingdings" panose="05000000000000000000" pitchFamily="2" charset="2"/>
              <a:buChar char="§"/>
            </a:pPr>
            <a:r>
              <a:rPr lang="en-US" altLang="en-US" sz="2200" dirty="0"/>
              <a:t>Strategies to calculate cluster means</a:t>
            </a:r>
          </a:p>
          <a:p>
            <a:pPr marL="342900" indent="-342900" eaLnBrk="1" hangingPunct="1">
              <a:lnSpc>
                <a:spcPct val="150000"/>
              </a:lnSpc>
              <a:buFont typeface="Wingdings" panose="05000000000000000000" pitchFamily="2" charset="2"/>
              <a:buChar char="v"/>
            </a:pPr>
            <a:r>
              <a:rPr lang="en-US" altLang="en-US" sz="2200" dirty="0"/>
              <a:t>Handling categorical data: </a:t>
            </a:r>
            <a:r>
              <a:rPr lang="en-US" altLang="en-US" sz="2200" i="1" dirty="0"/>
              <a:t>k-modes</a:t>
            </a:r>
            <a:endParaRPr lang="en-US" altLang="en-US" sz="2200" dirty="0"/>
          </a:p>
          <a:p>
            <a:pPr marL="800100" lvl="1" indent="-342900" eaLnBrk="1" hangingPunct="1">
              <a:lnSpc>
                <a:spcPct val="150000"/>
              </a:lnSpc>
              <a:buFont typeface="Wingdings" panose="05000000000000000000" pitchFamily="2" charset="2"/>
              <a:buChar char="§"/>
            </a:pPr>
            <a:r>
              <a:rPr lang="en-US" altLang="en-US" sz="2200" dirty="0"/>
              <a:t>Replacing means of clusters with </a:t>
            </a:r>
            <a:r>
              <a:rPr lang="en-US" altLang="en-US" sz="2200" u="sng" dirty="0"/>
              <a:t>modes</a:t>
            </a:r>
            <a:endParaRPr lang="en-US" altLang="en-US" sz="2200" dirty="0"/>
          </a:p>
          <a:p>
            <a:pPr marL="800100" lvl="1" indent="-342900" eaLnBrk="1" hangingPunct="1">
              <a:lnSpc>
                <a:spcPct val="150000"/>
              </a:lnSpc>
              <a:buFont typeface="Wingdings" panose="05000000000000000000" pitchFamily="2" charset="2"/>
              <a:buChar char="§"/>
            </a:pPr>
            <a:r>
              <a:rPr lang="en-US" altLang="en-US" sz="2200" dirty="0"/>
              <a:t>Using new dissimilarity measures to deal with categorical objects</a:t>
            </a:r>
          </a:p>
          <a:p>
            <a:pPr marL="800100" lvl="1" indent="-342900" eaLnBrk="1" hangingPunct="1">
              <a:lnSpc>
                <a:spcPct val="150000"/>
              </a:lnSpc>
              <a:buFont typeface="Wingdings" panose="05000000000000000000" pitchFamily="2" charset="2"/>
              <a:buChar char="§"/>
            </a:pPr>
            <a:r>
              <a:rPr lang="en-US" altLang="en-US" sz="2200" dirty="0"/>
              <a:t>Using a frequency-based method to update modes of clusters</a:t>
            </a:r>
          </a:p>
        </p:txBody>
      </p:sp>
      <p:sp>
        <p:nvSpPr>
          <p:cNvPr id="2" name="Slide Number Placeholder 1"/>
          <p:cNvSpPr>
            <a:spLocks noGrp="1"/>
          </p:cNvSpPr>
          <p:nvPr>
            <p:ph type="sldNum" sz="quarter" idx="7"/>
          </p:nvPr>
        </p:nvSpPr>
        <p:spPr/>
        <p:txBody>
          <a:bodyPr/>
          <a:lstStyle/>
          <a:p>
            <a:fld id="{B6F15528-21DE-4FAA-801E-634DDDAF4B2B}" type="slidenum">
              <a:rPr lang="en-IN" smtClean="0"/>
              <a:t>32</a:t>
            </a:fld>
            <a:endParaRPr lang="en-IN"/>
          </a:p>
        </p:txBody>
      </p:sp>
    </p:spTree>
    <p:extLst>
      <p:ext uri="{BB962C8B-B14F-4D97-AF65-F5344CB8AC3E}">
        <p14:creationId xmlns:p14="http://schemas.microsoft.com/office/powerpoint/2010/main" val="4188470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1778" name="Rectangle 2"/>
          <p:cNvSpPr>
            <a:spLocks noGrp="1" noChangeArrowheads="1"/>
          </p:cNvSpPr>
          <p:nvPr>
            <p:ph type="title"/>
          </p:nvPr>
        </p:nvSpPr>
        <p:spPr>
          <a:xfrm>
            <a:off x="862446" y="296861"/>
            <a:ext cx="7886700" cy="457201"/>
          </a:xfrm>
        </p:spPr>
        <p:txBody>
          <a:bodyPr>
            <a:noAutofit/>
          </a:bodyPr>
          <a:lstStyle/>
          <a:p>
            <a:r>
              <a:rPr lang="en-US" altLang="en-US" sz="3200" b="1" dirty="0"/>
              <a:t>Limitations of K-means</a:t>
            </a:r>
          </a:p>
        </p:txBody>
      </p:sp>
      <p:sp>
        <p:nvSpPr>
          <p:cNvPr id="1611779" name="Rectangle 3"/>
          <p:cNvSpPr>
            <a:spLocks noGrp="1" noChangeArrowheads="1"/>
          </p:cNvSpPr>
          <p:nvPr>
            <p:ph type="body" idx="1"/>
          </p:nvPr>
        </p:nvSpPr>
        <p:spPr>
          <a:xfrm>
            <a:off x="862446" y="1752600"/>
            <a:ext cx="7557654" cy="4351338"/>
          </a:xfrm>
        </p:spPr>
        <p:txBody>
          <a:bodyPr>
            <a:normAutofit/>
          </a:bodyPr>
          <a:lstStyle/>
          <a:p>
            <a:pPr marL="342900" indent="-342900">
              <a:lnSpc>
                <a:spcPct val="100000"/>
              </a:lnSpc>
              <a:buFont typeface="Wingdings" panose="05000000000000000000" pitchFamily="2" charset="2"/>
              <a:buChar char="v"/>
            </a:pPr>
            <a:r>
              <a:rPr lang="en-US" altLang="en-US" sz="2400" dirty="0"/>
              <a:t>K-means has problems when clusters are of differing </a:t>
            </a:r>
          </a:p>
          <a:p>
            <a:pPr marL="800100" lvl="1" indent="-342900">
              <a:lnSpc>
                <a:spcPct val="100000"/>
              </a:lnSpc>
              <a:buFont typeface="Wingdings" panose="05000000000000000000" pitchFamily="2" charset="2"/>
              <a:buChar char="§"/>
            </a:pPr>
            <a:r>
              <a:rPr lang="en-US" altLang="en-US" sz="2000" dirty="0"/>
              <a:t>Sizes</a:t>
            </a:r>
          </a:p>
          <a:p>
            <a:pPr marL="800100" lvl="1" indent="-342900">
              <a:lnSpc>
                <a:spcPct val="100000"/>
              </a:lnSpc>
              <a:buFont typeface="Wingdings" panose="05000000000000000000" pitchFamily="2" charset="2"/>
              <a:buChar char="§"/>
            </a:pPr>
            <a:r>
              <a:rPr lang="en-US" altLang="en-US" sz="2000" dirty="0"/>
              <a:t>Densities</a:t>
            </a:r>
          </a:p>
          <a:p>
            <a:pPr marL="800100" lvl="1" indent="-342900">
              <a:lnSpc>
                <a:spcPct val="100000"/>
              </a:lnSpc>
              <a:buFont typeface="Wingdings" panose="05000000000000000000" pitchFamily="2" charset="2"/>
              <a:buChar char="§"/>
            </a:pPr>
            <a:r>
              <a:rPr lang="en-US" altLang="en-US" sz="2000" dirty="0"/>
              <a:t>Non-globular shapes</a:t>
            </a:r>
          </a:p>
          <a:p>
            <a:pPr marL="342900" indent="-342900">
              <a:lnSpc>
                <a:spcPct val="100000"/>
              </a:lnSpc>
              <a:buFont typeface="Wingdings" panose="05000000000000000000" pitchFamily="2" charset="2"/>
              <a:buChar char="v"/>
            </a:pPr>
            <a:endParaRPr lang="en-US" altLang="en-US" sz="2400" dirty="0"/>
          </a:p>
          <a:p>
            <a:pPr marL="342900" indent="-342900">
              <a:lnSpc>
                <a:spcPct val="100000"/>
              </a:lnSpc>
              <a:buFont typeface="Wingdings" panose="05000000000000000000" pitchFamily="2" charset="2"/>
              <a:buChar char="v"/>
            </a:pPr>
            <a:r>
              <a:rPr lang="en-US" altLang="en-US" sz="2400" dirty="0"/>
              <a:t>K-means has problems when the data contains outliers.</a:t>
            </a:r>
          </a:p>
        </p:txBody>
      </p:sp>
      <p:sp>
        <p:nvSpPr>
          <p:cNvPr id="2" name="Slide Number Placeholder 1"/>
          <p:cNvSpPr>
            <a:spLocks noGrp="1"/>
          </p:cNvSpPr>
          <p:nvPr>
            <p:ph type="sldNum" sz="quarter" idx="7"/>
          </p:nvPr>
        </p:nvSpPr>
        <p:spPr/>
        <p:txBody>
          <a:bodyPr/>
          <a:lstStyle/>
          <a:p>
            <a:fld id="{B6F15528-21DE-4FAA-801E-634DDDAF4B2B}" type="slidenum">
              <a:rPr lang="en-IN" smtClean="0"/>
              <a:t>33</a:t>
            </a:fld>
            <a:endParaRPr lang="en-IN"/>
          </a:p>
        </p:txBody>
      </p:sp>
    </p:spTree>
    <p:extLst>
      <p:ext uri="{BB962C8B-B14F-4D97-AF65-F5344CB8AC3E}">
        <p14:creationId xmlns:p14="http://schemas.microsoft.com/office/powerpoint/2010/main" val="3978153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Rectangle 2"/>
          <p:cNvSpPr>
            <a:spLocks noGrp="1" noChangeArrowheads="1"/>
          </p:cNvSpPr>
          <p:nvPr>
            <p:ph type="title"/>
          </p:nvPr>
        </p:nvSpPr>
        <p:spPr>
          <a:xfrm>
            <a:off x="539338" y="286385"/>
            <a:ext cx="7886700" cy="457200"/>
          </a:xfrm>
        </p:spPr>
        <p:txBody>
          <a:bodyPr>
            <a:noAutofit/>
          </a:bodyPr>
          <a:lstStyle/>
          <a:p>
            <a:r>
              <a:rPr lang="en-US" altLang="en-US" sz="3200" b="1" dirty="0"/>
              <a:t>Limitations of K-means: Differing Sizes</a:t>
            </a:r>
          </a:p>
        </p:txBody>
      </p:sp>
      <p:sp>
        <p:nvSpPr>
          <p:cNvPr id="1612803" name="Rectangle 3"/>
          <p:cNvSpPr>
            <a:spLocks noGrp="1" noChangeArrowheads="1"/>
          </p:cNvSpPr>
          <p:nvPr>
            <p:ph type="body" idx="1"/>
          </p:nvPr>
        </p:nvSpPr>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panose="020B0604020202020204" pitchFamily="34" charset="0"/>
              <a:buNone/>
            </a:pPr>
            <a:endParaRPr lang="en-US" altLang="en-US" sz="2000"/>
          </a:p>
        </p:txBody>
      </p:sp>
      <p:pic>
        <p:nvPicPr>
          <p:cNvPr id="16128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2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6764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2806" name="Text Box 6"/>
          <p:cNvSpPr txBox="1">
            <a:spLocks noChangeArrowheads="1"/>
          </p:cNvSpPr>
          <p:nvPr/>
        </p:nvSpPr>
        <p:spPr bwMode="auto">
          <a:xfrm>
            <a:off x="762000" y="49530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a:t>
            </a:r>
          </a:p>
        </p:txBody>
      </p:sp>
      <p:sp>
        <p:nvSpPr>
          <p:cNvPr id="1612807" name="Rectangle 7"/>
          <p:cNvSpPr>
            <a:spLocks noChangeArrowheads="1"/>
          </p:cNvSpPr>
          <p:nvPr/>
        </p:nvSpPr>
        <p:spPr bwMode="auto">
          <a:xfrm>
            <a:off x="5334000" y="4902200"/>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800"/>
              <a:t>K-means (3 Clusters)</a:t>
            </a:r>
          </a:p>
        </p:txBody>
      </p:sp>
      <p:sp>
        <p:nvSpPr>
          <p:cNvPr id="2" name="Slide Number Placeholder 1"/>
          <p:cNvSpPr>
            <a:spLocks noGrp="1"/>
          </p:cNvSpPr>
          <p:nvPr>
            <p:ph type="sldNum" sz="quarter" idx="7"/>
          </p:nvPr>
        </p:nvSpPr>
        <p:spPr/>
        <p:txBody>
          <a:bodyPr/>
          <a:lstStyle/>
          <a:p>
            <a:fld id="{B6F15528-21DE-4FAA-801E-634DDDAF4B2B}" type="slidenum">
              <a:rPr lang="en-IN" smtClean="0"/>
              <a:t>34</a:t>
            </a:fld>
            <a:endParaRPr lang="en-IN"/>
          </a:p>
        </p:txBody>
      </p:sp>
    </p:spTree>
    <p:extLst>
      <p:ext uri="{BB962C8B-B14F-4D97-AF65-F5344CB8AC3E}">
        <p14:creationId xmlns:p14="http://schemas.microsoft.com/office/powerpoint/2010/main" val="1469413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28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2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280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826" name="Rectangle 2"/>
          <p:cNvSpPr>
            <a:spLocks noGrp="1" noChangeArrowheads="1"/>
          </p:cNvSpPr>
          <p:nvPr>
            <p:ph type="title"/>
          </p:nvPr>
        </p:nvSpPr>
        <p:spPr>
          <a:xfrm>
            <a:off x="649288" y="269649"/>
            <a:ext cx="7886700" cy="473074"/>
          </a:xfrm>
        </p:spPr>
        <p:txBody>
          <a:bodyPr>
            <a:noAutofit/>
          </a:bodyPr>
          <a:lstStyle/>
          <a:p>
            <a:r>
              <a:rPr lang="en-US" altLang="en-US" sz="3200" b="1" dirty="0"/>
              <a:t>Limitations of K-means: Differing Density</a:t>
            </a:r>
          </a:p>
        </p:txBody>
      </p:sp>
      <p:sp>
        <p:nvSpPr>
          <p:cNvPr id="1613827" name="Rectangle 3"/>
          <p:cNvSpPr>
            <a:spLocks noGrp="1" noChangeArrowheads="1"/>
          </p:cNvSpPr>
          <p:nvPr>
            <p:ph type="body" idx="1"/>
          </p:nvPr>
        </p:nvSpPr>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panose="020B0604020202020204" pitchFamily="34" charset="0"/>
              <a:buNone/>
            </a:pPr>
            <a:endParaRPr lang="en-US" altLang="en-US" sz="2000"/>
          </a:p>
        </p:txBody>
      </p:sp>
      <p:sp>
        <p:nvSpPr>
          <p:cNvPr id="1613828" name="Text Box 4"/>
          <p:cNvSpPr txBox="1">
            <a:spLocks noChangeArrowheads="1"/>
          </p:cNvSpPr>
          <p:nvPr/>
        </p:nvSpPr>
        <p:spPr bwMode="auto">
          <a:xfrm>
            <a:off x="762000" y="4953000"/>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a:t>
            </a:r>
          </a:p>
        </p:txBody>
      </p:sp>
      <p:pic>
        <p:nvPicPr>
          <p:cNvPr id="16138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3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4478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3831" name="Rectangle 7"/>
          <p:cNvSpPr>
            <a:spLocks noChangeArrowheads="1"/>
          </p:cNvSpPr>
          <p:nvPr/>
        </p:nvSpPr>
        <p:spPr bwMode="auto">
          <a:xfrm>
            <a:off x="5334000" y="4902200"/>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800"/>
              <a:t>K-means (3 Clusters)</a:t>
            </a:r>
          </a:p>
        </p:txBody>
      </p:sp>
      <p:sp>
        <p:nvSpPr>
          <p:cNvPr id="2" name="Slide Number Placeholder 1"/>
          <p:cNvSpPr>
            <a:spLocks noGrp="1"/>
          </p:cNvSpPr>
          <p:nvPr>
            <p:ph type="sldNum" sz="quarter" idx="7"/>
          </p:nvPr>
        </p:nvSpPr>
        <p:spPr/>
        <p:txBody>
          <a:bodyPr/>
          <a:lstStyle/>
          <a:p>
            <a:fld id="{B6F15528-21DE-4FAA-801E-634DDDAF4B2B}" type="slidenum">
              <a:rPr lang="en-IN" smtClean="0"/>
              <a:t>35</a:t>
            </a:fld>
            <a:endParaRPr lang="en-IN"/>
          </a:p>
        </p:txBody>
      </p:sp>
    </p:spTree>
    <p:extLst>
      <p:ext uri="{BB962C8B-B14F-4D97-AF65-F5344CB8AC3E}">
        <p14:creationId xmlns:p14="http://schemas.microsoft.com/office/powerpoint/2010/main" val="4143416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38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3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3831"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a:xfrm>
            <a:off x="628650" y="223837"/>
            <a:ext cx="7886700" cy="396874"/>
          </a:xfrm>
        </p:spPr>
        <p:txBody>
          <a:bodyPr>
            <a:noAutofit/>
          </a:bodyPr>
          <a:lstStyle/>
          <a:p>
            <a:r>
              <a:rPr lang="en-US" altLang="en-US" sz="3200" b="1" dirty="0"/>
              <a:t>Limitations of K-means: Non-globular Shapes</a:t>
            </a:r>
          </a:p>
        </p:txBody>
      </p:sp>
      <p:sp>
        <p:nvSpPr>
          <p:cNvPr id="1614851" name="Rectangle 3"/>
          <p:cNvSpPr>
            <a:spLocks noGrp="1" noChangeArrowheads="1"/>
          </p:cNvSpPr>
          <p:nvPr>
            <p:ph type="body" idx="1"/>
          </p:nvPr>
        </p:nvSpPr>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panose="020B0604020202020204" pitchFamily="34" charset="0"/>
              <a:buNone/>
            </a:pPr>
            <a:endParaRPr lang="en-US" altLang="en-US" sz="2000"/>
          </a:p>
        </p:txBody>
      </p:sp>
      <p:sp>
        <p:nvSpPr>
          <p:cNvPr id="1614852" name="Text Box 4"/>
          <p:cNvSpPr txBox="1">
            <a:spLocks noChangeArrowheads="1"/>
          </p:cNvSpPr>
          <p:nvPr/>
        </p:nvSpPr>
        <p:spPr bwMode="auto">
          <a:xfrm>
            <a:off x="1143000" y="48768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a:t>
            </a:r>
          </a:p>
        </p:txBody>
      </p:sp>
      <p:pic>
        <p:nvPicPr>
          <p:cNvPr id="16148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48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6002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4855" name="Rectangle 7"/>
          <p:cNvSpPr>
            <a:spLocks noChangeArrowheads="1"/>
          </p:cNvSpPr>
          <p:nvPr/>
        </p:nvSpPr>
        <p:spPr bwMode="auto">
          <a:xfrm>
            <a:off x="5334000" y="4902200"/>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800"/>
              <a:t>K-means (2 Clusters)</a:t>
            </a:r>
          </a:p>
        </p:txBody>
      </p:sp>
      <p:sp>
        <p:nvSpPr>
          <p:cNvPr id="2" name="Slide Number Placeholder 1"/>
          <p:cNvSpPr>
            <a:spLocks noGrp="1"/>
          </p:cNvSpPr>
          <p:nvPr>
            <p:ph type="sldNum" sz="quarter" idx="7"/>
          </p:nvPr>
        </p:nvSpPr>
        <p:spPr/>
        <p:txBody>
          <a:bodyPr/>
          <a:lstStyle/>
          <a:p>
            <a:fld id="{B6F15528-21DE-4FAA-801E-634DDDAF4B2B}" type="slidenum">
              <a:rPr lang="en-IN" smtClean="0"/>
              <a:t>36</a:t>
            </a:fld>
            <a:endParaRPr lang="en-IN"/>
          </a:p>
        </p:txBody>
      </p:sp>
    </p:spTree>
    <p:extLst>
      <p:ext uri="{BB962C8B-B14F-4D97-AF65-F5344CB8AC3E}">
        <p14:creationId xmlns:p14="http://schemas.microsoft.com/office/powerpoint/2010/main" val="1932432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48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4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85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2"/>
          <p:cNvSpPr>
            <a:spLocks noGrp="1" noChangeArrowheads="1"/>
          </p:cNvSpPr>
          <p:nvPr>
            <p:ph type="title"/>
          </p:nvPr>
        </p:nvSpPr>
        <p:spPr>
          <a:xfrm>
            <a:off x="876300" y="262574"/>
            <a:ext cx="7886700" cy="473074"/>
          </a:xfrm>
        </p:spPr>
        <p:txBody>
          <a:bodyPr>
            <a:noAutofit/>
          </a:bodyPr>
          <a:lstStyle/>
          <a:p>
            <a:r>
              <a:rPr lang="en-US" altLang="en-US" sz="3200" b="1" dirty="0"/>
              <a:t>Overcoming K-means Limitations</a:t>
            </a:r>
          </a:p>
        </p:txBody>
      </p:sp>
      <p:sp>
        <p:nvSpPr>
          <p:cNvPr id="1615875" name="Rectangle 3"/>
          <p:cNvSpPr>
            <a:spLocks noGrp="1" noChangeArrowheads="1"/>
          </p:cNvSpPr>
          <p:nvPr>
            <p:ph type="body" idx="1"/>
          </p:nvPr>
        </p:nvSpPr>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panose="020B0604020202020204" pitchFamily="34" charset="0"/>
              <a:buNone/>
            </a:pPr>
            <a:endParaRPr lang="en-US" altLang="en-US" sz="2000"/>
          </a:p>
        </p:txBody>
      </p:sp>
      <p:pic>
        <p:nvPicPr>
          <p:cNvPr id="1615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 y="16764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5877" name="Text Box 5"/>
          <p:cNvSpPr txBox="1">
            <a:spLocks noChangeArrowheads="1"/>
          </p:cNvSpPr>
          <p:nvPr/>
        </p:nvSpPr>
        <p:spPr bwMode="auto">
          <a:xfrm>
            <a:off x="762000" y="4953000"/>
            <a:ext cx="769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				K-means Clusters</a:t>
            </a:r>
          </a:p>
        </p:txBody>
      </p:sp>
      <p:pic>
        <p:nvPicPr>
          <p:cNvPr id="16158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212" y="16764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5879" name="Rectangle 7"/>
          <p:cNvSpPr>
            <a:spLocks noChangeArrowheads="1"/>
          </p:cNvSpPr>
          <p:nvPr/>
        </p:nvSpPr>
        <p:spPr bwMode="auto">
          <a:xfrm>
            <a:off x="876300" y="5528553"/>
            <a:ext cx="6553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2000" b="0" dirty="0"/>
          </a:p>
        </p:txBody>
      </p:sp>
      <p:sp>
        <p:nvSpPr>
          <p:cNvPr id="2" name="Slide Number Placeholder 1"/>
          <p:cNvSpPr>
            <a:spLocks noGrp="1"/>
          </p:cNvSpPr>
          <p:nvPr>
            <p:ph type="sldNum" sz="quarter" idx="7"/>
          </p:nvPr>
        </p:nvSpPr>
        <p:spPr/>
        <p:txBody>
          <a:bodyPr/>
          <a:lstStyle/>
          <a:p>
            <a:fld id="{B6F15528-21DE-4FAA-801E-634DDDAF4B2B}" type="slidenum">
              <a:rPr lang="en-IN" smtClean="0"/>
              <a:t>37</a:t>
            </a:fld>
            <a:endParaRPr lang="en-IN"/>
          </a:p>
        </p:txBody>
      </p:sp>
    </p:spTree>
    <p:extLst>
      <p:ext uri="{BB962C8B-B14F-4D97-AF65-F5344CB8AC3E}">
        <p14:creationId xmlns:p14="http://schemas.microsoft.com/office/powerpoint/2010/main" val="489830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2"/>
          <p:cNvSpPr>
            <a:spLocks noGrp="1" noChangeArrowheads="1"/>
          </p:cNvSpPr>
          <p:nvPr>
            <p:ph type="title"/>
          </p:nvPr>
        </p:nvSpPr>
        <p:spPr>
          <a:xfrm>
            <a:off x="762000" y="207963"/>
            <a:ext cx="7886700" cy="473074"/>
          </a:xfrm>
        </p:spPr>
        <p:txBody>
          <a:bodyPr>
            <a:noAutofit/>
          </a:bodyPr>
          <a:lstStyle/>
          <a:p>
            <a:r>
              <a:rPr lang="en-US" altLang="en-US" sz="3200" b="1" dirty="0"/>
              <a:t>Overcoming K-means Limitations</a:t>
            </a:r>
          </a:p>
        </p:txBody>
      </p:sp>
      <p:sp>
        <p:nvSpPr>
          <p:cNvPr id="1616899" name="Rectangle 3"/>
          <p:cNvSpPr>
            <a:spLocks noGrp="1" noChangeArrowheads="1"/>
          </p:cNvSpPr>
          <p:nvPr>
            <p:ph type="body" idx="1"/>
          </p:nvPr>
        </p:nvSpPr>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panose="020B0604020202020204" pitchFamily="34" charset="0"/>
              <a:buNone/>
            </a:pPr>
            <a:endParaRPr lang="en-US" altLang="en-US" sz="2000"/>
          </a:p>
        </p:txBody>
      </p:sp>
      <p:sp>
        <p:nvSpPr>
          <p:cNvPr id="1616900" name="Text Box 4"/>
          <p:cNvSpPr txBox="1">
            <a:spLocks noChangeArrowheads="1"/>
          </p:cNvSpPr>
          <p:nvPr/>
        </p:nvSpPr>
        <p:spPr bwMode="auto">
          <a:xfrm>
            <a:off x="762000" y="4953000"/>
            <a:ext cx="769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				K-means Clusters</a:t>
            </a:r>
          </a:p>
        </p:txBody>
      </p:sp>
      <p:pic>
        <p:nvPicPr>
          <p:cNvPr id="16169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69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5240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IN" smtClean="0"/>
              <a:t>38</a:t>
            </a:fld>
            <a:endParaRPr lang="en-IN"/>
          </a:p>
        </p:txBody>
      </p:sp>
    </p:spTree>
    <p:extLst>
      <p:ext uri="{BB962C8B-B14F-4D97-AF65-F5344CB8AC3E}">
        <p14:creationId xmlns:p14="http://schemas.microsoft.com/office/powerpoint/2010/main" val="295313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2"/>
          <p:cNvSpPr>
            <a:spLocks noGrp="1" noChangeArrowheads="1"/>
          </p:cNvSpPr>
          <p:nvPr>
            <p:ph type="title"/>
          </p:nvPr>
        </p:nvSpPr>
        <p:spPr>
          <a:xfrm>
            <a:off x="647700" y="248920"/>
            <a:ext cx="7886700" cy="473074"/>
          </a:xfrm>
        </p:spPr>
        <p:txBody>
          <a:bodyPr>
            <a:noAutofit/>
          </a:bodyPr>
          <a:lstStyle/>
          <a:p>
            <a:r>
              <a:rPr lang="en-US" altLang="en-US" sz="3200" b="1" dirty="0"/>
              <a:t>Overcoming K-means Limitations</a:t>
            </a:r>
          </a:p>
        </p:txBody>
      </p:sp>
      <p:sp>
        <p:nvSpPr>
          <p:cNvPr id="1617923" name="Rectangle 3"/>
          <p:cNvSpPr>
            <a:spLocks noGrp="1" noChangeArrowheads="1"/>
          </p:cNvSpPr>
          <p:nvPr>
            <p:ph type="body" idx="1"/>
          </p:nvPr>
        </p:nvSpPr>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panose="020B0604020202020204" pitchFamily="34" charset="0"/>
              <a:buNone/>
            </a:pPr>
            <a:endParaRPr lang="en-US" altLang="en-US" sz="2000"/>
          </a:p>
        </p:txBody>
      </p:sp>
      <p:sp>
        <p:nvSpPr>
          <p:cNvPr id="1617924" name="Text Box 4"/>
          <p:cNvSpPr txBox="1">
            <a:spLocks noChangeArrowheads="1"/>
          </p:cNvSpPr>
          <p:nvPr/>
        </p:nvSpPr>
        <p:spPr bwMode="auto">
          <a:xfrm>
            <a:off x="1143000" y="4876800"/>
            <a:ext cx="769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				K-means Clusters</a:t>
            </a:r>
          </a:p>
        </p:txBody>
      </p:sp>
      <p:pic>
        <p:nvPicPr>
          <p:cNvPr id="16179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79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613" y="1524000"/>
            <a:ext cx="4268787"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IN" smtClean="0"/>
              <a:t>39</a:t>
            </a:fld>
            <a:endParaRPr lang="en-IN"/>
          </a:p>
        </p:txBody>
      </p:sp>
    </p:spTree>
    <p:extLst>
      <p:ext uri="{BB962C8B-B14F-4D97-AF65-F5344CB8AC3E}">
        <p14:creationId xmlns:p14="http://schemas.microsoft.com/office/powerpoint/2010/main" val="1274717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Rectangle 2"/>
          <p:cNvSpPr>
            <a:spLocks noGrp="1" noChangeArrowheads="1"/>
          </p:cNvSpPr>
          <p:nvPr>
            <p:ph type="ctrTitle"/>
          </p:nvPr>
        </p:nvSpPr>
        <p:spPr>
          <a:xfrm>
            <a:off x="628650" y="271113"/>
            <a:ext cx="7886700" cy="473074"/>
          </a:xfrm>
          <a:noFill/>
          <a:ln/>
        </p:spPr>
        <p:txBody>
          <a:bodyPr lIns="92075" tIns="46038" rIns="92075" bIns="46038" anchor="ctr">
            <a:noAutofit/>
          </a:bodyPr>
          <a:lstStyle/>
          <a:p>
            <a:r>
              <a:rPr lang="en-US" altLang="en-US" sz="3200" b="1" dirty="0" smtClean="0"/>
              <a:t>Applications of Clustering</a:t>
            </a:r>
            <a:endParaRPr lang="en-US" altLang="en-US" sz="3200" b="1" dirty="0"/>
          </a:p>
        </p:txBody>
      </p:sp>
      <p:sp>
        <p:nvSpPr>
          <p:cNvPr id="1437699" name="Rectangle 3"/>
          <p:cNvSpPr>
            <a:spLocks noGrp="1" noChangeArrowheads="1"/>
          </p:cNvSpPr>
          <p:nvPr>
            <p:ph type="subTitle" idx="4"/>
          </p:nvPr>
        </p:nvSpPr>
        <p:spPr>
          <a:xfrm>
            <a:off x="533400" y="1524000"/>
            <a:ext cx="7886700" cy="4674919"/>
          </a:xfrm>
          <a:prstGeom prst="rect">
            <a:avLst/>
          </a:prstGeom>
          <a:noFill/>
          <a:ln/>
        </p:spPr>
        <p:txBody>
          <a:bodyPr lIns="92075" tIns="46038" rIns="92075" bIns="46038">
            <a:normAutofit/>
          </a:bodyPr>
          <a:lstStyle/>
          <a:p>
            <a:pPr marL="342900" indent="-342900">
              <a:lnSpc>
                <a:spcPct val="140000"/>
              </a:lnSpc>
              <a:buFont typeface="Wingdings" panose="05000000000000000000" pitchFamily="2" charset="2"/>
              <a:buChar char="v"/>
            </a:pPr>
            <a:r>
              <a:rPr lang="en-US" altLang="en-US" sz="2000" dirty="0" smtClean="0"/>
              <a:t>Marketing</a:t>
            </a:r>
          </a:p>
          <a:p>
            <a:pPr marL="342900" indent="-342900">
              <a:lnSpc>
                <a:spcPct val="140000"/>
              </a:lnSpc>
              <a:buFont typeface="Wingdings" panose="05000000000000000000" pitchFamily="2" charset="2"/>
              <a:buChar char="v"/>
            </a:pPr>
            <a:r>
              <a:rPr lang="en-US" altLang="en-US" sz="2000" dirty="0" smtClean="0"/>
              <a:t>Land use</a:t>
            </a:r>
            <a:endParaRPr lang="en-US" altLang="en-US" sz="2000" dirty="0"/>
          </a:p>
          <a:p>
            <a:pPr marL="342900" indent="-342900">
              <a:lnSpc>
                <a:spcPct val="140000"/>
              </a:lnSpc>
              <a:buFont typeface="Wingdings" panose="05000000000000000000" pitchFamily="2" charset="2"/>
              <a:buChar char="v"/>
            </a:pPr>
            <a:r>
              <a:rPr lang="en-US" altLang="en-US" sz="2000" dirty="0" smtClean="0"/>
              <a:t>Insurance </a:t>
            </a:r>
          </a:p>
          <a:p>
            <a:pPr marL="342900" indent="-342900">
              <a:lnSpc>
                <a:spcPct val="140000"/>
              </a:lnSpc>
              <a:buFont typeface="Wingdings" panose="05000000000000000000" pitchFamily="2" charset="2"/>
              <a:buChar char="v"/>
            </a:pPr>
            <a:r>
              <a:rPr lang="en-US" altLang="en-US" sz="2000" dirty="0" smtClean="0"/>
              <a:t>City-planning</a:t>
            </a:r>
            <a:endParaRPr lang="en-US" altLang="en-US" sz="2000" dirty="0"/>
          </a:p>
        </p:txBody>
      </p:sp>
      <p:sp>
        <p:nvSpPr>
          <p:cNvPr id="2" name="Rectangle 1"/>
          <p:cNvSpPr/>
          <p:nvPr/>
        </p:nvSpPr>
        <p:spPr>
          <a:xfrm>
            <a:off x="-102168" y="342384"/>
            <a:ext cx="248786" cy="369332"/>
          </a:xfrm>
          <a:prstGeom prst="rect">
            <a:avLst/>
          </a:prstGeom>
        </p:spPr>
        <p:txBody>
          <a:bodyPr wrap="none">
            <a:spAutoFit/>
          </a:bodyPr>
          <a:lstStyle/>
          <a:p>
            <a:r>
              <a:rPr lang="en-US" altLang="en-US" b="1" dirty="0"/>
              <a:t> </a:t>
            </a:r>
            <a:endParaRPr lang="en-IN" dirty="0"/>
          </a:p>
        </p:txBody>
      </p:sp>
      <p:sp>
        <p:nvSpPr>
          <p:cNvPr id="3" name="Slide Number Placeholder 2"/>
          <p:cNvSpPr>
            <a:spLocks noGrp="1"/>
          </p:cNvSpPr>
          <p:nvPr>
            <p:ph type="sldNum" sz="quarter" idx="7"/>
          </p:nvPr>
        </p:nvSpPr>
        <p:spPr/>
        <p:txBody>
          <a:bodyPr/>
          <a:lstStyle/>
          <a:p>
            <a:fld id="{B6F15528-21DE-4FAA-801E-634DDDAF4B2B}" type="slidenum">
              <a:rPr lang="en-IN" smtClean="0"/>
              <a:t>4</a:t>
            </a:fld>
            <a:endParaRPr lang="en-IN"/>
          </a:p>
        </p:txBody>
      </p:sp>
    </p:spTree>
    <p:extLst>
      <p:ext uri="{BB962C8B-B14F-4D97-AF65-F5344CB8AC3E}">
        <p14:creationId xmlns:p14="http://schemas.microsoft.com/office/powerpoint/2010/main" val="2062826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82989"/>
            <a:ext cx="7886700" cy="473074"/>
          </a:xfrm>
        </p:spPr>
        <p:txBody>
          <a:bodyPr>
            <a:noAutofit/>
          </a:bodyPr>
          <a:lstStyle/>
          <a:p>
            <a:pPr eaLnBrk="1" hangingPunct="1"/>
            <a:r>
              <a:rPr lang="en-US" altLang="en-US" sz="3200" b="1" dirty="0"/>
              <a:t>Comments on the </a:t>
            </a:r>
            <a:r>
              <a:rPr lang="en-US" altLang="en-US" sz="3200" b="1" i="1" dirty="0"/>
              <a:t>K-Means</a:t>
            </a:r>
            <a:r>
              <a:rPr lang="en-US" altLang="en-US" sz="3200" b="1" dirty="0"/>
              <a:t> Method</a:t>
            </a:r>
            <a:endParaRPr lang="en-US" altLang="en-US" sz="2400" b="1" dirty="0"/>
          </a:p>
        </p:txBody>
      </p:sp>
      <p:sp>
        <p:nvSpPr>
          <p:cNvPr id="20483" name="Rectangle 3"/>
          <p:cNvSpPr>
            <a:spLocks noGrp="1" noChangeArrowheads="1"/>
          </p:cNvSpPr>
          <p:nvPr>
            <p:ph type="body" idx="1"/>
          </p:nvPr>
        </p:nvSpPr>
        <p:spPr>
          <a:xfrm>
            <a:off x="457200" y="1600200"/>
            <a:ext cx="7886700" cy="4351338"/>
          </a:xfrm>
        </p:spPr>
        <p:txBody>
          <a:bodyPr>
            <a:normAutofit lnSpcReduction="10000"/>
          </a:bodyPr>
          <a:lstStyle/>
          <a:p>
            <a:pPr marL="342900" indent="-342900" eaLnBrk="1" hangingPunct="1">
              <a:lnSpc>
                <a:spcPct val="120000"/>
              </a:lnSpc>
              <a:buFont typeface="Wingdings" panose="05000000000000000000" pitchFamily="2" charset="2"/>
              <a:buChar char="v"/>
            </a:pPr>
            <a:r>
              <a:rPr lang="en-US" altLang="en-US" sz="2000" u="sng" dirty="0"/>
              <a:t>Strength:</a:t>
            </a:r>
            <a:r>
              <a:rPr lang="en-US" altLang="en-US" sz="2000" dirty="0"/>
              <a:t> </a:t>
            </a:r>
            <a:r>
              <a:rPr lang="en-US" altLang="en-US" sz="2000" i="1" dirty="0"/>
              <a:t>Efficient</a:t>
            </a:r>
            <a:r>
              <a:rPr lang="en-US" altLang="en-US" sz="2000" dirty="0"/>
              <a:t>: </a:t>
            </a:r>
            <a:r>
              <a:rPr lang="en-US" altLang="en-US" sz="2000" i="1" dirty="0"/>
              <a:t>O</a:t>
            </a:r>
            <a:r>
              <a:rPr lang="en-US" altLang="en-US" sz="2000" dirty="0"/>
              <a:t>(</a:t>
            </a:r>
            <a:r>
              <a:rPr lang="en-US" altLang="en-US" sz="2000" i="1" dirty="0" err="1"/>
              <a:t>tkn</a:t>
            </a:r>
            <a:r>
              <a:rPr lang="en-US" altLang="en-US" sz="2000" dirty="0"/>
              <a:t>), where </a:t>
            </a:r>
            <a:r>
              <a:rPr lang="en-US" altLang="en-US" sz="2000" i="1" dirty="0"/>
              <a:t>n</a:t>
            </a:r>
            <a:r>
              <a:rPr lang="en-US" altLang="en-US" sz="2000" dirty="0"/>
              <a:t> is # objects, </a:t>
            </a:r>
            <a:r>
              <a:rPr lang="en-US" altLang="en-US" sz="2000" i="1" dirty="0"/>
              <a:t>k</a:t>
            </a:r>
            <a:r>
              <a:rPr lang="en-US" altLang="en-US" sz="2000" dirty="0"/>
              <a:t> is # clusters, and </a:t>
            </a:r>
            <a:r>
              <a:rPr lang="en-US" altLang="en-US" sz="2000" i="1" dirty="0"/>
              <a:t>t  </a:t>
            </a:r>
            <a:r>
              <a:rPr lang="en-US" altLang="en-US" sz="2000" dirty="0"/>
              <a:t>is # iterations. Normally, </a:t>
            </a:r>
            <a:r>
              <a:rPr lang="en-US" altLang="en-US" sz="2000" i="1" dirty="0"/>
              <a:t>k</a:t>
            </a:r>
            <a:r>
              <a:rPr lang="en-US" altLang="en-US" sz="2000" dirty="0"/>
              <a:t>, </a:t>
            </a:r>
            <a:r>
              <a:rPr lang="en-US" altLang="en-US" sz="2000" i="1" dirty="0"/>
              <a:t>t</a:t>
            </a:r>
            <a:r>
              <a:rPr lang="en-US" altLang="en-US" sz="2000" dirty="0"/>
              <a:t> &lt;&lt; </a:t>
            </a:r>
            <a:r>
              <a:rPr lang="en-US" altLang="en-US" sz="2000" i="1" dirty="0"/>
              <a:t>n</a:t>
            </a:r>
            <a:r>
              <a:rPr lang="en-US" altLang="en-US" sz="2000" dirty="0"/>
              <a:t>.</a:t>
            </a:r>
          </a:p>
          <a:p>
            <a:pPr marL="1257300" lvl="2" indent="-342900" eaLnBrk="1" hangingPunct="1">
              <a:lnSpc>
                <a:spcPct val="120000"/>
              </a:lnSpc>
              <a:buFont typeface="Wingdings" panose="05000000000000000000" pitchFamily="2" charset="2"/>
              <a:buChar char="§"/>
            </a:pPr>
            <a:r>
              <a:rPr lang="en-US" altLang="ko-KR" sz="2000" dirty="0">
                <a:ea typeface="Gulim" panose="020B0600000101010101" pitchFamily="34" charset="-127"/>
              </a:rPr>
              <a:t>Comparing: PAM: O(k(n-k)</a:t>
            </a:r>
            <a:r>
              <a:rPr lang="en-US" altLang="ko-KR" sz="2000" baseline="30000" dirty="0">
                <a:ea typeface="Gulim" panose="020B0600000101010101" pitchFamily="34" charset="-127"/>
              </a:rPr>
              <a:t>2</a:t>
            </a:r>
            <a:r>
              <a:rPr lang="en-US" altLang="ko-KR" sz="2000" dirty="0">
                <a:ea typeface="Gulim" panose="020B0600000101010101" pitchFamily="34" charset="-127"/>
              </a:rPr>
              <a:t> ), CLARA: O(ks</a:t>
            </a:r>
            <a:r>
              <a:rPr lang="en-US" altLang="ko-KR" sz="2000" baseline="30000" dirty="0">
                <a:ea typeface="Gulim" panose="020B0600000101010101" pitchFamily="34" charset="-127"/>
              </a:rPr>
              <a:t>2</a:t>
            </a:r>
            <a:r>
              <a:rPr lang="en-US" altLang="ko-KR" sz="2000" dirty="0">
                <a:ea typeface="Gulim" panose="020B0600000101010101" pitchFamily="34" charset="-127"/>
              </a:rPr>
              <a:t> + k(n-k))</a:t>
            </a:r>
            <a:endParaRPr lang="en-US" altLang="en-US" sz="2000" dirty="0"/>
          </a:p>
          <a:p>
            <a:pPr marL="342900" indent="-342900" eaLnBrk="1" hangingPunct="1">
              <a:lnSpc>
                <a:spcPct val="120000"/>
              </a:lnSpc>
              <a:buFont typeface="Wingdings" panose="05000000000000000000" pitchFamily="2" charset="2"/>
              <a:buChar char="v"/>
            </a:pPr>
            <a:r>
              <a:rPr lang="en-US" altLang="en-US" sz="2000" u="sng" dirty="0"/>
              <a:t>Comment:</a:t>
            </a:r>
            <a:r>
              <a:rPr lang="en-US" altLang="en-US" sz="2000" dirty="0"/>
              <a:t> Often terminates at a </a:t>
            </a:r>
            <a:r>
              <a:rPr lang="en-US" altLang="en-US" sz="2000" i="1" dirty="0"/>
              <a:t>local optimal</a:t>
            </a:r>
            <a:r>
              <a:rPr lang="en-US" altLang="en-US" sz="2000" dirty="0"/>
              <a:t>. </a:t>
            </a:r>
          </a:p>
          <a:p>
            <a:pPr marL="342900" indent="-342900" eaLnBrk="1" hangingPunct="1">
              <a:lnSpc>
                <a:spcPct val="120000"/>
              </a:lnSpc>
              <a:buFont typeface="Wingdings" panose="05000000000000000000" pitchFamily="2" charset="2"/>
              <a:buChar char="v"/>
            </a:pPr>
            <a:r>
              <a:rPr lang="en-US" altLang="en-US" sz="2000" u="sng" dirty="0"/>
              <a:t>Weakness</a:t>
            </a:r>
            <a:endParaRPr lang="en-US" altLang="en-US" sz="2000" dirty="0"/>
          </a:p>
          <a:p>
            <a:pPr marL="800100" lvl="1" indent="-342900" eaLnBrk="1" hangingPunct="1">
              <a:lnSpc>
                <a:spcPct val="120000"/>
              </a:lnSpc>
              <a:buFont typeface="Wingdings" panose="05000000000000000000" pitchFamily="2" charset="2"/>
              <a:buChar char="§"/>
            </a:pPr>
            <a:r>
              <a:rPr lang="en-US" altLang="en-US" sz="2000" dirty="0"/>
              <a:t>Applicable only to objects in a continuous n-dimensional space </a:t>
            </a:r>
            <a:endParaRPr lang="en-US" altLang="en-US" sz="2000" i="1" dirty="0"/>
          </a:p>
          <a:p>
            <a:pPr marL="1257300" lvl="2" indent="-342900" eaLnBrk="1" hangingPunct="1">
              <a:lnSpc>
                <a:spcPct val="120000"/>
              </a:lnSpc>
              <a:buFont typeface="Wingdings" panose="05000000000000000000" pitchFamily="2" charset="2"/>
              <a:buChar char="ü"/>
            </a:pPr>
            <a:r>
              <a:rPr lang="en-US" altLang="en-US" sz="2000" dirty="0"/>
              <a:t>Using the k-modes method for categorical data</a:t>
            </a:r>
          </a:p>
          <a:p>
            <a:pPr marL="1257300" lvl="2" indent="-342900" eaLnBrk="1" hangingPunct="1">
              <a:lnSpc>
                <a:spcPct val="120000"/>
              </a:lnSpc>
              <a:buFont typeface="Wingdings" panose="05000000000000000000" pitchFamily="2" charset="2"/>
              <a:buChar char="ü"/>
            </a:pPr>
            <a:r>
              <a:rPr lang="en-US" altLang="en-US" sz="2000" dirty="0"/>
              <a:t>In comparison, k-</a:t>
            </a:r>
            <a:r>
              <a:rPr lang="en-US" altLang="en-US" sz="2000" dirty="0" err="1"/>
              <a:t>medoids</a:t>
            </a:r>
            <a:r>
              <a:rPr lang="en-US" altLang="en-US" sz="2000" dirty="0"/>
              <a:t> can be applied to a wide range of data</a:t>
            </a:r>
          </a:p>
          <a:p>
            <a:pPr marL="800100" lvl="1" indent="-342900" eaLnBrk="1" hangingPunct="1">
              <a:lnSpc>
                <a:spcPct val="120000"/>
              </a:lnSpc>
              <a:buFont typeface="Wingdings" panose="05000000000000000000" pitchFamily="2" charset="2"/>
              <a:buChar char="§"/>
            </a:pPr>
            <a:r>
              <a:rPr lang="en-US" altLang="en-US" sz="2000" dirty="0"/>
              <a:t>Need to specify </a:t>
            </a:r>
            <a:r>
              <a:rPr lang="en-US" altLang="en-US" sz="2000" i="1" dirty="0"/>
              <a:t>k, </a:t>
            </a:r>
            <a:r>
              <a:rPr lang="en-US" altLang="en-US" sz="2000" dirty="0"/>
              <a:t>the </a:t>
            </a:r>
            <a:r>
              <a:rPr lang="en-US" altLang="en-US" sz="2000" i="1" dirty="0"/>
              <a:t>number</a:t>
            </a:r>
            <a:r>
              <a:rPr lang="en-US" altLang="en-US" sz="2000" dirty="0"/>
              <a:t> of clusters, in advance  </a:t>
            </a:r>
          </a:p>
          <a:p>
            <a:pPr marL="800100" lvl="1" indent="-342900" eaLnBrk="1" hangingPunct="1">
              <a:lnSpc>
                <a:spcPct val="120000"/>
              </a:lnSpc>
              <a:buFont typeface="Wingdings" panose="05000000000000000000" pitchFamily="2" charset="2"/>
              <a:buChar char="§"/>
            </a:pPr>
            <a:r>
              <a:rPr lang="en-US" altLang="en-US" sz="2000" dirty="0"/>
              <a:t>Sensitive to noisy data and </a:t>
            </a:r>
            <a:r>
              <a:rPr lang="en-US" altLang="en-US" sz="2000" i="1" dirty="0"/>
              <a:t>outliers</a:t>
            </a:r>
            <a:endParaRPr lang="en-US" altLang="en-US" sz="2000" dirty="0"/>
          </a:p>
          <a:p>
            <a:pPr marL="800100" lvl="1" indent="-342900" eaLnBrk="1" hangingPunct="1">
              <a:lnSpc>
                <a:spcPct val="120000"/>
              </a:lnSpc>
              <a:buFont typeface="Wingdings" panose="05000000000000000000" pitchFamily="2" charset="2"/>
              <a:buChar char="§"/>
            </a:pPr>
            <a:r>
              <a:rPr lang="en-US" altLang="en-US" sz="2000" dirty="0"/>
              <a:t>Not suitable to discover clusters with </a:t>
            </a:r>
            <a:r>
              <a:rPr lang="en-US" altLang="en-US" sz="2000" i="1" dirty="0"/>
              <a:t>non-convex shapes</a:t>
            </a:r>
          </a:p>
        </p:txBody>
      </p:sp>
      <p:sp>
        <p:nvSpPr>
          <p:cNvPr id="2" name="Slide Number Placeholder 1"/>
          <p:cNvSpPr>
            <a:spLocks noGrp="1"/>
          </p:cNvSpPr>
          <p:nvPr>
            <p:ph type="sldNum" sz="quarter" idx="7"/>
          </p:nvPr>
        </p:nvSpPr>
        <p:spPr/>
        <p:txBody>
          <a:bodyPr/>
          <a:lstStyle/>
          <a:p>
            <a:fld id="{B6F15528-21DE-4FAA-801E-634DDDAF4B2B}" type="slidenum">
              <a:rPr lang="en-IN" smtClean="0"/>
              <a:t>40</a:t>
            </a:fld>
            <a:endParaRPr lang="en-IN"/>
          </a:p>
        </p:txBody>
      </p:sp>
    </p:spTree>
    <p:extLst>
      <p:ext uri="{BB962C8B-B14F-4D97-AF65-F5344CB8AC3E}">
        <p14:creationId xmlns:p14="http://schemas.microsoft.com/office/powerpoint/2010/main" val="3179132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204789"/>
            <a:ext cx="7886700" cy="701673"/>
          </a:xfrm>
        </p:spPr>
        <p:txBody>
          <a:bodyPr>
            <a:normAutofit/>
          </a:bodyPr>
          <a:lstStyle/>
          <a:p>
            <a:pPr eaLnBrk="1" hangingPunct="1"/>
            <a:r>
              <a:rPr lang="en-US" altLang="en-US" sz="3200" b="1" dirty="0"/>
              <a:t>The K-</a:t>
            </a:r>
            <a:r>
              <a:rPr lang="en-US" altLang="en-US" sz="3200" b="1" dirty="0" err="1"/>
              <a:t>Medoid</a:t>
            </a:r>
            <a:r>
              <a:rPr lang="en-US" altLang="en-US" sz="3200" b="1" dirty="0"/>
              <a:t> Clustering Method</a:t>
            </a:r>
          </a:p>
        </p:txBody>
      </p:sp>
      <p:sp>
        <p:nvSpPr>
          <p:cNvPr id="24579" name="Rectangle 3"/>
          <p:cNvSpPr>
            <a:spLocks noGrp="1" noChangeArrowheads="1"/>
          </p:cNvSpPr>
          <p:nvPr>
            <p:ph type="body" idx="1"/>
          </p:nvPr>
        </p:nvSpPr>
        <p:spPr>
          <a:xfrm>
            <a:off x="521525" y="1364630"/>
            <a:ext cx="7886700" cy="4351338"/>
          </a:xfrm>
        </p:spPr>
        <p:txBody>
          <a:bodyPr>
            <a:normAutofit fontScale="92500"/>
          </a:bodyPr>
          <a:lstStyle/>
          <a:p>
            <a:pPr eaLnBrk="1" hangingPunct="1">
              <a:lnSpc>
                <a:spcPct val="150000"/>
              </a:lnSpc>
            </a:pPr>
            <a:r>
              <a:rPr lang="en-US" altLang="en-US" sz="2000" i="1" dirty="0"/>
              <a:t>K</a:t>
            </a:r>
            <a:r>
              <a:rPr lang="en-US" altLang="en-US" sz="2000" dirty="0"/>
              <a:t>-</a:t>
            </a:r>
            <a:r>
              <a:rPr lang="en-US" altLang="en-US" sz="2000" i="1" dirty="0" err="1"/>
              <a:t>Medoids</a:t>
            </a:r>
            <a:r>
              <a:rPr lang="en-US" altLang="en-US" sz="2000" dirty="0"/>
              <a:t> Clustering: Find </a:t>
            </a:r>
            <a:r>
              <a:rPr lang="en-US" altLang="en-US" sz="2000" i="1" dirty="0"/>
              <a:t>representative</a:t>
            </a:r>
            <a:r>
              <a:rPr lang="en-US" altLang="en-US" sz="2000" dirty="0"/>
              <a:t> objects (</a:t>
            </a:r>
            <a:r>
              <a:rPr lang="en-US" altLang="en-US" sz="2000" u="sng" dirty="0" err="1"/>
              <a:t>medoids</a:t>
            </a:r>
            <a:r>
              <a:rPr lang="en-US" altLang="en-US" sz="2000" dirty="0"/>
              <a:t>) in clusters</a:t>
            </a:r>
          </a:p>
          <a:p>
            <a:pPr lvl="1" eaLnBrk="1" hangingPunct="1">
              <a:lnSpc>
                <a:spcPct val="150000"/>
              </a:lnSpc>
            </a:pPr>
            <a:r>
              <a:rPr lang="en-US" altLang="en-US" sz="2000" b="1" i="1" dirty="0"/>
              <a:t>PAM</a:t>
            </a:r>
            <a:r>
              <a:rPr lang="en-US" altLang="en-US" sz="2000" dirty="0"/>
              <a:t> (Partitioning Around </a:t>
            </a:r>
            <a:r>
              <a:rPr lang="en-US" altLang="en-US" sz="2000" dirty="0" err="1"/>
              <a:t>Medoids</a:t>
            </a:r>
            <a:r>
              <a:rPr lang="en-US" altLang="en-US" sz="2000" dirty="0"/>
              <a:t>)</a:t>
            </a:r>
          </a:p>
          <a:p>
            <a:pPr marL="1257300" lvl="2" indent="-342900" eaLnBrk="1" hangingPunct="1">
              <a:lnSpc>
                <a:spcPct val="150000"/>
              </a:lnSpc>
              <a:buFont typeface="Arial" panose="020B0604020202020204" pitchFamily="34" charset="0"/>
              <a:buChar char="•"/>
            </a:pPr>
            <a:r>
              <a:rPr lang="en-US" altLang="en-US" sz="2000" dirty="0"/>
              <a:t>Starts from an initial set of </a:t>
            </a:r>
            <a:r>
              <a:rPr lang="en-US" altLang="en-US" sz="2000" dirty="0" err="1"/>
              <a:t>medoids</a:t>
            </a:r>
            <a:r>
              <a:rPr lang="en-US" altLang="en-US" sz="2000" dirty="0"/>
              <a:t> and iteratively replaces one of the </a:t>
            </a:r>
            <a:r>
              <a:rPr lang="en-US" altLang="en-US" sz="2000" dirty="0" err="1"/>
              <a:t>medoids</a:t>
            </a:r>
            <a:r>
              <a:rPr lang="en-US" altLang="en-US" sz="2000" dirty="0"/>
              <a:t> by one of the non-</a:t>
            </a:r>
            <a:r>
              <a:rPr lang="en-US" altLang="en-US" sz="2000" dirty="0" err="1"/>
              <a:t>medoids</a:t>
            </a:r>
            <a:r>
              <a:rPr lang="en-US" altLang="en-US" sz="2000" dirty="0"/>
              <a:t> if it improves the total distance of the resulting clustering</a:t>
            </a:r>
          </a:p>
          <a:p>
            <a:pPr marL="1257300" lvl="2" indent="-342900" eaLnBrk="1" hangingPunct="1">
              <a:lnSpc>
                <a:spcPct val="150000"/>
              </a:lnSpc>
              <a:buFont typeface="Arial" panose="020B0604020202020204" pitchFamily="34" charset="0"/>
              <a:buChar char="•"/>
            </a:pPr>
            <a:r>
              <a:rPr lang="en-US" altLang="en-US" sz="2000" i="1" dirty="0"/>
              <a:t>PAM</a:t>
            </a:r>
            <a:r>
              <a:rPr lang="en-US" altLang="en-US" sz="2000" dirty="0"/>
              <a:t> works effectively for small data sets, but does not scale well for large data sets (due to the computational complexity)</a:t>
            </a:r>
          </a:p>
          <a:p>
            <a:pPr eaLnBrk="1" hangingPunct="1">
              <a:lnSpc>
                <a:spcPct val="150000"/>
              </a:lnSpc>
            </a:pPr>
            <a:r>
              <a:rPr lang="en-US" altLang="en-US" sz="2000" dirty="0"/>
              <a:t>Efficiency improvement on PAM</a:t>
            </a:r>
          </a:p>
          <a:p>
            <a:pPr marL="800100" lvl="1" indent="-342900" eaLnBrk="1" hangingPunct="1">
              <a:lnSpc>
                <a:spcPct val="150000"/>
              </a:lnSpc>
              <a:buFont typeface="Arial" panose="020B0604020202020204" pitchFamily="34" charset="0"/>
              <a:buChar char="•"/>
            </a:pPr>
            <a:r>
              <a:rPr lang="en-US" altLang="en-US" sz="2000" i="1" dirty="0"/>
              <a:t>CLARA </a:t>
            </a:r>
            <a:r>
              <a:rPr lang="en-US" altLang="en-US" sz="2000" dirty="0"/>
              <a:t>: PAM on samples</a:t>
            </a:r>
          </a:p>
          <a:p>
            <a:pPr marL="800100" lvl="1" indent="-342900" eaLnBrk="1" hangingPunct="1">
              <a:lnSpc>
                <a:spcPct val="150000"/>
              </a:lnSpc>
              <a:buFont typeface="Arial" panose="020B0604020202020204" pitchFamily="34" charset="0"/>
              <a:buChar char="•"/>
            </a:pPr>
            <a:r>
              <a:rPr lang="en-US" altLang="en-US" sz="2000" i="1" dirty="0"/>
              <a:t>CLARANS</a:t>
            </a:r>
            <a:r>
              <a:rPr lang="en-US" altLang="en-US" sz="2000" dirty="0"/>
              <a:t> : Randomized re-sampling</a:t>
            </a:r>
          </a:p>
        </p:txBody>
      </p:sp>
      <p:sp>
        <p:nvSpPr>
          <p:cNvPr id="2" name="Slide Number Placeholder 1"/>
          <p:cNvSpPr>
            <a:spLocks noGrp="1"/>
          </p:cNvSpPr>
          <p:nvPr>
            <p:ph type="sldNum" sz="quarter" idx="7"/>
          </p:nvPr>
        </p:nvSpPr>
        <p:spPr/>
        <p:txBody>
          <a:bodyPr/>
          <a:lstStyle/>
          <a:p>
            <a:fld id="{B6F15528-21DE-4FAA-801E-634DDDAF4B2B}" type="slidenum">
              <a:rPr lang="en-IN" smtClean="0"/>
              <a:t>41</a:t>
            </a:fld>
            <a:endParaRPr lang="en-IN"/>
          </a:p>
        </p:txBody>
      </p:sp>
    </p:spTree>
    <p:extLst>
      <p:ext uri="{BB962C8B-B14F-4D97-AF65-F5344CB8AC3E}">
        <p14:creationId xmlns:p14="http://schemas.microsoft.com/office/powerpoint/2010/main" val="1996991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3279674" cy="492443"/>
          </a:xfrm>
        </p:spPr>
        <p:txBody>
          <a:bodyPr/>
          <a:lstStyle/>
          <a:p>
            <a:r>
              <a:rPr lang="en-US" dirty="0" smtClean="0"/>
              <a:t>Example</a:t>
            </a:r>
            <a:endParaRPr lang="en-IN" dirty="0"/>
          </a:p>
        </p:txBody>
      </p:sp>
      <p:sp>
        <p:nvSpPr>
          <p:cNvPr id="3" name="Text Placeholder 2"/>
          <p:cNvSpPr>
            <a:spLocks noGrp="1"/>
          </p:cNvSpPr>
          <p:nvPr>
            <p:ph type="body" idx="1"/>
          </p:nvPr>
        </p:nvSpPr>
        <p:spPr>
          <a:xfrm rot="10800000" flipV="1">
            <a:off x="4800599" y="2742210"/>
            <a:ext cx="3106399" cy="1477328"/>
          </a:xfrm>
        </p:spPr>
        <p:txBody>
          <a:bodyPr/>
          <a:lstStyle/>
          <a:p>
            <a:r>
              <a:rPr lang="en-US" sz="2000" dirty="0" smtClean="0">
                <a:latin typeface="Times New Roman" panose="02020603050405020304" pitchFamily="18" charset="0"/>
                <a:cs typeface="Times New Roman" panose="02020603050405020304" pitchFamily="18" charset="0"/>
              </a:rPr>
              <a:t>1.Choose 2 </a:t>
            </a:r>
            <a:r>
              <a:rPr lang="en-US" sz="2000" dirty="0" err="1" smtClean="0">
                <a:latin typeface="Times New Roman" panose="02020603050405020304" pitchFamily="18" charset="0"/>
                <a:cs typeface="Times New Roman" panose="02020603050405020304" pitchFamily="18" charset="0"/>
              </a:rPr>
              <a:t>medoids</a:t>
            </a:r>
            <a:r>
              <a:rPr lang="en-US" sz="2000" dirty="0" smtClean="0">
                <a:latin typeface="Times New Roman" panose="02020603050405020304" pitchFamily="18" charset="0"/>
                <a:cs typeface="Times New Roman" panose="02020603050405020304" pitchFamily="18" charset="0"/>
              </a:rPr>
              <a:t>(3,4)and (7,4)</a:t>
            </a:r>
          </a:p>
          <a:p>
            <a:r>
              <a:rPr lang="en-US" sz="2000" dirty="0" smtClean="0">
                <a:latin typeface="Times New Roman" panose="02020603050405020304" pitchFamily="18" charset="0"/>
                <a:cs typeface="Times New Roman" panose="02020603050405020304" pitchFamily="18" charset="0"/>
              </a:rPr>
              <a:t>2.Use Manhattan distance </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stretch>
            <a:fillRect/>
          </a:stretch>
        </p:blipFill>
        <p:spPr>
          <a:xfrm>
            <a:off x="762000" y="1905000"/>
            <a:ext cx="3886200" cy="3352800"/>
          </a:xfrm>
          <a:prstGeom prst="rect">
            <a:avLst/>
          </a:prstGeom>
        </p:spPr>
      </p:pic>
      <p:sp>
        <p:nvSpPr>
          <p:cNvPr id="4" name="Slide Number Placeholder 3"/>
          <p:cNvSpPr>
            <a:spLocks noGrp="1"/>
          </p:cNvSpPr>
          <p:nvPr>
            <p:ph type="sldNum" sz="quarter" idx="7"/>
          </p:nvPr>
        </p:nvSpPr>
        <p:spPr/>
        <p:txBody>
          <a:bodyPr/>
          <a:lstStyle/>
          <a:p>
            <a:fld id="{B6F15528-21DE-4FAA-801E-634DDDAF4B2B}" type="slidenum">
              <a:rPr lang="en-IN" smtClean="0"/>
              <a:t>42</a:t>
            </a:fld>
            <a:endParaRPr lang="en-IN"/>
          </a:p>
        </p:txBody>
      </p:sp>
    </p:spTree>
    <p:extLst>
      <p:ext uri="{BB962C8B-B14F-4D97-AF65-F5344CB8AC3E}">
        <p14:creationId xmlns:p14="http://schemas.microsoft.com/office/powerpoint/2010/main" val="33763882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79674" cy="513079"/>
          </a:xfrm>
        </p:spPr>
        <p:txBody>
          <a:bodyPr/>
          <a:lstStyle/>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635765846"/>
              </p:ext>
            </p:extLst>
          </p:nvPr>
        </p:nvGraphicFramePr>
        <p:xfrm>
          <a:off x="0" y="867507"/>
          <a:ext cx="4536000" cy="2834640"/>
        </p:xfrm>
        <a:graphic>
          <a:graphicData uri="http://schemas.openxmlformats.org/drawingml/2006/table">
            <a:tbl>
              <a:tblPr firstRow="1" bandRow="1">
                <a:tableStyleId>{5940675A-B579-460E-94D1-54222C63F5DA}</a:tableStyleId>
              </a:tblPr>
              <a:tblGrid>
                <a:gridCol w="756000"/>
                <a:gridCol w="756000"/>
                <a:gridCol w="756000"/>
                <a:gridCol w="756000"/>
                <a:gridCol w="756000"/>
                <a:gridCol w="756000"/>
              </a:tblGrid>
              <a:tr h="0">
                <a:tc>
                  <a:txBody>
                    <a:bodyPr/>
                    <a:lstStyle/>
                    <a:p>
                      <a:r>
                        <a:rPr lang="en-US" sz="1200" dirty="0" err="1" smtClean="0"/>
                        <a:t>i</a:t>
                      </a:r>
                      <a:endParaRPr lang="en-IN" sz="1200" dirty="0"/>
                    </a:p>
                  </a:txBody>
                  <a:tcPr/>
                </a:tc>
                <a:tc>
                  <a:txBody>
                    <a:bodyPr/>
                    <a:lstStyle/>
                    <a:p>
                      <a:r>
                        <a:rPr lang="en-US" sz="1200" dirty="0" smtClean="0"/>
                        <a:t>x</a:t>
                      </a:r>
                      <a:endParaRPr lang="en-IN" sz="1200" dirty="0"/>
                    </a:p>
                  </a:txBody>
                  <a:tcPr/>
                </a:tc>
                <a:tc>
                  <a:txBody>
                    <a:bodyPr/>
                    <a:lstStyle/>
                    <a:p>
                      <a:r>
                        <a:rPr lang="en-US" sz="1200" dirty="0" smtClean="0"/>
                        <a:t>y</a:t>
                      </a:r>
                      <a:endParaRPr lang="en-IN" sz="1200" dirty="0"/>
                    </a:p>
                  </a:txBody>
                  <a:tcPr/>
                </a:tc>
                <a:tc>
                  <a:txBody>
                    <a:bodyPr/>
                    <a:lstStyle/>
                    <a:p>
                      <a:r>
                        <a:rPr lang="en-US" sz="1200" dirty="0" smtClean="0"/>
                        <a:t>c1</a:t>
                      </a:r>
                      <a:endParaRPr lang="en-IN" sz="1200" dirty="0"/>
                    </a:p>
                  </a:txBody>
                  <a:tcPr/>
                </a:tc>
                <a:tc>
                  <a:txBody>
                    <a:bodyPr/>
                    <a:lstStyle/>
                    <a:p>
                      <a:r>
                        <a:rPr lang="en-US" sz="1200" dirty="0" smtClean="0"/>
                        <a:t>Distance/cost</a:t>
                      </a:r>
                      <a:endParaRPr lang="en-IN" sz="1200" dirty="0"/>
                    </a:p>
                  </a:txBody>
                  <a:tcPr/>
                </a:tc>
                <a:tc>
                  <a:txBody>
                    <a:bodyPr/>
                    <a:lstStyle/>
                    <a:p>
                      <a:r>
                        <a:rPr lang="en-US" sz="1200" dirty="0" smtClean="0"/>
                        <a:t>c</a:t>
                      </a:r>
                      <a:endParaRPr lang="en-IN" sz="1200" dirty="0"/>
                    </a:p>
                  </a:txBody>
                  <a:tcPr/>
                </a:tc>
              </a:tr>
              <a:tr h="0">
                <a:tc>
                  <a:txBody>
                    <a:bodyPr/>
                    <a:lstStyle/>
                    <a:p>
                      <a:r>
                        <a:rPr lang="en-US" sz="1200" dirty="0" smtClean="0"/>
                        <a:t>1</a:t>
                      </a:r>
                      <a:endParaRPr lang="en-IN" sz="1200" dirty="0"/>
                    </a:p>
                  </a:txBody>
                  <a:tcPr/>
                </a:tc>
                <a:tc>
                  <a:txBody>
                    <a:bodyPr/>
                    <a:lstStyle/>
                    <a:p>
                      <a:r>
                        <a:rPr lang="en-US" sz="1200" dirty="0" smtClean="0"/>
                        <a:t>2</a:t>
                      </a:r>
                      <a:endParaRPr lang="en-IN" sz="1200" dirty="0"/>
                    </a:p>
                  </a:txBody>
                  <a:tcPr/>
                </a:tc>
                <a:tc>
                  <a:txBody>
                    <a:bodyPr/>
                    <a:lstStyle/>
                    <a:p>
                      <a:r>
                        <a:rPr lang="en-US" sz="1200" dirty="0" smtClean="0"/>
                        <a:t>6</a:t>
                      </a:r>
                      <a:endParaRPr lang="en-IN" sz="1200" dirty="0"/>
                    </a:p>
                  </a:txBody>
                  <a:tcPr/>
                </a:tc>
                <a:tc>
                  <a:txBody>
                    <a:bodyPr/>
                    <a:lstStyle/>
                    <a:p>
                      <a:r>
                        <a:rPr lang="en-US" sz="1200" dirty="0" smtClean="0"/>
                        <a:t>3    4</a:t>
                      </a:r>
                      <a:endParaRPr lang="en-IN" sz="1200" dirty="0"/>
                    </a:p>
                  </a:txBody>
                  <a:tcPr/>
                </a:tc>
                <a:tc>
                  <a:txBody>
                    <a:bodyPr/>
                    <a:lstStyle/>
                    <a:p>
                      <a:r>
                        <a:rPr lang="en-US" sz="1200" dirty="0" smtClean="0"/>
                        <a:t>(2-3)+(6-4)</a:t>
                      </a:r>
                      <a:endParaRPr lang="en-IN" sz="1200" dirty="0"/>
                    </a:p>
                  </a:txBody>
                  <a:tcPr/>
                </a:tc>
                <a:tc>
                  <a:txBody>
                    <a:bodyPr/>
                    <a:lstStyle/>
                    <a:p>
                      <a:r>
                        <a:rPr lang="en-US" sz="1200" dirty="0" smtClean="0"/>
                        <a:t>3</a:t>
                      </a:r>
                      <a:endParaRPr lang="en-IN" sz="1200" dirty="0"/>
                    </a:p>
                  </a:txBody>
                  <a:tcPr/>
                </a:tc>
              </a:tr>
              <a:tr h="0">
                <a:tc>
                  <a:txBody>
                    <a:bodyPr/>
                    <a:lstStyle/>
                    <a:p>
                      <a:r>
                        <a:rPr lang="en-US" sz="1200" dirty="0" smtClean="0"/>
                        <a:t>3</a:t>
                      </a:r>
                      <a:endParaRPr lang="en-IN" sz="1200" dirty="0"/>
                    </a:p>
                  </a:txBody>
                  <a:tcPr/>
                </a:tc>
                <a:tc>
                  <a:txBody>
                    <a:bodyPr/>
                    <a:lstStyle/>
                    <a:p>
                      <a:r>
                        <a:rPr lang="en-US" sz="1200" dirty="0" smtClean="0"/>
                        <a:t>3</a:t>
                      </a:r>
                      <a:endParaRPr lang="en-IN" sz="1200" dirty="0"/>
                    </a:p>
                  </a:txBody>
                  <a:tcPr/>
                </a:tc>
                <a:tc>
                  <a:txBody>
                    <a:bodyPr/>
                    <a:lstStyle/>
                    <a:p>
                      <a:r>
                        <a:rPr lang="en-US" sz="1200" dirty="0" smtClean="0"/>
                        <a:t>8</a:t>
                      </a:r>
                      <a:endParaRPr lang="en-IN" sz="1200" dirty="0"/>
                    </a:p>
                  </a:txBody>
                  <a:tcPr/>
                </a:tc>
                <a:tc>
                  <a:txBody>
                    <a:bodyPr/>
                    <a:lstStyle/>
                    <a:p>
                      <a:r>
                        <a:rPr lang="en-US" sz="1200" dirty="0" smtClean="0"/>
                        <a:t>3    4</a:t>
                      </a:r>
                      <a:endParaRPr lang="en-IN" sz="1200" dirty="0"/>
                    </a:p>
                  </a:txBody>
                  <a:tcPr/>
                </a:tc>
                <a:tc>
                  <a:txBody>
                    <a:bodyPr/>
                    <a:lstStyle/>
                    <a:p>
                      <a:r>
                        <a:rPr lang="en-US" sz="1200" dirty="0" smtClean="0"/>
                        <a:t>0+4</a:t>
                      </a:r>
                      <a:endParaRPr lang="en-IN" sz="1200" dirty="0"/>
                    </a:p>
                  </a:txBody>
                  <a:tcPr/>
                </a:tc>
                <a:tc>
                  <a:txBody>
                    <a:bodyPr/>
                    <a:lstStyle/>
                    <a:p>
                      <a:r>
                        <a:rPr lang="en-US" sz="1200" dirty="0" smtClean="0"/>
                        <a:t>4</a:t>
                      </a:r>
                      <a:endParaRPr lang="en-IN" sz="1200" dirty="0"/>
                    </a:p>
                  </a:txBody>
                  <a:tcPr/>
                </a:tc>
              </a:tr>
              <a:tr h="0">
                <a:tc>
                  <a:txBody>
                    <a:bodyPr/>
                    <a:lstStyle/>
                    <a:p>
                      <a:r>
                        <a:rPr lang="en-US" sz="1200" dirty="0" smtClean="0"/>
                        <a:t>4</a:t>
                      </a:r>
                      <a:endParaRPr lang="en-IN" sz="1200" dirty="0"/>
                    </a:p>
                  </a:txBody>
                  <a:tcPr/>
                </a:tc>
                <a:tc>
                  <a:txBody>
                    <a:bodyPr/>
                    <a:lstStyle/>
                    <a:p>
                      <a:r>
                        <a:rPr lang="en-US" sz="1200" dirty="0" smtClean="0"/>
                        <a:t>4</a:t>
                      </a:r>
                      <a:endParaRPr lang="en-IN" sz="1200" dirty="0"/>
                    </a:p>
                  </a:txBody>
                  <a:tcPr/>
                </a:tc>
                <a:tc>
                  <a:txBody>
                    <a:bodyPr/>
                    <a:lstStyle/>
                    <a:p>
                      <a:r>
                        <a:rPr lang="en-US" sz="1200" dirty="0" smtClean="0"/>
                        <a:t>7</a:t>
                      </a:r>
                      <a:endParaRPr lang="en-IN" sz="1200" dirty="0"/>
                    </a:p>
                  </a:txBody>
                  <a:tcPr/>
                </a:tc>
                <a:tc>
                  <a:txBody>
                    <a:bodyPr/>
                    <a:lstStyle/>
                    <a:p>
                      <a:r>
                        <a:rPr lang="en-US" sz="1200" smtClean="0"/>
                        <a:t>3    4</a:t>
                      </a:r>
                      <a:endParaRPr lang="en-IN" sz="1200" dirty="0"/>
                    </a:p>
                  </a:txBody>
                  <a:tcPr/>
                </a:tc>
                <a:tc>
                  <a:txBody>
                    <a:bodyPr/>
                    <a:lstStyle/>
                    <a:p>
                      <a:r>
                        <a:rPr lang="en-US" sz="1200" dirty="0" smtClean="0"/>
                        <a:t>1+3</a:t>
                      </a:r>
                      <a:endParaRPr lang="en-IN" sz="1200" dirty="0"/>
                    </a:p>
                  </a:txBody>
                  <a:tcPr/>
                </a:tc>
                <a:tc>
                  <a:txBody>
                    <a:bodyPr/>
                    <a:lstStyle/>
                    <a:p>
                      <a:r>
                        <a:rPr lang="en-US" sz="1200" dirty="0" smtClean="0"/>
                        <a:t>4</a:t>
                      </a:r>
                      <a:endParaRPr lang="en-IN" sz="1200" dirty="0"/>
                    </a:p>
                  </a:txBody>
                  <a:tcPr/>
                </a:tc>
              </a:tr>
              <a:tr h="0">
                <a:tc>
                  <a:txBody>
                    <a:bodyPr/>
                    <a:lstStyle/>
                    <a:p>
                      <a:r>
                        <a:rPr lang="en-US" sz="1200" dirty="0" smtClean="0"/>
                        <a:t>5</a:t>
                      </a:r>
                      <a:endParaRPr lang="en-IN" sz="1200" dirty="0"/>
                    </a:p>
                  </a:txBody>
                  <a:tcPr/>
                </a:tc>
                <a:tc>
                  <a:txBody>
                    <a:bodyPr/>
                    <a:lstStyle/>
                    <a:p>
                      <a:r>
                        <a:rPr lang="en-US" sz="1200" dirty="0" smtClean="0"/>
                        <a:t>6</a:t>
                      </a:r>
                      <a:endParaRPr lang="en-IN" sz="1200" dirty="0"/>
                    </a:p>
                  </a:txBody>
                  <a:tcPr/>
                </a:tc>
                <a:tc>
                  <a:txBody>
                    <a:bodyPr/>
                    <a:lstStyle/>
                    <a:p>
                      <a:r>
                        <a:rPr lang="en-US" sz="1200" dirty="0" smtClean="0"/>
                        <a:t>2</a:t>
                      </a:r>
                      <a:endParaRPr lang="en-IN" sz="1200" dirty="0"/>
                    </a:p>
                  </a:txBody>
                  <a:tcPr/>
                </a:tc>
                <a:tc>
                  <a:txBody>
                    <a:bodyPr/>
                    <a:lstStyle/>
                    <a:p>
                      <a:r>
                        <a:rPr lang="en-US" sz="1200" smtClean="0"/>
                        <a:t>3    4</a:t>
                      </a:r>
                      <a:endParaRPr lang="en-IN" sz="1200" dirty="0"/>
                    </a:p>
                  </a:txBody>
                  <a:tcPr/>
                </a:tc>
                <a:tc>
                  <a:txBody>
                    <a:bodyPr/>
                    <a:lstStyle/>
                    <a:p>
                      <a:r>
                        <a:rPr lang="en-US" sz="1200" dirty="0" smtClean="0"/>
                        <a:t>3+2</a:t>
                      </a:r>
                      <a:endParaRPr lang="en-IN" sz="1200" dirty="0"/>
                    </a:p>
                  </a:txBody>
                  <a:tcPr/>
                </a:tc>
                <a:tc>
                  <a:txBody>
                    <a:bodyPr/>
                    <a:lstStyle/>
                    <a:p>
                      <a:r>
                        <a:rPr lang="en-US" sz="1200" dirty="0" smtClean="0"/>
                        <a:t>5</a:t>
                      </a:r>
                      <a:endParaRPr lang="en-IN" sz="1200" dirty="0"/>
                    </a:p>
                  </a:txBody>
                  <a:tcPr/>
                </a:tc>
              </a:tr>
              <a:tr h="0">
                <a:tc>
                  <a:txBody>
                    <a:bodyPr/>
                    <a:lstStyle/>
                    <a:p>
                      <a:r>
                        <a:rPr lang="en-US" sz="1200" dirty="0" smtClean="0"/>
                        <a:t>6</a:t>
                      </a:r>
                      <a:endParaRPr lang="en-IN" sz="1200" dirty="0"/>
                    </a:p>
                  </a:txBody>
                  <a:tcPr/>
                </a:tc>
                <a:tc>
                  <a:txBody>
                    <a:bodyPr/>
                    <a:lstStyle/>
                    <a:p>
                      <a:r>
                        <a:rPr lang="en-US" sz="1200" dirty="0" smtClean="0"/>
                        <a:t>6</a:t>
                      </a:r>
                      <a:endParaRPr lang="en-IN" sz="1200" dirty="0"/>
                    </a:p>
                  </a:txBody>
                  <a:tcPr/>
                </a:tc>
                <a:tc>
                  <a:txBody>
                    <a:bodyPr/>
                    <a:lstStyle/>
                    <a:p>
                      <a:r>
                        <a:rPr lang="en-US" sz="1200" dirty="0" smtClean="0"/>
                        <a:t>4</a:t>
                      </a:r>
                      <a:endParaRPr lang="en-IN" sz="1200" dirty="0"/>
                    </a:p>
                  </a:txBody>
                  <a:tcPr/>
                </a:tc>
                <a:tc>
                  <a:txBody>
                    <a:bodyPr/>
                    <a:lstStyle/>
                    <a:p>
                      <a:r>
                        <a:rPr lang="en-US" sz="1200" smtClean="0"/>
                        <a:t>3    4</a:t>
                      </a:r>
                      <a:endParaRPr lang="en-IN" sz="1200" dirty="0"/>
                    </a:p>
                  </a:txBody>
                  <a:tcPr/>
                </a:tc>
                <a:tc>
                  <a:txBody>
                    <a:bodyPr/>
                    <a:lstStyle/>
                    <a:p>
                      <a:r>
                        <a:rPr lang="en-US" sz="1200" dirty="0" smtClean="0"/>
                        <a:t>3+0</a:t>
                      </a:r>
                      <a:endParaRPr lang="en-IN" sz="1200" dirty="0"/>
                    </a:p>
                  </a:txBody>
                  <a:tcPr/>
                </a:tc>
                <a:tc>
                  <a:txBody>
                    <a:bodyPr/>
                    <a:lstStyle/>
                    <a:p>
                      <a:r>
                        <a:rPr lang="en-US" sz="1200" dirty="0" smtClean="0"/>
                        <a:t>3</a:t>
                      </a:r>
                      <a:endParaRPr lang="en-IN" sz="1200" dirty="0"/>
                    </a:p>
                  </a:txBody>
                  <a:tcPr/>
                </a:tc>
              </a:tr>
              <a:tr h="0">
                <a:tc>
                  <a:txBody>
                    <a:bodyPr/>
                    <a:lstStyle/>
                    <a:p>
                      <a:r>
                        <a:rPr lang="en-US" sz="1200" dirty="0" smtClean="0"/>
                        <a:t>7</a:t>
                      </a:r>
                      <a:endParaRPr lang="en-IN" sz="1200" dirty="0"/>
                    </a:p>
                  </a:txBody>
                  <a:tcPr/>
                </a:tc>
                <a:tc>
                  <a:txBody>
                    <a:bodyPr/>
                    <a:lstStyle/>
                    <a:p>
                      <a:r>
                        <a:rPr lang="en-US" sz="1200" dirty="0" smtClean="0"/>
                        <a:t>7</a:t>
                      </a:r>
                      <a:endParaRPr lang="en-IN" sz="1200" dirty="0"/>
                    </a:p>
                  </a:txBody>
                  <a:tcPr/>
                </a:tc>
                <a:tc>
                  <a:txBody>
                    <a:bodyPr/>
                    <a:lstStyle/>
                    <a:p>
                      <a:r>
                        <a:rPr lang="en-US" sz="1200" dirty="0" smtClean="0"/>
                        <a:t>3</a:t>
                      </a:r>
                      <a:endParaRPr lang="en-IN" sz="1200" dirty="0"/>
                    </a:p>
                  </a:txBody>
                  <a:tcPr/>
                </a:tc>
                <a:tc>
                  <a:txBody>
                    <a:bodyPr/>
                    <a:lstStyle/>
                    <a:p>
                      <a:r>
                        <a:rPr lang="en-US" sz="1200" smtClean="0"/>
                        <a:t>3    4</a:t>
                      </a:r>
                      <a:endParaRPr lang="en-IN" sz="1200" dirty="0"/>
                    </a:p>
                  </a:txBody>
                  <a:tcPr/>
                </a:tc>
                <a:tc>
                  <a:txBody>
                    <a:bodyPr/>
                    <a:lstStyle/>
                    <a:p>
                      <a:r>
                        <a:rPr lang="en-US" sz="1200" dirty="0" smtClean="0"/>
                        <a:t>4+1</a:t>
                      </a:r>
                      <a:endParaRPr lang="en-IN" sz="1200" dirty="0"/>
                    </a:p>
                  </a:txBody>
                  <a:tcPr/>
                </a:tc>
                <a:tc>
                  <a:txBody>
                    <a:bodyPr/>
                    <a:lstStyle/>
                    <a:p>
                      <a:r>
                        <a:rPr lang="en-US" sz="1200" dirty="0" smtClean="0"/>
                        <a:t>5</a:t>
                      </a:r>
                      <a:endParaRPr lang="en-IN" sz="1200" dirty="0"/>
                    </a:p>
                  </a:txBody>
                  <a:tcPr/>
                </a:tc>
              </a:tr>
              <a:tr h="0">
                <a:tc>
                  <a:txBody>
                    <a:bodyPr/>
                    <a:lstStyle/>
                    <a:p>
                      <a:r>
                        <a:rPr lang="en-US" sz="1200" dirty="0" smtClean="0"/>
                        <a:t>9</a:t>
                      </a:r>
                      <a:endParaRPr lang="en-IN" sz="1200" dirty="0"/>
                    </a:p>
                  </a:txBody>
                  <a:tcPr/>
                </a:tc>
                <a:tc>
                  <a:txBody>
                    <a:bodyPr/>
                    <a:lstStyle/>
                    <a:p>
                      <a:r>
                        <a:rPr lang="en-US" sz="1200" dirty="0" smtClean="0"/>
                        <a:t>8</a:t>
                      </a:r>
                      <a:endParaRPr lang="en-IN" sz="1200" dirty="0"/>
                    </a:p>
                  </a:txBody>
                  <a:tcPr/>
                </a:tc>
                <a:tc>
                  <a:txBody>
                    <a:bodyPr/>
                    <a:lstStyle/>
                    <a:p>
                      <a:r>
                        <a:rPr lang="en-US" sz="1200" dirty="0" smtClean="0"/>
                        <a:t>5</a:t>
                      </a:r>
                      <a:endParaRPr lang="en-IN" sz="1200" dirty="0"/>
                    </a:p>
                  </a:txBody>
                  <a:tcPr/>
                </a:tc>
                <a:tc>
                  <a:txBody>
                    <a:bodyPr/>
                    <a:lstStyle/>
                    <a:p>
                      <a:r>
                        <a:rPr lang="en-US" sz="1200" smtClean="0"/>
                        <a:t>3    4</a:t>
                      </a:r>
                      <a:endParaRPr lang="en-IN" sz="1200" dirty="0"/>
                    </a:p>
                  </a:txBody>
                  <a:tcPr/>
                </a:tc>
                <a:tc>
                  <a:txBody>
                    <a:bodyPr/>
                    <a:lstStyle/>
                    <a:p>
                      <a:r>
                        <a:rPr lang="en-US" sz="1200" dirty="0" smtClean="0"/>
                        <a:t>5+1</a:t>
                      </a:r>
                      <a:endParaRPr lang="en-IN" sz="1200" dirty="0"/>
                    </a:p>
                  </a:txBody>
                  <a:tcPr/>
                </a:tc>
                <a:tc>
                  <a:txBody>
                    <a:bodyPr/>
                    <a:lstStyle/>
                    <a:p>
                      <a:r>
                        <a:rPr lang="en-US" sz="1200" dirty="0" smtClean="0"/>
                        <a:t>6</a:t>
                      </a:r>
                      <a:endParaRPr lang="en-IN" sz="1200" dirty="0"/>
                    </a:p>
                  </a:txBody>
                  <a:tcPr/>
                </a:tc>
              </a:tr>
              <a:tr h="0">
                <a:tc>
                  <a:txBody>
                    <a:bodyPr/>
                    <a:lstStyle/>
                    <a:p>
                      <a:r>
                        <a:rPr lang="en-US" sz="1200" dirty="0" smtClean="0"/>
                        <a:t>10</a:t>
                      </a:r>
                      <a:endParaRPr lang="en-IN" sz="1200" dirty="0"/>
                    </a:p>
                  </a:txBody>
                  <a:tcPr/>
                </a:tc>
                <a:tc>
                  <a:txBody>
                    <a:bodyPr/>
                    <a:lstStyle/>
                    <a:p>
                      <a:r>
                        <a:rPr lang="en-US" sz="1200" dirty="0" smtClean="0"/>
                        <a:t>7</a:t>
                      </a:r>
                      <a:endParaRPr lang="en-IN" sz="1200" dirty="0"/>
                    </a:p>
                  </a:txBody>
                  <a:tcPr/>
                </a:tc>
                <a:tc>
                  <a:txBody>
                    <a:bodyPr/>
                    <a:lstStyle/>
                    <a:p>
                      <a:r>
                        <a:rPr lang="en-US" sz="1200" dirty="0" smtClean="0"/>
                        <a:t>6</a:t>
                      </a:r>
                      <a:endParaRPr lang="en-IN" sz="1200" dirty="0"/>
                    </a:p>
                  </a:txBody>
                  <a:tcPr/>
                </a:tc>
                <a:tc>
                  <a:txBody>
                    <a:bodyPr/>
                    <a:lstStyle/>
                    <a:p>
                      <a:r>
                        <a:rPr lang="en-US" sz="1200" dirty="0" smtClean="0"/>
                        <a:t>3    4</a:t>
                      </a:r>
                      <a:endParaRPr lang="en-IN" sz="1200" dirty="0"/>
                    </a:p>
                  </a:txBody>
                  <a:tcPr/>
                </a:tc>
                <a:tc>
                  <a:txBody>
                    <a:bodyPr/>
                    <a:lstStyle/>
                    <a:p>
                      <a:r>
                        <a:rPr lang="en-US" sz="1200" dirty="0" smtClean="0"/>
                        <a:t>4+2</a:t>
                      </a:r>
                      <a:endParaRPr lang="en-IN" sz="1200" dirty="0"/>
                    </a:p>
                  </a:txBody>
                  <a:tcPr/>
                </a:tc>
                <a:tc>
                  <a:txBody>
                    <a:bodyPr/>
                    <a:lstStyle/>
                    <a:p>
                      <a:r>
                        <a:rPr lang="en-US" sz="1200" dirty="0" smtClean="0"/>
                        <a:t>6</a:t>
                      </a:r>
                      <a:endParaRPr lang="en-IN"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32909002"/>
              </p:ext>
            </p:extLst>
          </p:nvPr>
        </p:nvGraphicFramePr>
        <p:xfrm>
          <a:off x="4800600" y="844061"/>
          <a:ext cx="3648600" cy="2743200"/>
        </p:xfrm>
        <a:graphic>
          <a:graphicData uri="http://schemas.openxmlformats.org/drawingml/2006/table">
            <a:tbl>
              <a:tblPr firstRow="1" bandRow="1">
                <a:tableStyleId>{5940675A-B579-460E-94D1-54222C63F5DA}</a:tableStyleId>
              </a:tblPr>
              <a:tblGrid>
                <a:gridCol w="729720"/>
                <a:gridCol w="729720"/>
                <a:gridCol w="729720"/>
                <a:gridCol w="729720"/>
                <a:gridCol w="729720"/>
              </a:tblGrid>
              <a:tr h="0">
                <a:tc>
                  <a:txBody>
                    <a:bodyPr/>
                    <a:lstStyle/>
                    <a:p>
                      <a:r>
                        <a:rPr lang="en-US" sz="1400" dirty="0" err="1" smtClean="0"/>
                        <a:t>i</a:t>
                      </a:r>
                      <a:endParaRPr lang="en-IN" sz="1400" dirty="0"/>
                    </a:p>
                  </a:txBody>
                  <a:tcPr/>
                </a:tc>
                <a:tc>
                  <a:txBody>
                    <a:bodyPr/>
                    <a:lstStyle/>
                    <a:p>
                      <a:r>
                        <a:rPr lang="en-US" sz="1400" dirty="0" smtClean="0"/>
                        <a:t>x</a:t>
                      </a:r>
                      <a:endParaRPr lang="en-IN" sz="1400" dirty="0"/>
                    </a:p>
                  </a:txBody>
                  <a:tcPr/>
                </a:tc>
                <a:tc>
                  <a:txBody>
                    <a:bodyPr/>
                    <a:lstStyle/>
                    <a:p>
                      <a:r>
                        <a:rPr lang="en-US" sz="1400" dirty="0" smtClean="0"/>
                        <a:t>y</a:t>
                      </a:r>
                      <a:endParaRPr lang="en-IN" sz="1400" dirty="0"/>
                    </a:p>
                  </a:txBody>
                  <a:tcPr/>
                </a:tc>
                <a:tc>
                  <a:txBody>
                    <a:bodyPr/>
                    <a:lstStyle/>
                    <a:p>
                      <a:r>
                        <a:rPr lang="en-US" sz="1400" dirty="0" smtClean="0"/>
                        <a:t>c1</a:t>
                      </a:r>
                      <a:endParaRPr lang="en-IN" sz="1400" dirty="0"/>
                    </a:p>
                  </a:txBody>
                  <a:tcPr/>
                </a:tc>
                <a:tc>
                  <a:txBody>
                    <a:bodyPr/>
                    <a:lstStyle/>
                    <a:p>
                      <a:r>
                        <a:rPr lang="en-US" sz="1400" dirty="0" smtClean="0"/>
                        <a:t>c</a:t>
                      </a:r>
                      <a:endParaRPr lang="en-IN" sz="1400" dirty="0"/>
                    </a:p>
                  </a:txBody>
                  <a:tcPr/>
                </a:tc>
              </a:tr>
              <a:tr h="0">
                <a:tc>
                  <a:txBody>
                    <a:bodyPr/>
                    <a:lstStyle/>
                    <a:p>
                      <a:r>
                        <a:rPr lang="en-US" sz="1400" dirty="0" smtClean="0"/>
                        <a:t>1</a:t>
                      </a:r>
                      <a:endParaRPr lang="en-IN" sz="1400" dirty="0"/>
                    </a:p>
                  </a:txBody>
                  <a:tcPr/>
                </a:tc>
                <a:tc>
                  <a:txBody>
                    <a:bodyPr/>
                    <a:lstStyle/>
                    <a:p>
                      <a:r>
                        <a:rPr lang="en-US" sz="1400" dirty="0" smtClean="0"/>
                        <a:t>2</a:t>
                      </a:r>
                      <a:endParaRPr lang="en-IN" sz="1400" dirty="0"/>
                    </a:p>
                  </a:txBody>
                  <a:tcPr/>
                </a:tc>
                <a:tc>
                  <a:txBody>
                    <a:bodyPr/>
                    <a:lstStyle/>
                    <a:p>
                      <a:r>
                        <a:rPr lang="en-US" sz="1400" dirty="0" smtClean="0"/>
                        <a:t>6</a:t>
                      </a:r>
                      <a:endParaRPr lang="en-IN" sz="1400" dirty="0"/>
                    </a:p>
                  </a:txBody>
                  <a:tcPr/>
                </a:tc>
                <a:tc>
                  <a:txBody>
                    <a:bodyPr/>
                    <a:lstStyle/>
                    <a:p>
                      <a:r>
                        <a:rPr lang="en-US" sz="1400" dirty="0" smtClean="0"/>
                        <a:t>7 4</a:t>
                      </a:r>
                      <a:endParaRPr lang="en-IN" sz="1400" dirty="0"/>
                    </a:p>
                  </a:txBody>
                  <a:tcPr/>
                </a:tc>
                <a:tc>
                  <a:txBody>
                    <a:bodyPr/>
                    <a:lstStyle/>
                    <a:p>
                      <a:r>
                        <a:rPr lang="en-US" sz="1400" dirty="0" smtClean="0"/>
                        <a:t>7</a:t>
                      </a:r>
                      <a:endParaRPr lang="en-IN" sz="1400" dirty="0"/>
                    </a:p>
                  </a:txBody>
                  <a:tcPr/>
                </a:tc>
              </a:tr>
              <a:tr h="0">
                <a:tc>
                  <a:txBody>
                    <a:bodyPr/>
                    <a:lstStyle/>
                    <a:p>
                      <a:r>
                        <a:rPr lang="en-US" sz="1400" dirty="0" smtClean="0"/>
                        <a:t>3</a:t>
                      </a:r>
                      <a:endParaRPr lang="en-IN" sz="1400" dirty="0"/>
                    </a:p>
                  </a:txBody>
                  <a:tcPr/>
                </a:tc>
                <a:tc>
                  <a:txBody>
                    <a:bodyPr/>
                    <a:lstStyle/>
                    <a:p>
                      <a:r>
                        <a:rPr lang="en-US" sz="1400" dirty="0" smtClean="0"/>
                        <a:t>3</a:t>
                      </a:r>
                      <a:endParaRPr lang="en-IN" sz="1400" dirty="0"/>
                    </a:p>
                  </a:txBody>
                  <a:tcPr/>
                </a:tc>
                <a:tc>
                  <a:txBody>
                    <a:bodyPr/>
                    <a:lstStyle/>
                    <a:p>
                      <a:r>
                        <a:rPr lang="en-US" sz="1400" dirty="0" smtClean="0"/>
                        <a:t>8</a:t>
                      </a:r>
                      <a:endParaRPr lang="en-IN" sz="1400" dirty="0"/>
                    </a:p>
                  </a:txBody>
                  <a:tcPr/>
                </a:tc>
                <a:tc>
                  <a:txBody>
                    <a:bodyPr/>
                    <a:lstStyle/>
                    <a:p>
                      <a:r>
                        <a:rPr lang="en-US" sz="1400" dirty="0" smtClean="0"/>
                        <a:t>7 4</a:t>
                      </a:r>
                      <a:endParaRPr lang="en-IN" sz="1400" dirty="0"/>
                    </a:p>
                  </a:txBody>
                  <a:tcPr/>
                </a:tc>
                <a:tc>
                  <a:txBody>
                    <a:bodyPr/>
                    <a:lstStyle/>
                    <a:p>
                      <a:r>
                        <a:rPr lang="en-US" sz="1400" dirty="0" smtClean="0"/>
                        <a:t>8</a:t>
                      </a:r>
                      <a:endParaRPr lang="en-IN" sz="1400" dirty="0"/>
                    </a:p>
                  </a:txBody>
                  <a:tcPr/>
                </a:tc>
              </a:tr>
              <a:tr h="0">
                <a:tc>
                  <a:txBody>
                    <a:bodyPr/>
                    <a:lstStyle/>
                    <a:p>
                      <a:r>
                        <a:rPr lang="en-US" sz="1400" dirty="0" smtClean="0"/>
                        <a:t>4</a:t>
                      </a:r>
                      <a:endParaRPr lang="en-IN" sz="1400" dirty="0"/>
                    </a:p>
                  </a:txBody>
                  <a:tcPr/>
                </a:tc>
                <a:tc>
                  <a:txBody>
                    <a:bodyPr/>
                    <a:lstStyle/>
                    <a:p>
                      <a:r>
                        <a:rPr lang="en-US" sz="1400" dirty="0" smtClean="0"/>
                        <a:t>4</a:t>
                      </a:r>
                      <a:endParaRPr lang="en-IN" sz="1400" dirty="0"/>
                    </a:p>
                  </a:txBody>
                  <a:tcPr/>
                </a:tc>
                <a:tc>
                  <a:txBody>
                    <a:bodyPr/>
                    <a:lstStyle/>
                    <a:p>
                      <a:r>
                        <a:rPr lang="en-US" sz="1400" dirty="0" smtClean="0"/>
                        <a:t>7</a:t>
                      </a:r>
                      <a:endParaRPr lang="en-IN" sz="1400" dirty="0"/>
                    </a:p>
                  </a:txBody>
                  <a:tcPr/>
                </a:tc>
                <a:tc>
                  <a:txBody>
                    <a:bodyPr/>
                    <a:lstStyle/>
                    <a:p>
                      <a:r>
                        <a:rPr lang="en-US" sz="1400" dirty="0" smtClean="0"/>
                        <a:t>7 4</a:t>
                      </a:r>
                      <a:endParaRPr lang="en-IN" sz="1400" dirty="0"/>
                    </a:p>
                  </a:txBody>
                  <a:tcPr/>
                </a:tc>
                <a:tc>
                  <a:txBody>
                    <a:bodyPr/>
                    <a:lstStyle/>
                    <a:p>
                      <a:r>
                        <a:rPr lang="en-IN" sz="1400" dirty="0" smtClean="0"/>
                        <a:t>6</a:t>
                      </a:r>
                      <a:endParaRPr lang="en-IN" sz="1400" dirty="0"/>
                    </a:p>
                  </a:txBody>
                  <a:tcPr/>
                </a:tc>
              </a:tr>
              <a:tr h="0">
                <a:tc>
                  <a:txBody>
                    <a:bodyPr/>
                    <a:lstStyle/>
                    <a:p>
                      <a:r>
                        <a:rPr lang="en-US" sz="1400" dirty="0" smtClean="0"/>
                        <a:t>5</a:t>
                      </a:r>
                      <a:endParaRPr lang="en-IN" sz="1400" dirty="0"/>
                    </a:p>
                  </a:txBody>
                  <a:tcPr/>
                </a:tc>
                <a:tc>
                  <a:txBody>
                    <a:bodyPr/>
                    <a:lstStyle/>
                    <a:p>
                      <a:r>
                        <a:rPr lang="en-US" sz="1400" dirty="0" smtClean="0"/>
                        <a:t>6</a:t>
                      </a:r>
                      <a:endParaRPr lang="en-IN" sz="1400" dirty="0"/>
                    </a:p>
                  </a:txBody>
                  <a:tcPr/>
                </a:tc>
                <a:tc>
                  <a:txBody>
                    <a:bodyPr/>
                    <a:lstStyle/>
                    <a:p>
                      <a:r>
                        <a:rPr lang="en-US" sz="1400" dirty="0" smtClean="0"/>
                        <a:t>2</a:t>
                      </a:r>
                      <a:endParaRPr lang="en-IN" sz="1400" dirty="0"/>
                    </a:p>
                  </a:txBody>
                  <a:tcPr/>
                </a:tc>
                <a:tc>
                  <a:txBody>
                    <a:bodyPr/>
                    <a:lstStyle/>
                    <a:p>
                      <a:r>
                        <a:rPr lang="en-US" sz="1400" smtClean="0"/>
                        <a:t>7 4</a:t>
                      </a:r>
                      <a:endParaRPr lang="en-IN" sz="1400" dirty="0"/>
                    </a:p>
                  </a:txBody>
                  <a:tcPr/>
                </a:tc>
                <a:tc>
                  <a:txBody>
                    <a:bodyPr/>
                    <a:lstStyle/>
                    <a:p>
                      <a:r>
                        <a:rPr lang="en-US" sz="1400" dirty="0" smtClean="0"/>
                        <a:t>3</a:t>
                      </a:r>
                      <a:endParaRPr lang="en-IN" sz="1400" dirty="0"/>
                    </a:p>
                  </a:txBody>
                  <a:tcPr/>
                </a:tc>
              </a:tr>
              <a:tr h="0">
                <a:tc>
                  <a:txBody>
                    <a:bodyPr/>
                    <a:lstStyle/>
                    <a:p>
                      <a:r>
                        <a:rPr lang="en-US" sz="1400" dirty="0" smtClean="0"/>
                        <a:t>6</a:t>
                      </a:r>
                      <a:endParaRPr lang="en-IN" sz="1400" dirty="0"/>
                    </a:p>
                  </a:txBody>
                  <a:tcPr/>
                </a:tc>
                <a:tc>
                  <a:txBody>
                    <a:bodyPr/>
                    <a:lstStyle/>
                    <a:p>
                      <a:r>
                        <a:rPr lang="en-US" sz="1400" dirty="0" smtClean="0"/>
                        <a:t>6</a:t>
                      </a:r>
                      <a:endParaRPr lang="en-IN" sz="1400" dirty="0"/>
                    </a:p>
                  </a:txBody>
                  <a:tcPr/>
                </a:tc>
                <a:tc>
                  <a:txBody>
                    <a:bodyPr/>
                    <a:lstStyle/>
                    <a:p>
                      <a:r>
                        <a:rPr lang="en-US" sz="1400" dirty="0" smtClean="0"/>
                        <a:t>4</a:t>
                      </a:r>
                      <a:endParaRPr lang="en-IN" sz="1400" dirty="0"/>
                    </a:p>
                  </a:txBody>
                  <a:tcPr/>
                </a:tc>
                <a:tc>
                  <a:txBody>
                    <a:bodyPr/>
                    <a:lstStyle/>
                    <a:p>
                      <a:r>
                        <a:rPr lang="en-US" sz="1400" smtClean="0"/>
                        <a:t>7 4</a:t>
                      </a:r>
                      <a:endParaRPr lang="en-IN" sz="1400" dirty="0"/>
                    </a:p>
                  </a:txBody>
                  <a:tcPr/>
                </a:tc>
                <a:tc>
                  <a:txBody>
                    <a:bodyPr/>
                    <a:lstStyle/>
                    <a:p>
                      <a:r>
                        <a:rPr lang="en-US" sz="1400" dirty="0" smtClean="0"/>
                        <a:t>1</a:t>
                      </a:r>
                      <a:endParaRPr lang="en-IN" sz="1400" dirty="0"/>
                    </a:p>
                  </a:txBody>
                  <a:tcPr/>
                </a:tc>
              </a:tr>
              <a:tr h="0">
                <a:tc>
                  <a:txBody>
                    <a:bodyPr/>
                    <a:lstStyle/>
                    <a:p>
                      <a:r>
                        <a:rPr lang="en-US" sz="1400" dirty="0" smtClean="0"/>
                        <a:t>7</a:t>
                      </a:r>
                      <a:endParaRPr lang="en-IN" sz="1400" dirty="0"/>
                    </a:p>
                  </a:txBody>
                  <a:tcPr/>
                </a:tc>
                <a:tc>
                  <a:txBody>
                    <a:bodyPr/>
                    <a:lstStyle/>
                    <a:p>
                      <a:r>
                        <a:rPr lang="en-US" sz="1400" dirty="0" smtClean="0"/>
                        <a:t>7</a:t>
                      </a:r>
                      <a:endParaRPr lang="en-IN" sz="1400" dirty="0"/>
                    </a:p>
                  </a:txBody>
                  <a:tcPr/>
                </a:tc>
                <a:tc>
                  <a:txBody>
                    <a:bodyPr/>
                    <a:lstStyle/>
                    <a:p>
                      <a:r>
                        <a:rPr lang="en-US" sz="1400" dirty="0" smtClean="0"/>
                        <a:t>3</a:t>
                      </a:r>
                      <a:endParaRPr lang="en-IN" sz="1400" dirty="0"/>
                    </a:p>
                  </a:txBody>
                  <a:tcPr/>
                </a:tc>
                <a:tc>
                  <a:txBody>
                    <a:bodyPr/>
                    <a:lstStyle/>
                    <a:p>
                      <a:r>
                        <a:rPr lang="en-US" sz="1400" dirty="0" smtClean="0"/>
                        <a:t>7 4</a:t>
                      </a:r>
                      <a:endParaRPr lang="en-IN" sz="1400" dirty="0"/>
                    </a:p>
                  </a:txBody>
                  <a:tcPr/>
                </a:tc>
                <a:tc>
                  <a:txBody>
                    <a:bodyPr/>
                    <a:lstStyle/>
                    <a:p>
                      <a:r>
                        <a:rPr lang="en-US" sz="1400" dirty="0" smtClean="0"/>
                        <a:t>1</a:t>
                      </a:r>
                      <a:endParaRPr lang="en-IN" sz="1400" dirty="0"/>
                    </a:p>
                  </a:txBody>
                  <a:tcPr/>
                </a:tc>
              </a:tr>
              <a:tr h="0">
                <a:tc>
                  <a:txBody>
                    <a:bodyPr/>
                    <a:lstStyle/>
                    <a:p>
                      <a:r>
                        <a:rPr lang="en-US" sz="1400" dirty="0" smtClean="0"/>
                        <a:t>9</a:t>
                      </a:r>
                      <a:endParaRPr lang="en-IN" sz="1400" dirty="0"/>
                    </a:p>
                  </a:txBody>
                  <a:tcPr/>
                </a:tc>
                <a:tc>
                  <a:txBody>
                    <a:bodyPr/>
                    <a:lstStyle/>
                    <a:p>
                      <a:r>
                        <a:rPr lang="en-US" sz="1400" dirty="0" smtClean="0"/>
                        <a:t>8</a:t>
                      </a:r>
                      <a:endParaRPr lang="en-IN" sz="1400" dirty="0"/>
                    </a:p>
                  </a:txBody>
                  <a:tcPr/>
                </a:tc>
                <a:tc>
                  <a:txBody>
                    <a:bodyPr/>
                    <a:lstStyle/>
                    <a:p>
                      <a:r>
                        <a:rPr lang="en-US" sz="1400" dirty="0" smtClean="0"/>
                        <a:t>5</a:t>
                      </a:r>
                      <a:endParaRPr lang="en-IN" sz="1400" dirty="0"/>
                    </a:p>
                  </a:txBody>
                  <a:tcPr/>
                </a:tc>
                <a:tc>
                  <a:txBody>
                    <a:bodyPr/>
                    <a:lstStyle/>
                    <a:p>
                      <a:r>
                        <a:rPr lang="en-US" sz="1400" smtClean="0"/>
                        <a:t>7 4</a:t>
                      </a:r>
                      <a:endParaRPr lang="en-IN" sz="1400" dirty="0"/>
                    </a:p>
                  </a:txBody>
                  <a:tcPr/>
                </a:tc>
                <a:tc>
                  <a:txBody>
                    <a:bodyPr/>
                    <a:lstStyle/>
                    <a:p>
                      <a:r>
                        <a:rPr lang="en-US" sz="1400" dirty="0" smtClean="0"/>
                        <a:t>2</a:t>
                      </a:r>
                      <a:endParaRPr lang="en-IN" sz="1400" dirty="0"/>
                    </a:p>
                  </a:txBody>
                  <a:tcPr/>
                </a:tc>
              </a:tr>
              <a:tr h="0">
                <a:tc>
                  <a:txBody>
                    <a:bodyPr/>
                    <a:lstStyle/>
                    <a:p>
                      <a:r>
                        <a:rPr lang="en-US" sz="1400" dirty="0" smtClean="0"/>
                        <a:t>10</a:t>
                      </a:r>
                      <a:endParaRPr lang="en-IN" sz="1400" dirty="0"/>
                    </a:p>
                  </a:txBody>
                  <a:tcPr/>
                </a:tc>
                <a:tc>
                  <a:txBody>
                    <a:bodyPr/>
                    <a:lstStyle/>
                    <a:p>
                      <a:r>
                        <a:rPr lang="en-US" sz="1400" dirty="0" smtClean="0"/>
                        <a:t>7</a:t>
                      </a:r>
                      <a:endParaRPr lang="en-IN" sz="1400" dirty="0"/>
                    </a:p>
                  </a:txBody>
                  <a:tcPr/>
                </a:tc>
                <a:tc>
                  <a:txBody>
                    <a:bodyPr/>
                    <a:lstStyle/>
                    <a:p>
                      <a:r>
                        <a:rPr lang="en-US" sz="1400" dirty="0" smtClean="0"/>
                        <a:t>6</a:t>
                      </a:r>
                      <a:endParaRPr lang="en-IN" sz="1400" dirty="0"/>
                    </a:p>
                  </a:txBody>
                  <a:tcPr/>
                </a:tc>
                <a:tc>
                  <a:txBody>
                    <a:bodyPr/>
                    <a:lstStyle/>
                    <a:p>
                      <a:r>
                        <a:rPr lang="en-US" sz="1400" dirty="0" smtClean="0"/>
                        <a:t>7 4</a:t>
                      </a:r>
                      <a:endParaRPr lang="en-IN" sz="1400" dirty="0"/>
                    </a:p>
                  </a:txBody>
                  <a:tcPr/>
                </a:tc>
                <a:tc>
                  <a:txBody>
                    <a:bodyPr/>
                    <a:lstStyle/>
                    <a:p>
                      <a:r>
                        <a:rPr lang="en-US" sz="1400" dirty="0" smtClean="0"/>
                        <a:t>2</a:t>
                      </a:r>
                      <a:endParaRPr lang="en-IN" sz="1400" dirty="0"/>
                    </a:p>
                  </a:txBody>
                  <a:tcPr/>
                </a:tc>
              </a:tr>
            </a:tbl>
          </a:graphicData>
        </a:graphic>
      </p:graphicFrame>
      <p:sp>
        <p:nvSpPr>
          <p:cNvPr id="12" name="TextBox 11"/>
          <p:cNvSpPr txBox="1"/>
          <p:nvPr/>
        </p:nvSpPr>
        <p:spPr>
          <a:xfrm>
            <a:off x="4648200" y="3886200"/>
            <a:ext cx="4191000" cy="2308324"/>
          </a:xfrm>
          <a:prstGeom prst="rect">
            <a:avLst/>
          </a:prstGeom>
          <a:noFill/>
        </p:spPr>
        <p:txBody>
          <a:bodyPr wrap="square" rtlCol="0">
            <a:spAutoFit/>
          </a:bodyPr>
          <a:lstStyle/>
          <a:p>
            <a:r>
              <a:rPr lang="en-US" dirty="0" smtClean="0"/>
              <a:t>Cluster1{(2,6).(3,8),(4,7),(3,4)</a:t>
            </a:r>
          </a:p>
          <a:p>
            <a:r>
              <a:rPr lang="en-US" dirty="0" smtClean="0"/>
              <a:t>Cluster2:{(7,4)(6,2),(6,4),(7,3),(8,5),(7,6)}</a:t>
            </a:r>
          </a:p>
          <a:p>
            <a:r>
              <a:rPr lang="en-US" b="1" dirty="0" smtClean="0"/>
              <a:t>Calculate the total cost </a:t>
            </a:r>
          </a:p>
          <a:p>
            <a:r>
              <a:rPr lang="en-US" dirty="0" smtClean="0"/>
              <a:t>{cost (3,4),(2,6)),Cost ((3,4),(3,8)),Cost (3,4),(4,7),cost( (7,4)(7,6)),cost((7,4)(6,2)),cost((7,4)(6,4))</a:t>
            </a:r>
          </a:p>
          <a:p>
            <a:r>
              <a:rPr lang="en-US" dirty="0" smtClean="0"/>
              <a:t>Cost((7,4)(7,3)),cost((7,4) (8,5))</a:t>
            </a:r>
          </a:p>
          <a:p>
            <a:r>
              <a:rPr lang="en-US" dirty="0" smtClean="0"/>
              <a:t>=(3+4+4)+(3+1+1+2+2)=20</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275989286"/>
              </p:ext>
            </p:extLst>
          </p:nvPr>
        </p:nvGraphicFramePr>
        <p:xfrm>
          <a:off x="57637" y="3751775"/>
          <a:ext cx="3780000" cy="2712720"/>
        </p:xfrm>
        <a:graphic>
          <a:graphicData uri="http://schemas.openxmlformats.org/drawingml/2006/table">
            <a:tbl>
              <a:tblPr firstRow="1" bandRow="1">
                <a:tableStyleId>{5940675A-B579-460E-94D1-54222C63F5DA}</a:tableStyleId>
              </a:tblPr>
              <a:tblGrid>
                <a:gridCol w="756000"/>
                <a:gridCol w="756000"/>
                <a:gridCol w="756000"/>
                <a:gridCol w="756000"/>
                <a:gridCol w="756000"/>
              </a:tblGrid>
              <a:tr h="0">
                <a:tc>
                  <a:txBody>
                    <a:bodyPr/>
                    <a:lstStyle/>
                    <a:p>
                      <a:r>
                        <a:rPr lang="en-US" sz="1200" dirty="0" err="1" smtClean="0"/>
                        <a:t>i</a:t>
                      </a:r>
                      <a:endParaRPr lang="en-IN" sz="1200" dirty="0"/>
                    </a:p>
                  </a:txBody>
                  <a:tcPr/>
                </a:tc>
                <a:tc>
                  <a:txBody>
                    <a:bodyPr/>
                    <a:lstStyle/>
                    <a:p>
                      <a:r>
                        <a:rPr lang="en-US" sz="1200" dirty="0" smtClean="0"/>
                        <a:t>x</a:t>
                      </a:r>
                      <a:endParaRPr lang="en-IN" sz="1200" dirty="0"/>
                    </a:p>
                  </a:txBody>
                  <a:tcPr/>
                </a:tc>
                <a:tc>
                  <a:txBody>
                    <a:bodyPr/>
                    <a:lstStyle/>
                    <a:p>
                      <a:r>
                        <a:rPr lang="en-US" sz="1200" dirty="0" smtClean="0"/>
                        <a:t>y</a:t>
                      </a:r>
                      <a:endParaRPr lang="en-IN" sz="1200" dirty="0"/>
                    </a:p>
                  </a:txBody>
                  <a:tcPr/>
                </a:tc>
                <a:tc>
                  <a:txBody>
                    <a:bodyPr/>
                    <a:lstStyle/>
                    <a:p>
                      <a:r>
                        <a:rPr lang="en-US" sz="1200" dirty="0" smtClean="0"/>
                        <a:t>c1</a:t>
                      </a:r>
                      <a:endParaRPr lang="en-IN" sz="1200" dirty="0"/>
                    </a:p>
                  </a:txBody>
                  <a:tcPr/>
                </a:tc>
                <a:tc>
                  <a:txBody>
                    <a:bodyPr/>
                    <a:lstStyle/>
                    <a:p>
                      <a:r>
                        <a:rPr lang="en-US" sz="1200" dirty="0" smtClean="0"/>
                        <a:t>c2</a:t>
                      </a:r>
                      <a:endParaRPr lang="en-IN" sz="1200" dirty="0"/>
                    </a:p>
                  </a:txBody>
                  <a:tcPr/>
                </a:tc>
              </a:tr>
              <a:tr h="0">
                <a:tc>
                  <a:txBody>
                    <a:bodyPr/>
                    <a:lstStyle/>
                    <a:p>
                      <a:r>
                        <a:rPr lang="en-US" sz="1200" dirty="0" smtClean="0"/>
                        <a:t>1</a:t>
                      </a:r>
                      <a:endParaRPr lang="en-IN" sz="1200" dirty="0"/>
                    </a:p>
                  </a:txBody>
                  <a:tcPr/>
                </a:tc>
                <a:tc>
                  <a:txBody>
                    <a:bodyPr/>
                    <a:lstStyle/>
                    <a:p>
                      <a:r>
                        <a:rPr lang="en-US" sz="1200" dirty="0" smtClean="0"/>
                        <a:t>2</a:t>
                      </a:r>
                      <a:endParaRPr lang="en-IN" sz="1200" dirty="0"/>
                    </a:p>
                  </a:txBody>
                  <a:tcPr/>
                </a:tc>
                <a:tc>
                  <a:txBody>
                    <a:bodyPr/>
                    <a:lstStyle/>
                    <a:p>
                      <a:r>
                        <a:rPr lang="en-US" sz="1200" dirty="0" smtClean="0"/>
                        <a:t>6</a:t>
                      </a:r>
                      <a:endParaRPr lang="en-IN" sz="1200" dirty="0"/>
                    </a:p>
                  </a:txBody>
                  <a:tcPr/>
                </a:tc>
                <a:tc>
                  <a:txBody>
                    <a:bodyPr/>
                    <a:lstStyle/>
                    <a:p>
                      <a:r>
                        <a:rPr lang="en-US" sz="1200" dirty="0" smtClean="0"/>
                        <a:t>3</a:t>
                      </a:r>
                      <a:endParaRPr lang="en-IN" sz="1200" dirty="0"/>
                    </a:p>
                  </a:txBody>
                  <a:tcPr/>
                </a:tc>
                <a:tc>
                  <a:txBody>
                    <a:bodyPr/>
                    <a:lstStyle/>
                    <a:p>
                      <a:r>
                        <a:rPr lang="en-US" sz="1400" dirty="0" smtClean="0"/>
                        <a:t>7</a:t>
                      </a:r>
                      <a:endParaRPr lang="en-IN" sz="1400" dirty="0"/>
                    </a:p>
                  </a:txBody>
                  <a:tcPr/>
                </a:tc>
              </a:tr>
              <a:tr h="0">
                <a:tc>
                  <a:txBody>
                    <a:bodyPr/>
                    <a:lstStyle/>
                    <a:p>
                      <a:r>
                        <a:rPr lang="en-US" sz="1200" dirty="0" smtClean="0"/>
                        <a:t>3</a:t>
                      </a:r>
                      <a:endParaRPr lang="en-IN" sz="1200" dirty="0"/>
                    </a:p>
                  </a:txBody>
                  <a:tcPr/>
                </a:tc>
                <a:tc>
                  <a:txBody>
                    <a:bodyPr/>
                    <a:lstStyle/>
                    <a:p>
                      <a:r>
                        <a:rPr lang="en-US" sz="1200" dirty="0" smtClean="0"/>
                        <a:t>3</a:t>
                      </a:r>
                      <a:endParaRPr lang="en-IN" sz="1200" dirty="0"/>
                    </a:p>
                  </a:txBody>
                  <a:tcPr/>
                </a:tc>
                <a:tc>
                  <a:txBody>
                    <a:bodyPr/>
                    <a:lstStyle/>
                    <a:p>
                      <a:r>
                        <a:rPr lang="en-US" sz="1200" dirty="0" smtClean="0"/>
                        <a:t>8</a:t>
                      </a:r>
                      <a:endParaRPr lang="en-IN" sz="1200" dirty="0"/>
                    </a:p>
                  </a:txBody>
                  <a:tcPr/>
                </a:tc>
                <a:tc>
                  <a:txBody>
                    <a:bodyPr/>
                    <a:lstStyle/>
                    <a:p>
                      <a:r>
                        <a:rPr lang="en-US" sz="1200" dirty="0" smtClean="0"/>
                        <a:t>4</a:t>
                      </a:r>
                      <a:endParaRPr lang="en-IN" sz="1200" dirty="0"/>
                    </a:p>
                  </a:txBody>
                  <a:tcPr/>
                </a:tc>
                <a:tc>
                  <a:txBody>
                    <a:bodyPr/>
                    <a:lstStyle/>
                    <a:p>
                      <a:r>
                        <a:rPr lang="en-US" sz="1400" dirty="0" smtClean="0"/>
                        <a:t>8</a:t>
                      </a:r>
                      <a:endParaRPr lang="en-IN" sz="1400" dirty="0"/>
                    </a:p>
                  </a:txBody>
                  <a:tcPr/>
                </a:tc>
              </a:tr>
              <a:tr h="0">
                <a:tc>
                  <a:txBody>
                    <a:bodyPr/>
                    <a:lstStyle/>
                    <a:p>
                      <a:r>
                        <a:rPr lang="en-US" sz="1200" dirty="0" smtClean="0"/>
                        <a:t>4</a:t>
                      </a:r>
                      <a:endParaRPr lang="en-IN" sz="1200" dirty="0"/>
                    </a:p>
                  </a:txBody>
                  <a:tcPr/>
                </a:tc>
                <a:tc>
                  <a:txBody>
                    <a:bodyPr/>
                    <a:lstStyle/>
                    <a:p>
                      <a:r>
                        <a:rPr lang="en-US" sz="1200" dirty="0" smtClean="0"/>
                        <a:t>4</a:t>
                      </a:r>
                      <a:endParaRPr lang="en-IN" sz="1200" dirty="0"/>
                    </a:p>
                  </a:txBody>
                  <a:tcPr/>
                </a:tc>
                <a:tc>
                  <a:txBody>
                    <a:bodyPr/>
                    <a:lstStyle/>
                    <a:p>
                      <a:r>
                        <a:rPr lang="en-US" sz="1200" dirty="0" smtClean="0"/>
                        <a:t>7</a:t>
                      </a:r>
                      <a:endParaRPr lang="en-IN" sz="1200" dirty="0"/>
                    </a:p>
                  </a:txBody>
                  <a:tcPr/>
                </a:tc>
                <a:tc>
                  <a:txBody>
                    <a:bodyPr/>
                    <a:lstStyle/>
                    <a:p>
                      <a:r>
                        <a:rPr lang="en-US" sz="1200" dirty="0" smtClean="0"/>
                        <a:t>4</a:t>
                      </a:r>
                      <a:endParaRPr lang="en-IN" sz="1200" dirty="0"/>
                    </a:p>
                  </a:txBody>
                  <a:tcPr/>
                </a:tc>
                <a:tc>
                  <a:txBody>
                    <a:bodyPr/>
                    <a:lstStyle/>
                    <a:p>
                      <a:r>
                        <a:rPr lang="en-IN" sz="1400" dirty="0" smtClean="0"/>
                        <a:t>6</a:t>
                      </a:r>
                      <a:endParaRPr lang="en-IN" sz="1400" dirty="0"/>
                    </a:p>
                  </a:txBody>
                  <a:tcPr/>
                </a:tc>
              </a:tr>
              <a:tr h="0">
                <a:tc>
                  <a:txBody>
                    <a:bodyPr/>
                    <a:lstStyle/>
                    <a:p>
                      <a:r>
                        <a:rPr lang="en-US" sz="1200" dirty="0" smtClean="0"/>
                        <a:t>5</a:t>
                      </a:r>
                      <a:endParaRPr lang="en-IN" sz="1200" dirty="0"/>
                    </a:p>
                  </a:txBody>
                  <a:tcPr/>
                </a:tc>
                <a:tc>
                  <a:txBody>
                    <a:bodyPr/>
                    <a:lstStyle/>
                    <a:p>
                      <a:r>
                        <a:rPr lang="en-US" sz="1200" dirty="0" smtClean="0"/>
                        <a:t>6</a:t>
                      </a:r>
                      <a:endParaRPr lang="en-IN" sz="1200" dirty="0"/>
                    </a:p>
                  </a:txBody>
                  <a:tcPr/>
                </a:tc>
                <a:tc>
                  <a:txBody>
                    <a:bodyPr/>
                    <a:lstStyle/>
                    <a:p>
                      <a:r>
                        <a:rPr lang="en-US" sz="1200" dirty="0" smtClean="0"/>
                        <a:t>2</a:t>
                      </a:r>
                      <a:endParaRPr lang="en-IN" sz="1200" dirty="0"/>
                    </a:p>
                  </a:txBody>
                  <a:tcPr/>
                </a:tc>
                <a:tc>
                  <a:txBody>
                    <a:bodyPr/>
                    <a:lstStyle/>
                    <a:p>
                      <a:r>
                        <a:rPr lang="en-US" sz="1200" dirty="0" smtClean="0"/>
                        <a:t>5</a:t>
                      </a:r>
                      <a:endParaRPr lang="en-IN" sz="1200" dirty="0"/>
                    </a:p>
                  </a:txBody>
                  <a:tcPr/>
                </a:tc>
                <a:tc>
                  <a:txBody>
                    <a:bodyPr/>
                    <a:lstStyle/>
                    <a:p>
                      <a:r>
                        <a:rPr lang="en-US" sz="1400" dirty="0" smtClean="0"/>
                        <a:t>3</a:t>
                      </a:r>
                      <a:endParaRPr lang="en-IN" sz="1400" dirty="0"/>
                    </a:p>
                  </a:txBody>
                  <a:tcPr/>
                </a:tc>
              </a:tr>
              <a:tr h="0">
                <a:tc>
                  <a:txBody>
                    <a:bodyPr/>
                    <a:lstStyle/>
                    <a:p>
                      <a:r>
                        <a:rPr lang="en-US" sz="1200" dirty="0" smtClean="0"/>
                        <a:t>6</a:t>
                      </a:r>
                      <a:endParaRPr lang="en-IN" sz="1200" dirty="0"/>
                    </a:p>
                  </a:txBody>
                  <a:tcPr/>
                </a:tc>
                <a:tc>
                  <a:txBody>
                    <a:bodyPr/>
                    <a:lstStyle/>
                    <a:p>
                      <a:r>
                        <a:rPr lang="en-US" sz="1200" dirty="0" smtClean="0"/>
                        <a:t>6</a:t>
                      </a:r>
                      <a:endParaRPr lang="en-IN" sz="1200" dirty="0"/>
                    </a:p>
                  </a:txBody>
                  <a:tcPr/>
                </a:tc>
                <a:tc>
                  <a:txBody>
                    <a:bodyPr/>
                    <a:lstStyle/>
                    <a:p>
                      <a:r>
                        <a:rPr lang="en-US" sz="1200" dirty="0" smtClean="0"/>
                        <a:t>4</a:t>
                      </a:r>
                      <a:endParaRPr lang="en-IN" sz="1200" dirty="0"/>
                    </a:p>
                  </a:txBody>
                  <a:tcPr/>
                </a:tc>
                <a:tc>
                  <a:txBody>
                    <a:bodyPr/>
                    <a:lstStyle/>
                    <a:p>
                      <a:r>
                        <a:rPr lang="en-US" sz="1200" dirty="0" smtClean="0"/>
                        <a:t>3</a:t>
                      </a:r>
                      <a:endParaRPr lang="en-IN" sz="1200" dirty="0"/>
                    </a:p>
                  </a:txBody>
                  <a:tcPr/>
                </a:tc>
                <a:tc>
                  <a:txBody>
                    <a:bodyPr/>
                    <a:lstStyle/>
                    <a:p>
                      <a:r>
                        <a:rPr lang="en-US" sz="1400" dirty="0" smtClean="0"/>
                        <a:t>1</a:t>
                      </a:r>
                      <a:endParaRPr lang="en-IN" sz="1400" dirty="0"/>
                    </a:p>
                  </a:txBody>
                  <a:tcPr/>
                </a:tc>
              </a:tr>
              <a:tr h="0">
                <a:tc>
                  <a:txBody>
                    <a:bodyPr/>
                    <a:lstStyle/>
                    <a:p>
                      <a:r>
                        <a:rPr lang="en-US" sz="1200" dirty="0" smtClean="0"/>
                        <a:t>7</a:t>
                      </a:r>
                      <a:endParaRPr lang="en-IN" sz="1200" dirty="0"/>
                    </a:p>
                  </a:txBody>
                  <a:tcPr/>
                </a:tc>
                <a:tc>
                  <a:txBody>
                    <a:bodyPr/>
                    <a:lstStyle/>
                    <a:p>
                      <a:r>
                        <a:rPr lang="en-US" sz="1200" dirty="0" smtClean="0"/>
                        <a:t>7</a:t>
                      </a:r>
                      <a:endParaRPr lang="en-IN" sz="1200" dirty="0"/>
                    </a:p>
                  </a:txBody>
                  <a:tcPr/>
                </a:tc>
                <a:tc>
                  <a:txBody>
                    <a:bodyPr/>
                    <a:lstStyle/>
                    <a:p>
                      <a:r>
                        <a:rPr lang="en-US" sz="1200" dirty="0" smtClean="0"/>
                        <a:t>3</a:t>
                      </a:r>
                      <a:endParaRPr lang="en-IN" sz="1200" dirty="0"/>
                    </a:p>
                  </a:txBody>
                  <a:tcPr/>
                </a:tc>
                <a:tc>
                  <a:txBody>
                    <a:bodyPr/>
                    <a:lstStyle/>
                    <a:p>
                      <a:r>
                        <a:rPr lang="en-US" sz="1200" dirty="0" smtClean="0"/>
                        <a:t>5</a:t>
                      </a:r>
                      <a:endParaRPr lang="en-IN" sz="1200" dirty="0"/>
                    </a:p>
                  </a:txBody>
                  <a:tcPr/>
                </a:tc>
                <a:tc>
                  <a:txBody>
                    <a:bodyPr/>
                    <a:lstStyle/>
                    <a:p>
                      <a:r>
                        <a:rPr lang="en-US" sz="1400" dirty="0" smtClean="0"/>
                        <a:t>1</a:t>
                      </a:r>
                      <a:endParaRPr lang="en-IN" sz="1400" dirty="0"/>
                    </a:p>
                  </a:txBody>
                  <a:tcPr/>
                </a:tc>
              </a:tr>
              <a:tr h="0">
                <a:tc>
                  <a:txBody>
                    <a:bodyPr/>
                    <a:lstStyle/>
                    <a:p>
                      <a:r>
                        <a:rPr lang="en-US" sz="1200" dirty="0" smtClean="0"/>
                        <a:t>9</a:t>
                      </a:r>
                      <a:endParaRPr lang="en-IN" sz="1200" dirty="0"/>
                    </a:p>
                  </a:txBody>
                  <a:tcPr/>
                </a:tc>
                <a:tc>
                  <a:txBody>
                    <a:bodyPr/>
                    <a:lstStyle/>
                    <a:p>
                      <a:r>
                        <a:rPr lang="en-US" sz="1200" dirty="0" smtClean="0"/>
                        <a:t>8</a:t>
                      </a:r>
                      <a:endParaRPr lang="en-IN" sz="1200" dirty="0"/>
                    </a:p>
                  </a:txBody>
                  <a:tcPr/>
                </a:tc>
                <a:tc>
                  <a:txBody>
                    <a:bodyPr/>
                    <a:lstStyle/>
                    <a:p>
                      <a:r>
                        <a:rPr lang="en-US" sz="1200" dirty="0" smtClean="0"/>
                        <a:t>5</a:t>
                      </a:r>
                      <a:endParaRPr lang="en-IN" sz="1200" dirty="0"/>
                    </a:p>
                  </a:txBody>
                  <a:tcPr/>
                </a:tc>
                <a:tc>
                  <a:txBody>
                    <a:bodyPr/>
                    <a:lstStyle/>
                    <a:p>
                      <a:r>
                        <a:rPr lang="en-US" sz="1200" dirty="0" smtClean="0"/>
                        <a:t>6</a:t>
                      </a:r>
                      <a:endParaRPr lang="en-IN" sz="1200" dirty="0"/>
                    </a:p>
                  </a:txBody>
                  <a:tcPr/>
                </a:tc>
                <a:tc>
                  <a:txBody>
                    <a:bodyPr/>
                    <a:lstStyle/>
                    <a:p>
                      <a:r>
                        <a:rPr lang="en-US" sz="1400" dirty="0" smtClean="0"/>
                        <a:t>2</a:t>
                      </a:r>
                      <a:endParaRPr lang="en-IN" sz="1400" dirty="0"/>
                    </a:p>
                  </a:txBody>
                  <a:tcPr/>
                </a:tc>
              </a:tr>
              <a:tr h="0">
                <a:tc>
                  <a:txBody>
                    <a:bodyPr/>
                    <a:lstStyle/>
                    <a:p>
                      <a:r>
                        <a:rPr lang="en-US" sz="1200" dirty="0" smtClean="0"/>
                        <a:t>10</a:t>
                      </a:r>
                      <a:endParaRPr lang="en-IN" sz="1200" dirty="0"/>
                    </a:p>
                  </a:txBody>
                  <a:tcPr/>
                </a:tc>
                <a:tc>
                  <a:txBody>
                    <a:bodyPr/>
                    <a:lstStyle/>
                    <a:p>
                      <a:r>
                        <a:rPr lang="en-US" sz="1200" dirty="0" smtClean="0"/>
                        <a:t>7</a:t>
                      </a:r>
                      <a:endParaRPr lang="en-IN" sz="1200" dirty="0"/>
                    </a:p>
                  </a:txBody>
                  <a:tcPr/>
                </a:tc>
                <a:tc>
                  <a:txBody>
                    <a:bodyPr/>
                    <a:lstStyle/>
                    <a:p>
                      <a:r>
                        <a:rPr lang="en-US" sz="1200" dirty="0" smtClean="0"/>
                        <a:t>6</a:t>
                      </a:r>
                      <a:endParaRPr lang="en-IN" sz="1200" dirty="0"/>
                    </a:p>
                  </a:txBody>
                  <a:tcPr/>
                </a:tc>
                <a:tc>
                  <a:txBody>
                    <a:bodyPr/>
                    <a:lstStyle/>
                    <a:p>
                      <a:r>
                        <a:rPr lang="en-US" sz="1200" dirty="0" smtClean="0"/>
                        <a:t>6</a:t>
                      </a:r>
                      <a:endParaRPr lang="en-IN" sz="1200" dirty="0"/>
                    </a:p>
                  </a:txBody>
                  <a:tcPr/>
                </a:tc>
                <a:tc>
                  <a:txBody>
                    <a:bodyPr/>
                    <a:lstStyle/>
                    <a:p>
                      <a:r>
                        <a:rPr lang="en-US" sz="1400" dirty="0" smtClean="0"/>
                        <a:t>2</a:t>
                      </a:r>
                      <a:endParaRPr lang="en-IN" sz="1400" dirty="0"/>
                    </a:p>
                  </a:txBody>
                  <a:tcPr/>
                </a:tc>
              </a:tr>
            </a:tbl>
          </a:graphicData>
        </a:graphic>
      </p:graphicFrame>
      <p:sp>
        <p:nvSpPr>
          <p:cNvPr id="3" name="Slide Number Placeholder 2"/>
          <p:cNvSpPr>
            <a:spLocks noGrp="1"/>
          </p:cNvSpPr>
          <p:nvPr>
            <p:ph type="sldNum" sz="quarter" idx="7"/>
          </p:nvPr>
        </p:nvSpPr>
        <p:spPr/>
        <p:txBody>
          <a:bodyPr/>
          <a:lstStyle/>
          <a:p>
            <a:fld id="{B6F15528-21DE-4FAA-801E-634DDDAF4B2B}" type="slidenum">
              <a:rPr lang="en-IN" smtClean="0"/>
              <a:t>43</a:t>
            </a:fld>
            <a:endParaRPr lang="en-IN"/>
          </a:p>
        </p:txBody>
      </p:sp>
    </p:spTree>
    <p:extLst>
      <p:ext uri="{BB962C8B-B14F-4D97-AF65-F5344CB8AC3E}">
        <p14:creationId xmlns:p14="http://schemas.microsoft.com/office/powerpoint/2010/main" val="18620242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3900"/>
            <a:ext cx="6096000" cy="984885"/>
          </a:xfrm>
        </p:spPr>
        <p:txBody>
          <a:bodyPr/>
          <a:lstStyle/>
          <a:p>
            <a:r>
              <a:rPr lang="en-US" dirty="0" smtClean="0"/>
              <a:t>Select one of non </a:t>
            </a:r>
            <a:r>
              <a:rPr lang="en-US" dirty="0" err="1" smtClean="0"/>
              <a:t>mediod</a:t>
            </a:r>
            <a:r>
              <a:rPr lang="en-US" dirty="0" smtClean="0"/>
              <a:t> (7,3) </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933895356"/>
              </p:ext>
            </p:extLst>
          </p:nvPr>
        </p:nvGraphicFramePr>
        <p:xfrm>
          <a:off x="152400" y="1418785"/>
          <a:ext cx="4536000" cy="2834640"/>
        </p:xfrm>
        <a:graphic>
          <a:graphicData uri="http://schemas.openxmlformats.org/drawingml/2006/table">
            <a:tbl>
              <a:tblPr firstRow="1" bandRow="1">
                <a:tableStyleId>{5940675A-B579-460E-94D1-54222C63F5DA}</a:tableStyleId>
              </a:tblPr>
              <a:tblGrid>
                <a:gridCol w="756000"/>
                <a:gridCol w="756000"/>
                <a:gridCol w="756000"/>
                <a:gridCol w="756000"/>
                <a:gridCol w="756000"/>
                <a:gridCol w="756000"/>
              </a:tblGrid>
              <a:tr h="0">
                <a:tc>
                  <a:txBody>
                    <a:bodyPr/>
                    <a:lstStyle/>
                    <a:p>
                      <a:r>
                        <a:rPr lang="en-US" sz="1200" dirty="0" err="1" smtClean="0"/>
                        <a:t>i</a:t>
                      </a:r>
                      <a:endParaRPr lang="en-IN" sz="1200" dirty="0"/>
                    </a:p>
                  </a:txBody>
                  <a:tcPr/>
                </a:tc>
                <a:tc>
                  <a:txBody>
                    <a:bodyPr/>
                    <a:lstStyle/>
                    <a:p>
                      <a:r>
                        <a:rPr lang="en-US" sz="1200" dirty="0" smtClean="0"/>
                        <a:t>x</a:t>
                      </a:r>
                      <a:endParaRPr lang="en-IN" sz="1200" dirty="0"/>
                    </a:p>
                  </a:txBody>
                  <a:tcPr/>
                </a:tc>
                <a:tc>
                  <a:txBody>
                    <a:bodyPr/>
                    <a:lstStyle/>
                    <a:p>
                      <a:r>
                        <a:rPr lang="en-US" sz="1200" dirty="0" smtClean="0"/>
                        <a:t>y</a:t>
                      </a:r>
                      <a:endParaRPr lang="en-IN" sz="1200" dirty="0"/>
                    </a:p>
                  </a:txBody>
                  <a:tcPr/>
                </a:tc>
                <a:tc>
                  <a:txBody>
                    <a:bodyPr/>
                    <a:lstStyle/>
                    <a:p>
                      <a:r>
                        <a:rPr lang="en-US" sz="1200" dirty="0" smtClean="0"/>
                        <a:t>c1</a:t>
                      </a:r>
                      <a:endParaRPr lang="en-IN" sz="1200" dirty="0"/>
                    </a:p>
                  </a:txBody>
                  <a:tcPr/>
                </a:tc>
                <a:tc>
                  <a:txBody>
                    <a:bodyPr/>
                    <a:lstStyle/>
                    <a:p>
                      <a:r>
                        <a:rPr lang="en-US" sz="1200" dirty="0" smtClean="0"/>
                        <a:t>Distance/cost</a:t>
                      </a:r>
                      <a:endParaRPr lang="en-IN" sz="1200" dirty="0"/>
                    </a:p>
                  </a:txBody>
                  <a:tcPr/>
                </a:tc>
                <a:tc>
                  <a:txBody>
                    <a:bodyPr/>
                    <a:lstStyle/>
                    <a:p>
                      <a:r>
                        <a:rPr lang="en-US" sz="1200" dirty="0" smtClean="0"/>
                        <a:t>c</a:t>
                      </a:r>
                      <a:endParaRPr lang="en-IN" sz="1200" dirty="0"/>
                    </a:p>
                  </a:txBody>
                  <a:tcPr/>
                </a:tc>
              </a:tr>
              <a:tr h="0">
                <a:tc>
                  <a:txBody>
                    <a:bodyPr/>
                    <a:lstStyle/>
                    <a:p>
                      <a:r>
                        <a:rPr lang="en-US" sz="1200" dirty="0" smtClean="0"/>
                        <a:t>1</a:t>
                      </a:r>
                      <a:endParaRPr lang="en-IN" sz="1200" dirty="0"/>
                    </a:p>
                  </a:txBody>
                  <a:tcPr/>
                </a:tc>
                <a:tc>
                  <a:txBody>
                    <a:bodyPr/>
                    <a:lstStyle/>
                    <a:p>
                      <a:r>
                        <a:rPr lang="en-US" sz="1200" dirty="0" smtClean="0"/>
                        <a:t>2</a:t>
                      </a:r>
                      <a:endParaRPr lang="en-IN" sz="1200" dirty="0"/>
                    </a:p>
                  </a:txBody>
                  <a:tcPr/>
                </a:tc>
                <a:tc>
                  <a:txBody>
                    <a:bodyPr/>
                    <a:lstStyle/>
                    <a:p>
                      <a:r>
                        <a:rPr lang="en-US" sz="1200" dirty="0" smtClean="0"/>
                        <a:t>6</a:t>
                      </a:r>
                      <a:endParaRPr lang="en-IN" sz="1200" dirty="0"/>
                    </a:p>
                  </a:txBody>
                  <a:tcPr/>
                </a:tc>
                <a:tc>
                  <a:txBody>
                    <a:bodyPr/>
                    <a:lstStyle/>
                    <a:p>
                      <a:r>
                        <a:rPr lang="en-US" sz="1200" dirty="0" smtClean="0"/>
                        <a:t>3    4</a:t>
                      </a:r>
                      <a:endParaRPr lang="en-IN" sz="1200" dirty="0"/>
                    </a:p>
                  </a:txBody>
                  <a:tcPr/>
                </a:tc>
                <a:tc>
                  <a:txBody>
                    <a:bodyPr/>
                    <a:lstStyle/>
                    <a:p>
                      <a:r>
                        <a:rPr lang="en-US" sz="1200" dirty="0" smtClean="0"/>
                        <a:t>(2-3)+(6-4)</a:t>
                      </a:r>
                      <a:endParaRPr lang="en-IN" sz="1200" dirty="0"/>
                    </a:p>
                  </a:txBody>
                  <a:tcPr/>
                </a:tc>
                <a:tc>
                  <a:txBody>
                    <a:bodyPr/>
                    <a:lstStyle/>
                    <a:p>
                      <a:r>
                        <a:rPr lang="en-US" sz="1200" dirty="0" smtClean="0"/>
                        <a:t>3</a:t>
                      </a:r>
                      <a:endParaRPr lang="en-IN" sz="1200" dirty="0"/>
                    </a:p>
                  </a:txBody>
                  <a:tcPr/>
                </a:tc>
              </a:tr>
              <a:tr h="0">
                <a:tc>
                  <a:txBody>
                    <a:bodyPr/>
                    <a:lstStyle/>
                    <a:p>
                      <a:r>
                        <a:rPr lang="en-US" sz="1200" dirty="0" smtClean="0"/>
                        <a:t>3</a:t>
                      </a:r>
                      <a:endParaRPr lang="en-IN" sz="1200" dirty="0"/>
                    </a:p>
                  </a:txBody>
                  <a:tcPr/>
                </a:tc>
                <a:tc>
                  <a:txBody>
                    <a:bodyPr/>
                    <a:lstStyle/>
                    <a:p>
                      <a:r>
                        <a:rPr lang="en-US" sz="1200" dirty="0" smtClean="0"/>
                        <a:t>3</a:t>
                      </a:r>
                      <a:endParaRPr lang="en-IN" sz="1200" dirty="0"/>
                    </a:p>
                  </a:txBody>
                  <a:tcPr/>
                </a:tc>
                <a:tc>
                  <a:txBody>
                    <a:bodyPr/>
                    <a:lstStyle/>
                    <a:p>
                      <a:r>
                        <a:rPr lang="en-US" sz="1200" dirty="0" smtClean="0"/>
                        <a:t>8</a:t>
                      </a:r>
                      <a:endParaRPr lang="en-IN" sz="1200" dirty="0"/>
                    </a:p>
                  </a:txBody>
                  <a:tcPr/>
                </a:tc>
                <a:tc>
                  <a:txBody>
                    <a:bodyPr/>
                    <a:lstStyle/>
                    <a:p>
                      <a:r>
                        <a:rPr lang="en-US" sz="1200" dirty="0" smtClean="0"/>
                        <a:t>3    4</a:t>
                      </a:r>
                      <a:endParaRPr lang="en-IN" sz="1200" dirty="0"/>
                    </a:p>
                  </a:txBody>
                  <a:tcPr/>
                </a:tc>
                <a:tc>
                  <a:txBody>
                    <a:bodyPr/>
                    <a:lstStyle/>
                    <a:p>
                      <a:r>
                        <a:rPr lang="en-US" sz="1200" dirty="0" smtClean="0"/>
                        <a:t>0+4</a:t>
                      </a:r>
                      <a:endParaRPr lang="en-IN" sz="1200" dirty="0"/>
                    </a:p>
                  </a:txBody>
                  <a:tcPr/>
                </a:tc>
                <a:tc>
                  <a:txBody>
                    <a:bodyPr/>
                    <a:lstStyle/>
                    <a:p>
                      <a:r>
                        <a:rPr lang="en-US" sz="1200" dirty="0" smtClean="0"/>
                        <a:t>4</a:t>
                      </a:r>
                      <a:endParaRPr lang="en-IN" sz="1200" dirty="0"/>
                    </a:p>
                  </a:txBody>
                  <a:tcPr/>
                </a:tc>
              </a:tr>
              <a:tr h="0">
                <a:tc>
                  <a:txBody>
                    <a:bodyPr/>
                    <a:lstStyle/>
                    <a:p>
                      <a:r>
                        <a:rPr lang="en-US" sz="1200" dirty="0" smtClean="0"/>
                        <a:t>4</a:t>
                      </a:r>
                      <a:endParaRPr lang="en-IN" sz="1200" dirty="0"/>
                    </a:p>
                  </a:txBody>
                  <a:tcPr/>
                </a:tc>
                <a:tc>
                  <a:txBody>
                    <a:bodyPr/>
                    <a:lstStyle/>
                    <a:p>
                      <a:r>
                        <a:rPr lang="en-US" sz="1200" dirty="0" smtClean="0"/>
                        <a:t>4</a:t>
                      </a:r>
                      <a:endParaRPr lang="en-IN" sz="1200" dirty="0"/>
                    </a:p>
                  </a:txBody>
                  <a:tcPr/>
                </a:tc>
                <a:tc>
                  <a:txBody>
                    <a:bodyPr/>
                    <a:lstStyle/>
                    <a:p>
                      <a:r>
                        <a:rPr lang="en-US" sz="1200" dirty="0" smtClean="0"/>
                        <a:t>7</a:t>
                      </a:r>
                      <a:endParaRPr lang="en-IN" sz="1200" dirty="0"/>
                    </a:p>
                  </a:txBody>
                  <a:tcPr/>
                </a:tc>
                <a:tc>
                  <a:txBody>
                    <a:bodyPr/>
                    <a:lstStyle/>
                    <a:p>
                      <a:r>
                        <a:rPr lang="en-US" sz="1200" smtClean="0"/>
                        <a:t>3    4</a:t>
                      </a:r>
                      <a:endParaRPr lang="en-IN" sz="1200" dirty="0"/>
                    </a:p>
                  </a:txBody>
                  <a:tcPr/>
                </a:tc>
                <a:tc>
                  <a:txBody>
                    <a:bodyPr/>
                    <a:lstStyle/>
                    <a:p>
                      <a:r>
                        <a:rPr lang="en-US" sz="1200" dirty="0" smtClean="0"/>
                        <a:t>1+3</a:t>
                      </a:r>
                      <a:endParaRPr lang="en-IN" sz="1200" dirty="0"/>
                    </a:p>
                  </a:txBody>
                  <a:tcPr/>
                </a:tc>
                <a:tc>
                  <a:txBody>
                    <a:bodyPr/>
                    <a:lstStyle/>
                    <a:p>
                      <a:r>
                        <a:rPr lang="en-US" sz="1200" dirty="0" smtClean="0"/>
                        <a:t>4</a:t>
                      </a:r>
                      <a:endParaRPr lang="en-IN" sz="1200" dirty="0"/>
                    </a:p>
                  </a:txBody>
                  <a:tcPr/>
                </a:tc>
              </a:tr>
              <a:tr h="0">
                <a:tc>
                  <a:txBody>
                    <a:bodyPr/>
                    <a:lstStyle/>
                    <a:p>
                      <a:r>
                        <a:rPr lang="en-US" sz="1200" dirty="0" smtClean="0"/>
                        <a:t>5</a:t>
                      </a:r>
                      <a:endParaRPr lang="en-IN" sz="1200" dirty="0"/>
                    </a:p>
                  </a:txBody>
                  <a:tcPr/>
                </a:tc>
                <a:tc>
                  <a:txBody>
                    <a:bodyPr/>
                    <a:lstStyle/>
                    <a:p>
                      <a:r>
                        <a:rPr lang="en-US" sz="1200" dirty="0" smtClean="0"/>
                        <a:t>6</a:t>
                      </a:r>
                      <a:endParaRPr lang="en-IN" sz="1200" dirty="0"/>
                    </a:p>
                  </a:txBody>
                  <a:tcPr/>
                </a:tc>
                <a:tc>
                  <a:txBody>
                    <a:bodyPr/>
                    <a:lstStyle/>
                    <a:p>
                      <a:r>
                        <a:rPr lang="en-US" sz="1200" dirty="0" smtClean="0"/>
                        <a:t>2</a:t>
                      </a:r>
                      <a:endParaRPr lang="en-IN" sz="1200" dirty="0"/>
                    </a:p>
                  </a:txBody>
                  <a:tcPr/>
                </a:tc>
                <a:tc>
                  <a:txBody>
                    <a:bodyPr/>
                    <a:lstStyle/>
                    <a:p>
                      <a:r>
                        <a:rPr lang="en-US" sz="1200" smtClean="0"/>
                        <a:t>3    4</a:t>
                      </a:r>
                      <a:endParaRPr lang="en-IN" sz="1200" dirty="0"/>
                    </a:p>
                  </a:txBody>
                  <a:tcPr/>
                </a:tc>
                <a:tc>
                  <a:txBody>
                    <a:bodyPr/>
                    <a:lstStyle/>
                    <a:p>
                      <a:r>
                        <a:rPr lang="en-US" sz="1200" dirty="0" smtClean="0"/>
                        <a:t>3+2</a:t>
                      </a:r>
                      <a:endParaRPr lang="en-IN" sz="1200" dirty="0"/>
                    </a:p>
                  </a:txBody>
                  <a:tcPr/>
                </a:tc>
                <a:tc>
                  <a:txBody>
                    <a:bodyPr/>
                    <a:lstStyle/>
                    <a:p>
                      <a:r>
                        <a:rPr lang="en-US" sz="1200" dirty="0" smtClean="0"/>
                        <a:t>5</a:t>
                      </a:r>
                      <a:endParaRPr lang="en-IN" sz="1200" dirty="0"/>
                    </a:p>
                  </a:txBody>
                  <a:tcPr/>
                </a:tc>
              </a:tr>
              <a:tr h="0">
                <a:tc>
                  <a:txBody>
                    <a:bodyPr/>
                    <a:lstStyle/>
                    <a:p>
                      <a:r>
                        <a:rPr lang="en-US" sz="1200" dirty="0" smtClean="0"/>
                        <a:t>6</a:t>
                      </a:r>
                      <a:endParaRPr lang="en-IN" sz="1200" dirty="0"/>
                    </a:p>
                  </a:txBody>
                  <a:tcPr/>
                </a:tc>
                <a:tc>
                  <a:txBody>
                    <a:bodyPr/>
                    <a:lstStyle/>
                    <a:p>
                      <a:r>
                        <a:rPr lang="en-US" sz="1200" dirty="0" smtClean="0"/>
                        <a:t>6</a:t>
                      </a:r>
                      <a:endParaRPr lang="en-IN" sz="1200" dirty="0"/>
                    </a:p>
                  </a:txBody>
                  <a:tcPr/>
                </a:tc>
                <a:tc>
                  <a:txBody>
                    <a:bodyPr/>
                    <a:lstStyle/>
                    <a:p>
                      <a:r>
                        <a:rPr lang="en-US" sz="1200" dirty="0" smtClean="0"/>
                        <a:t>4</a:t>
                      </a:r>
                      <a:endParaRPr lang="en-IN" sz="1200" dirty="0"/>
                    </a:p>
                  </a:txBody>
                  <a:tcPr/>
                </a:tc>
                <a:tc>
                  <a:txBody>
                    <a:bodyPr/>
                    <a:lstStyle/>
                    <a:p>
                      <a:r>
                        <a:rPr lang="en-US" sz="1200" smtClean="0"/>
                        <a:t>3    4</a:t>
                      </a:r>
                      <a:endParaRPr lang="en-IN" sz="1200" dirty="0"/>
                    </a:p>
                  </a:txBody>
                  <a:tcPr/>
                </a:tc>
                <a:tc>
                  <a:txBody>
                    <a:bodyPr/>
                    <a:lstStyle/>
                    <a:p>
                      <a:r>
                        <a:rPr lang="en-US" sz="1200" dirty="0" smtClean="0"/>
                        <a:t>3+0</a:t>
                      </a:r>
                      <a:endParaRPr lang="en-IN" sz="1200" dirty="0"/>
                    </a:p>
                  </a:txBody>
                  <a:tcPr/>
                </a:tc>
                <a:tc>
                  <a:txBody>
                    <a:bodyPr/>
                    <a:lstStyle/>
                    <a:p>
                      <a:r>
                        <a:rPr lang="en-US" sz="1200" dirty="0" smtClean="0"/>
                        <a:t>3</a:t>
                      </a:r>
                      <a:endParaRPr lang="en-IN" sz="1200" dirty="0"/>
                    </a:p>
                  </a:txBody>
                  <a:tcPr/>
                </a:tc>
              </a:tr>
              <a:tr h="0">
                <a:tc>
                  <a:txBody>
                    <a:bodyPr/>
                    <a:lstStyle/>
                    <a:p>
                      <a:r>
                        <a:rPr lang="en-US" sz="1200" dirty="0" smtClean="0"/>
                        <a:t>8</a:t>
                      </a:r>
                      <a:endParaRPr lang="en-IN" sz="1200" dirty="0"/>
                    </a:p>
                  </a:txBody>
                  <a:tcPr/>
                </a:tc>
                <a:tc>
                  <a:txBody>
                    <a:bodyPr/>
                    <a:lstStyle/>
                    <a:p>
                      <a:r>
                        <a:rPr lang="en-US" sz="1200" dirty="0" smtClean="0"/>
                        <a:t>7</a:t>
                      </a:r>
                      <a:endParaRPr lang="en-IN" sz="1200" dirty="0"/>
                    </a:p>
                  </a:txBody>
                  <a:tcPr/>
                </a:tc>
                <a:tc>
                  <a:txBody>
                    <a:bodyPr/>
                    <a:lstStyle/>
                    <a:p>
                      <a:r>
                        <a:rPr lang="en-US" sz="1200" dirty="0" smtClean="0"/>
                        <a:t>4</a:t>
                      </a:r>
                      <a:endParaRPr lang="en-IN" sz="1200" dirty="0"/>
                    </a:p>
                  </a:txBody>
                  <a:tcPr/>
                </a:tc>
                <a:tc>
                  <a:txBody>
                    <a:bodyPr/>
                    <a:lstStyle/>
                    <a:p>
                      <a:r>
                        <a:rPr lang="en-US" sz="1200" smtClean="0"/>
                        <a:t>3    4</a:t>
                      </a:r>
                      <a:endParaRPr lang="en-IN" sz="1200" dirty="0"/>
                    </a:p>
                  </a:txBody>
                  <a:tcPr/>
                </a:tc>
                <a:tc>
                  <a:txBody>
                    <a:bodyPr/>
                    <a:lstStyle/>
                    <a:p>
                      <a:r>
                        <a:rPr lang="en-US" sz="1200" dirty="0" smtClean="0"/>
                        <a:t>4+0</a:t>
                      </a:r>
                      <a:endParaRPr lang="en-IN" sz="1200" dirty="0"/>
                    </a:p>
                  </a:txBody>
                  <a:tcPr/>
                </a:tc>
                <a:tc>
                  <a:txBody>
                    <a:bodyPr/>
                    <a:lstStyle/>
                    <a:p>
                      <a:r>
                        <a:rPr lang="en-US" sz="1200" dirty="0" smtClean="0"/>
                        <a:t>4</a:t>
                      </a:r>
                      <a:endParaRPr lang="en-IN" sz="1200" dirty="0"/>
                    </a:p>
                  </a:txBody>
                  <a:tcPr/>
                </a:tc>
              </a:tr>
              <a:tr h="0">
                <a:tc>
                  <a:txBody>
                    <a:bodyPr/>
                    <a:lstStyle/>
                    <a:p>
                      <a:r>
                        <a:rPr lang="en-US" sz="1200" dirty="0" smtClean="0"/>
                        <a:t>9</a:t>
                      </a:r>
                      <a:endParaRPr lang="en-IN" sz="1200" dirty="0"/>
                    </a:p>
                  </a:txBody>
                  <a:tcPr/>
                </a:tc>
                <a:tc>
                  <a:txBody>
                    <a:bodyPr/>
                    <a:lstStyle/>
                    <a:p>
                      <a:r>
                        <a:rPr lang="en-US" sz="1200" dirty="0" smtClean="0"/>
                        <a:t>8</a:t>
                      </a:r>
                      <a:endParaRPr lang="en-IN" sz="1200" dirty="0"/>
                    </a:p>
                  </a:txBody>
                  <a:tcPr/>
                </a:tc>
                <a:tc>
                  <a:txBody>
                    <a:bodyPr/>
                    <a:lstStyle/>
                    <a:p>
                      <a:r>
                        <a:rPr lang="en-US" sz="1200" dirty="0" smtClean="0"/>
                        <a:t>5</a:t>
                      </a:r>
                      <a:endParaRPr lang="en-IN" sz="1200" dirty="0"/>
                    </a:p>
                  </a:txBody>
                  <a:tcPr/>
                </a:tc>
                <a:tc>
                  <a:txBody>
                    <a:bodyPr/>
                    <a:lstStyle/>
                    <a:p>
                      <a:r>
                        <a:rPr lang="en-US" sz="1200" smtClean="0"/>
                        <a:t>3    4</a:t>
                      </a:r>
                      <a:endParaRPr lang="en-IN" sz="1200" dirty="0"/>
                    </a:p>
                  </a:txBody>
                  <a:tcPr/>
                </a:tc>
                <a:tc>
                  <a:txBody>
                    <a:bodyPr/>
                    <a:lstStyle/>
                    <a:p>
                      <a:r>
                        <a:rPr lang="en-US" sz="1200" dirty="0" smtClean="0"/>
                        <a:t>5+1</a:t>
                      </a:r>
                      <a:endParaRPr lang="en-IN" sz="1200" dirty="0"/>
                    </a:p>
                  </a:txBody>
                  <a:tcPr/>
                </a:tc>
                <a:tc>
                  <a:txBody>
                    <a:bodyPr/>
                    <a:lstStyle/>
                    <a:p>
                      <a:r>
                        <a:rPr lang="en-US" sz="1200" dirty="0" smtClean="0"/>
                        <a:t>6</a:t>
                      </a:r>
                      <a:endParaRPr lang="en-IN" sz="1200" dirty="0"/>
                    </a:p>
                  </a:txBody>
                  <a:tcPr/>
                </a:tc>
              </a:tr>
              <a:tr h="0">
                <a:tc>
                  <a:txBody>
                    <a:bodyPr/>
                    <a:lstStyle/>
                    <a:p>
                      <a:r>
                        <a:rPr lang="en-US" sz="1200" dirty="0" smtClean="0"/>
                        <a:t>10</a:t>
                      </a:r>
                      <a:endParaRPr lang="en-IN" sz="1200" dirty="0"/>
                    </a:p>
                  </a:txBody>
                  <a:tcPr/>
                </a:tc>
                <a:tc>
                  <a:txBody>
                    <a:bodyPr/>
                    <a:lstStyle/>
                    <a:p>
                      <a:r>
                        <a:rPr lang="en-US" sz="1200" dirty="0" smtClean="0"/>
                        <a:t>7</a:t>
                      </a:r>
                      <a:endParaRPr lang="en-IN" sz="1200" dirty="0"/>
                    </a:p>
                  </a:txBody>
                  <a:tcPr/>
                </a:tc>
                <a:tc>
                  <a:txBody>
                    <a:bodyPr/>
                    <a:lstStyle/>
                    <a:p>
                      <a:r>
                        <a:rPr lang="en-US" sz="1200" dirty="0" smtClean="0"/>
                        <a:t>6</a:t>
                      </a:r>
                      <a:endParaRPr lang="en-IN" sz="1200" dirty="0"/>
                    </a:p>
                  </a:txBody>
                  <a:tcPr/>
                </a:tc>
                <a:tc>
                  <a:txBody>
                    <a:bodyPr/>
                    <a:lstStyle/>
                    <a:p>
                      <a:r>
                        <a:rPr lang="en-US" sz="1200" dirty="0" smtClean="0"/>
                        <a:t>3    4</a:t>
                      </a:r>
                      <a:endParaRPr lang="en-IN" sz="1200" dirty="0"/>
                    </a:p>
                  </a:txBody>
                  <a:tcPr/>
                </a:tc>
                <a:tc>
                  <a:txBody>
                    <a:bodyPr/>
                    <a:lstStyle/>
                    <a:p>
                      <a:r>
                        <a:rPr lang="en-US" sz="1200" dirty="0" smtClean="0"/>
                        <a:t>4+2</a:t>
                      </a:r>
                      <a:endParaRPr lang="en-IN" sz="1200" dirty="0"/>
                    </a:p>
                  </a:txBody>
                  <a:tcPr/>
                </a:tc>
                <a:tc>
                  <a:txBody>
                    <a:bodyPr/>
                    <a:lstStyle/>
                    <a:p>
                      <a:r>
                        <a:rPr lang="en-US" sz="1200" dirty="0" smtClean="0"/>
                        <a:t>6</a:t>
                      </a:r>
                      <a:endParaRPr lang="en-IN" sz="12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738156198"/>
              </p:ext>
            </p:extLst>
          </p:nvPr>
        </p:nvGraphicFramePr>
        <p:xfrm>
          <a:off x="4894800" y="1418785"/>
          <a:ext cx="3780000" cy="2651760"/>
        </p:xfrm>
        <a:graphic>
          <a:graphicData uri="http://schemas.openxmlformats.org/drawingml/2006/table">
            <a:tbl>
              <a:tblPr firstRow="1" bandRow="1">
                <a:tableStyleId>{5940675A-B579-460E-94D1-54222C63F5DA}</a:tableStyleId>
              </a:tblPr>
              <a:tblGrid>
                <a:gridCol w="756000"/>
                <a:gridCol w="756000"/>
                <a:gridCol w="756000"/>
                <a:gridCol w="756000"/>
                <a:gridCol w="756000"/>
              </a:tblGrid>
              <a:tr h="0">
                <a:tc>
                  <a:txBody>
                    <a:bodyPr/>
                    <a:lstStyle/>
                    <a:p>
                      <a:r>
                        <a:rPr lang="en-US" sz="1200" dirty="0" err="1" smtClean="0"/>
                        <a:t>i</a:t>
                      </a:r>
                      <a:endParaRPr lang="en-IN" sz="1200" dirty="0"/>
                    </a:p>
                  </a:txBody>
                  <a:tcPr/>
                </a:tc>
                <a:tc>
                  <a:txBody>
                    <a:bodyPr/>
                    <a:lstStyle/>
                    <a:p>
                      <a:r>
                        <a:rPr lang="en-US" sz="1200" dirty="0" smtClean="0"/>
                        <a:t>x</a:t>
                      </a:r>
                      <a:endParaRPr lang="en-IN" sz="1200" dirty="0"/>
                    </a:p>
                  </a:txBody>
                  <a:tcPr/>
                </a:tc>
                <a:tc>
                  <a:txBody>
                    <a:bodyPr/>
                    <a:lstStyle/>
                    <a:p>
                      <a:r>
                        <a:rPr lang="en-US" sz="1200" dirty="0" smtClean="0"/>
                        <a:t>y</a:t>
                      </a:r>
                      <a:endParaRPr lang="en-IN" sz="1200" dirty="0"/>
                    </a:p>
                  </a:txBody>
                  <a:tcPr/>
                </a:tc>
                <a:tc>
                  <a:txBody>
                    <a:bodyPr/>
                    <a:lstStyle/>
                    <a:p>
                      <a:r>
                        <a:rPr lang="en-US" sz="1200" dirty="0" smtClean="0"/>
                        <a:t>c1</a:t>
                      </a:r>
                      <a:endParaRPr lang="en-IN" sz="1200" dirty="0"/>
                    </a:p>
                  </a:txBody>
                  <a:tcPr/>
                </a:tc>
                <a:tc>
                  <a:txBody>
                    <a:bodyPr/>
                    <a:lstStyle/>
                    <a:p>
                      <a:r>
                        <a:rPr lang="en-US" sz="1200" dirty="0" smtClean="0"/>
                        <a:t>Distance/cost</a:t>
                      </a:r>
                      <a:endParaRPr lang="en-IN" sz="1200" dirty="0"/>
                    </a:p>
                  </a:txBody>
                  <a:tcPr/>
                </a:tc>
              </a:tr>
              <a:tr h="0">
                <a:tc>
                  <a:txBody>
                    <a:bodyPr/>
                    <a:lstStyle/>
                    <a:p>
                      <a:r>
                        <a:rPr lang="en-US" sz="1200" dirty="0" smtClean="0"/>
                        <a:t>1</a:t>
                      </a:r>
                      <a:endParaRPr lang="en-IN" sz="1200" dirty="0"/>
                    </a:p>
                  </a:txBody>
                  <a:tcPr/>
                </a:tc>
                <a:tc>
                  <a:txBody>
                    <a:bodyPr/>
                    <a:lstStyle/>
                    <a:p>
                      <a:r>
                        <a:rPr lang="en-US" sz="1200" dirty="0" smtClean="0"/>
                        <a:t>2</a:t>
                      </a:r>
                      <a:endParaRPr lang="en-IN" sz="1200" dirty="0"/>
                    </a:p>
                  </a:txBody>
                  <a:tcPr/>
                </a:tc>
                <a:tc>
                  <a:txBody>
                    <a:bodyPr/>
                    <a:lstStyle/>
                    <a:p>
                      <a:r>
                        <a:rPr lang="en-US" sz="1200" dirty="0" smtClean="0"/>
                        <a:t>6</a:t>
                      </a:r>
                      <a:endParaRPr lang="en-IN" sz="1200" dirty="0"/>
                    </a:p>
                  </a:txBody>
                  <a:tcPr/>
                </a:tc>
                <a:tc>
                  <a:txBody>
                    <a:bodyPr/>
                    <a:lstStyle/>
                    <a:p>
                      <a:r>
                        <a:rPr lang="en-US" sz="1200" dirty="0" smtClean="0"/>
                        <a:t>7 3</a:t>
                      </a:r>
                      <a:endParaRPr lang="en-IN" sz="1200" dirty="0"/>
                    </a:p>
                  </a:txBody>
                  <a:tcPr/>
                </a:tc>
                <a:tc>
                  <a:txBody>
                    <a:bodyPr/>
                    <a:lstStyle/>
                    <a:p>
                      <a:r>
                        <a:rPr lang="en-US" sz="1200" dirty="0" smtClean="0"/>
                        <a:t>8</a:t>
                      </a:r>
                      <a:endParaRPr lang="en-IN" sz="1200" dirty="0"/>
                    </a:p>
                  </a:txBody>
                  <a:tcPr/>
                </a:tc>
              </a:tr>
              <a:tr h="0">
                <a:tc>
                  <a:txBody>
                    <a:bodyPr/>
                    <a:lstStyle/>
                    <a:p>
                      <a:r>
                        <a:rPr lang="en-US" sz="1200" dirty="0" smtClean="0"/>
                        <a:t>3</a:t>
                      </a:r>
                      <a:endParaRPr lang="en-IN" sz="1200" dirty="0"/>
                    </a:p>
                  </a:txBody>
                  <a:tcPr/>
                </a:tc>
                <a:tc>
                  <a:txBody>
                    <a:bodyPr/>
                    <a:lstStyle/>
                    <a:p>
                      <a:r>
                        <a:rPr lang="en-US" sz="1200" dirty="0" smtClean="0"/>
                        <a:t>3</a:t>
                      </a:r>
                      <a:endParaRPr lang="en-IN" sz="1200" dirty="0"/>
                    </a:p>
                  </a:txBody>
                  <a:tcPr/>
                </a:tc>
                <a:tc>
                  <a:txBody>
                    <a:bodyPr/>
                    <a:lstStyle/>
                    <a:p>
                      <a:r>
                        <a:rPr lang="en-US" sz="1200" dirty="0" smtClean="0"/>
                        <a:t>8</a:t>
                      </a:r>
                      <a:endParaRPr lang="en-IN" sz="1200" dirty="0"/>
                    </a:p>
                  </a:txBody>
                  <a:tcPr/>
                </a:tc>
                <a:tc>
                  <a:txBody>
                    <a:bodyPr/>
                    <a:lstStyle/>
                    <a:p>
                      <a:r>
                        <a:rPr lang="en-US" sz="1200" smtClean="0"/>
                        <a:t>7 3</a:t>
                      </a:r>
                      <a:endParaRPr lang="en-IN" sz="1200" dirty="0"/>
                    </a:p>
                  </a:txBody>
                  <a:tcPr/>
                </a:tc>
                <a:tc>
                  <a:txBody>
                    <a:bodyPr/>
                    <a:lstStyle/>
                    <a:p>
                      <a:r>
                        <a:rPr lang="en-US" sz="1200" dirty="0" smtClean="0"/>
                        <a:t>9</a:t>
                      </a:r>
                      <a:endParaRPr lang="en-IN" sz="1200" dirty="0"/>
                    </a:p>
                  </a:txBody>
                  <a:tcPr/>
                </a:tc>
              </a:tr>
              <a:tr h="0">
                <a:tc>
                  <a:txBody>
                    <a:bodyPr/>
                    <a:lstStyle/>
                    <a:p>
                      <a:r>
                        <a:rPr lang="en-US" sz="1200" dirty="0" smtClean="0"/>
                        <a:t>4</a:t>
                      </a:r>
                      <a:endParaRPr lang="en-IN" sz="1200" dirty="0"/>
                    </a:p>
                  </a:txBody>
                  <a:tcPr/>
                </a:tc>
                <a:tc>
                  <a:txBody>
                    <a:bodyPr/>
                    <a:lstStyle/>
                    <a:p>
                      <a:r>
                        <a:rPr lang="en-US" sz="1200" dirty="0" smtClean="0"/>
                        <a:t>4</a:t>
                      </a:r>
                      <a:endParaRPr lang="en-IN" sz="1200" dirty="0"/>
                    </a:p>
                  </a:txBody>
                  <a:tcPr/>
                </a:tc>
                <a:tc>
                  <a:txBody>
                    <a:bodyPr/>
                    <a:lstStyle/>
                    <a:p>
                      <a:r>
                        <a:rPr lang="en-US" sz="1200" dirty="0" smtClean="0"/>
                        <a:t>7</a:t>
                      </a:r>
                      <a:endParaRPr lang="en-IN" sz="1200" dirty="0"/>
                    </a:p>
                  </a:txBody>
                  <a:tcPr/>
                </a:tc>
                <a:tc>
                  <a:txBody>
                    <a:bodyPr/>
                    <a:lstStyle/>
                    <a:p>
                      <a:r>
                        <a:rPr lang="en-US" sz="1200" smtClean="0"/>
                        <a:t>7 3</a:t>
                      </a:r>
                      <a:endParaRPr lang="en-IN" sz="1200" dirty="0"/>
                    </a:p>
                  </a:txBody>
                  <a:tcPr/>
                </a:tc>
                <a:tc>
                  <a:txBody>
                    <a:bodyPr/>
                    <a:lstStyle/>
                    <a:p>
                      <a:r>
                        <a:rPr lang="en-US" sz="1200" dirty="0" smtClean="0"/>
                        <a:t>7</a:t>
                      </a:r>
                      <a:endParaRPr lang="en-IN" sz="1200" dirty="0"/>
                    </a:p>
                  </a:txBody>
                  <a:tcPr/>
                </a:tc>
              </a:tr>
              <a:tr h="0">
                <a:tc>
                  <a:txBody>
                    <a:bodyPr/>
                    <a:lstStyle/>
                    <a:p>
                      <a:r>
                        <a:rPr lang="en-US" sz="1200" dirty="0" smtClean="0"/>
                        <a:t>5</a:t>
                      </a:r>
                      <a:endParaRPr lang="en-IN" sz="1200" dirty="0"/>
                    </a:p>
                  </a:txBody>
                  <a:tcPr/>
                </a:tc>
                <a:tc>
                  <a:txBody>
                    <a:bodyPr/>
                    <a:lstStyle/>
                    <a:p>
                      <a:r>
                        <a:rPr lang="en-US" sz="1200" dirty="0" smtClean="0"/>
                        <a:t>6</a:t>
                      </a:r>
                      <a:endParaRPr lang="en-IN" sz="1200" dirty="0"/>
                    </a:p>
                  </a:txBody>
                  <a:tcPr/>
                </a:tc>
                <a:tc>
                  <a:txBody>
                    <a:bodyPr/>
                    <a:lstStyle/>
                    <a:p>
                      <a:r>
                        <a:rPr lang="en-US" sz="1200" dirty="0" smtClean="0"/>
                        <a:t>2</a:t>
                      </a:r>
                      <a:endParaRPr lang="en-IN" sz="1200" dirty="0"/>
                    </a:p>
                  </a:txBody>
                  <a:tcPr/>
                </a:tc>
                <a:tc>
                  <a:txBody>
                    <a:bodyPr/>
                    <a:lstStyle/>
                    <a:p>
                      <a:r>
                        <a:rPr lang="en-US" sz="1200" smtClean="0"/>
                        <a:t>7 3</a:t>
                      </a:r>
                      <a:endParaRPr lang="en-IN" sz="1200" dirty="0"/>
                    </a:p>
                  </a:txBody>
                  <a:tcPr/>
                </a:tc>
                <a:tc>
                  <a:txBody>
                    <a:bodyPr/>
                    <a:lstStyle/>
                    <a:p>
                      <a:r>
                        <a:rPr lang="en-US" sz="1200" dirty="0" smtClean="0"/>
                        <a:t>2</a:t>
                      </a:r>
                      <a:endParaRPr lang="en-IN" sz="1200" dirty="0"/>
                    </a:p>
                  </a:txBody>
                  <a:tcPr/>
                </a:tc>
              </a:tr>
              <a:tr h="0">
                <a:tc>
                  <a:txBody>
                    <a:bodyPr/>
                    <a:lstStyle/>
                    <a:p>
                      <a:r>
                        <a:rPr lang="en-US" sz="1200" dirty="0" smtClean="0"/>
                        <a:t>6</a:t>
                      </a:r>
                      <a:endParaRPr lang="en-IN" sz="1200" dirty="0"/>
                    </a:p>
                  </a:txBody>
                  <a:tcPr/>
                </a:tc>
                <a:tc>
                  <a:txBody>
                    <a:bodyPr/>
                    <a:lstStyle/>
                    <a:p>
                      <a:r>
                        <a:rPr lang="en-US" sz="1200" dirty="0" smtClean="0"/>
                        <a:t>6</a:t>
                      </a:r>
                      <a:endParaRPr lang="en-IN" sz="1200" dirty="0"/>
                    </a:p>
                  </a:txBody>
                  <a:tcPr/>
                </a:tc>
                <a:tc>
                  <a:txBody>
                    <a:bodyPr/>
                    <a:lstStyle/>
                    <a:p>
                      <a:r>
                        <a:rPr lang="en-US" sz="1200" dirty="0" smtClean="0"/>
                        <a:t>4</a:t>
                      </a:r>
                      <a:endParaRPr lang="en-IN" sz="1200" dirty="0"/>
                    </a:p>
                  </a:txBody>
                  <a:tcPr/>
                </a:tc>
                <a:tc>
                  <a:txBody>
                    <a:bodyPr/>
                    <a:lstStyle/>
                    <a:p>
                      <a:r>
                        <a:rPr lang="en-US" sz="1200" smtClean="0"/>
                        <a:t>7 3</a:t>
                      </a:r>
                      <a:endParaRPr lang="en-IN" sz="1200" dirty="0"/>
                    </a:p>
                  </a:txBody>
                  <a:tcPr/>
                </a:tc>
                <a:tc>
                  <a:txBody>
                    <a:bodyPr/>
                    <a:lstStyle/>
                    <a:p>
                      <a:r>
                        <a:rPr lang="en-US" sz="1200" dirty="0" smtClean="0"/>
                        <a:t>2</a:t>
                      </a:r>
                      <a:endParaRPr lang="en-IN" sz="1200" dirty="0"/>
                    </a:p>
                  </a:txBody>
                  <a:tcPr/>
                </a:tc>
              </a:tr>
              <a:tr h="0">
                <a:tc>
                  <a:txBody>
                    <a:bodyPr/>
                    <a:lstStyle/>
                    <a:p>
                      <a:r>
                        <a:rPr lang="en-US" sz="1200" dirty="0" smtClean="0"/>
                        <a:t>8</a:t>
                      </a:r>
                      <a:endParaRPr lang="en-IN" sz="1200" dirty="0"/>
                    </a:p>
                  </a:txBody>
                  <a:tcPr/>
                </a:tc>
                <a:tc>
                  <a:txBody>
                    <a:bodyPr/>
                    <a:lstStyle/>
                    <a:p>
                      <a:r>
                        <a:rPr lang="en-US" sz="1200" dirty="0" smtClean="0"/>
                        <a:t>7</a:t>
                      </a:r>
                      <a:endParaRPr lang="en-IN" sz="1200" dirty="0"/>
                    </a:p>
                  </a:txBody>
                  <a:tcPr/>
                </a:tc>
                <a:tc>
                  <a:txBody>
                    <a:bodyPr/>
                    <a:lstStyle/>
                    <a:p>
                      <a:r>
                        <a:rPr lang="en-US" sz="1200" dirty="0" smtClean="0"/>
                        <a:t>4</a:t>
                      </a:r>
                      <a:endParaRPr lang="en-IN" sz="1200" dirty="0"/>
                    </a:p>
                  </a:txBody>
                  <a:tcPr/>
                </a:tc>
                <a:tc>
                  <a:txBody>
                    <a:bodyPr/>
                    <a:lstStyle/>
                    <a:p>
                      <a:r>
                        <a:rPr lang="en-US" sz="1200" smtClean="0"/>
                        <a:t>7 3</a:t>
                      </a:r>
                      <a:endParaRPr lang="en-IN" sz="1200" dirty="0"/>
                    </a:p>
                  </a:txBody>
                  <a:tcPr/>
                </a:tc>
                <a:tc>
                  <a:txBody>
                    <a:bodyPr/>
                    <a:lstStyle/>
                    <a:p>
                      <a:r>
                        <a:rPr lang="en-US" sz="1200" dirty="0" smtClean="0"/>
                        <a:t>1</a:t>
                      </a:r>
                      <a:endParaRPr lang="en-IN" sz="1200" dirty="0"/>
                    </a:p>
                  </a:txBody>
                  <a:tcPr/>
                </a:tc>
              </a:tr>
              <a:tr h="0">
                <a:tc>
                  <a:txBody>
                    <a:bodyPr/>
                    <a:lstStyle/>
                    <a:p>
                      <a:r>
                        <a:rPr lang="en-US" sz="1200" dirty="0" smtClean="0"/>
                        <a:t>9</a:t>
                      </a:r>
                      <a:endParaRPr lang="en-IN" sz="1200" dirty="0"/>
                    </a:p>
                  </a:txBody>
                  <a:tcPr/>
                </a:tc>
                <a:tc>
                  <a:txBody>
                    <a:bodyPr/>
                    <a:lstStyle/>
                    <a:p>
                      <a:r>
                        <a:rPr lang="en-US" sz="1200" dirty="0" smtClean="0"/>
                        <a:t>8</a:t>
                      </a:r>
                      <a:endParaRPr lang="en-IN" sz="1200" dirty="0"/>
                    </a:p>
                  </a:txBody>
                  <a:tcPr/>
                </a:tc>
                <a:tc>
                  <a:txBody>
                    <a:bodyPr/>
                    <a:lstStyle/>
                    <a:p>
                      <a:r>
                        <a:rPr lang="en-US" sz="1200" dirty="0" smtClean="0"/>
                        <a:t>5</a:t>
                      </a:r>
                      <a:endParaRPr lang="en-IN" sz="1200" dirty="0"/>
                    </a:p>
                  </a:txBody>
                  <a:tcPr/>
                </a:tc>
                <a:tc>
                  <a:txBody>
                    <a:bodyPr/>
                    <a:lstStyle/>
                    <a:p>
                      <a:r>
                        <a:rPr lang="en-US" sz="1200" smtClean="0"/>
                        <a:t>7 3</a:t>
                      </a:r>
                      <a:endParaRPr lang="en-IN" sz="1200" dirty="0"/>
                    </a:p>
                  </a:txBody>
                  <a:tcPr/>
                </a:tc>
                <a:tc>
                  <a:txBody>
                    <a:bodyPr/>
                    <a:lstStyle/>
                    <a:p>
                      <a:r>
                        <a:rPr lang="en-US" sz="1200" dirty="0" smtClean="0"/>
                        <a:t>3</a:t>
                      </a:r>
                      <a:endParaRPr lang="en-IN" sz="1200" dirty="0"/>
                    </a:p>
                  </a:txBody>
                  <a:tcPr/>
                </a:tc>
              </a:tr>
              <a:tr h="0">
                <a:tc>
                  <a:txBody>
                    <a:bodyPr/>
                    <a:lstStyle/>
                    <a:p>
                      <a:r>
                        <a:rPr lang="en-US" sz="1200" dirty="0" smtClean="0"/>
                        <a:t>10</a:t>
                      </a:r>
                      <a:endParaRPr lang="en-IN" sz="1200" dirty="0"/>
                    </a:p>
                  </a:txBody>
                  <a:tcPr/>
                </a:tc>
                <a:tc>
                  <a:txBody>
                    <a:bodyPr/>
                    <a:lstStyle/>
                    <a:p>
                      <a:r>
                        <a:rPr lang="en-US" sz="1200" dirty="0" smtClean="0"/>
                        <a:t>7</a:t>
                      </a:r>
                      <a:endParaRPr lang="en-IN" sz="1200" dirty="0"/>
                    </a:p>
                  </a:txBody>
                  <a:tcPr/>
                </a:tc>
                <a:tc>
                  <a:txBody>
                    <a:bodyPr/>
                    <a:lstStyle/>
                    <a:p>
                      <a:r>
                        <a:rPr lang="en-US" sz="1200" dirty="0" smtClean="0"/>
                        <a:t>6</a:t>
                      </a:r>
                      <a:endParaRPr lang="en-IN" sz="1200" dirty="0"/>
                    </a:p>
                  </a:txBody>
                  <a:tcPr/>
                </a:tc>
                <a:tc>
                  <a:txBody>
                    <a:bodyPr/>
                    <a:lstStyle/>
                    <a:p>
                      <a:r>
                        <a:rPr lang="en-US" sz="1200" dirty="0" smtClean="0"/>
                        <a:t>7 3</a:t>
                      </a:r>
                      <a:endParaRPr lang="en-IN" sz="1200" dirty="0"/>
                    </a:p>
                  </a:txBody>
                  <a:tcPr/>
                </a:tc>
                <a:tc>
                  <a:txBody>
                    <a:bodyPr/>
                    <a:lstStyle/>
                    <a:p>
                      <a:r>
                        <a:rPr lang="en-US" sz="1200" dirty="0" smtClean="0"/>
                        <a:t>3</a:t>
                      </a:r>
                      <a:endParaRPr lang="en-IN" sz="12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1579926"/>
              </p:ext>
            </p:extLst>
          </p:nvPr>
        </p:nvGraphicFramePr>
        <p:xfrm>
          <a:off x="152400" y="4288594"/>
          <a:ext cx="3780000" cy="2468880"/>
        </p:xfrm>
        <a:graphic>
          <a:graphicData uri="http://schemas.openxmlformats.org/drawingml/2006/table">
            <a:tbl>
              <a:tblPr firstRow="1" bandRow="1">
                <a:tableStyleId>{5940675A-B579-460E-94D1-54222C63F5DA}</a:tableStyleId>
              </a:tblPr>
              <a:tblGrid>
                <a:gridCol w="756000"/>
                <a:gridCol w="756000"/>
                <a:gridCol w="756000"/>
                <a:gridCol w="756000"/>
                <a:gridCol w="756000"/>
              </a:tblGrid>
              <a:tr h="0">
                <a:tc>
                  <a:txBody>
                    <a:bodyPr/>
                    <a:lstStyle/>
                    <a:p>
                      <a:r>
                        <a:rPr lang="en-US" sz="1200" dirty="0" err="1" smtClean="0"/>
                        <a:t>i</a:t>
                      </a:r>
                      <a:endParaRPr lang="en-IN" sz="1200" dirty="0"/>
                    </a:p>
                  </a:txBody>
                  <a:tcPr/>
                </a:tc>
                <a:tc>
                  <a:txBody>
                    <a:bodyPr/>
                    <a:lstStyle/>
                    <a:p>
                      <a:r>
                        <a:rPr lang="en-US" sz="1200" dirty="0" smtClean="0"/>
                        <a:t>x</a:t>
                      </a:r>
                      <a:endParaRPr lang="en-IN" sz="1200" dirty="0"/>
                    </a:p>
                  </a:txBody>
                  <a:tcPr/>
                </a:tc>
                <a:tc>
                  <a:txBody>
                    <a:bodyPr/>
                    <a:lstStyle/>
                    <a:p>
                      <a:r>
                        <a:rPr lang="en-US" sz="1200" dirty="0" smtClean="0"/>
                        <a:t>y</a:t>
                      </a:r>
                      <a:endParaRPr lang="en-IN" sz="1200" dirty="0"/>
                    </a:p>
                  </a:txBody>
                  <a:tcPr/>
                </a:tc>
                <a:tc>
                  <a:txBody>
                    <a:bodyPr/>
                    <a:lstStyle/>
                    <a:p>
                      <a:r>
                        <a:rPr lang="en-US" sz="1200" dirty="0" smtClean="0"/>
                        <a:t>c</a:t>
                      </a:r>
                      <a:endParaRPr lang="en-IN" sz="1200" dirty="0"/>
                    </a:p>
                  </a:txBody>
                  <a:tcPr/>
                </a:tc>
                <a:tc>
                  <a:txBody>
                    <a:bodyPr/>
                    <a:lstStyle/>
                    <a:p>
                      <a:endParaRPr lang="en-IN" sz="1200" dirty="0"/>
                    </a:p>
                  </a:txBody>
                  <a:tcPr/>
                </a:tc>
              </a:tr>
              <a:tr h="0">
                <a:tc>
                  <a:txBody>
                    <a:bodyPr/>
                    <a:lstStyle/>
                    <a:p>
                      <a:r>
                        <a:rPr lang="en-US" sz="1200" dirty="0" smtClean="0"/>
                        <a:t>1</a:t>
                      </a:r>
                      <a:endParaRPr lang="en-IN" sz="1200" dirty="0"/>
                    </a:p>
                  </a:txBody>
                  <a:tcPr/>
                </a:tc>
                <a:tc>
                  <a:txBody>
                    <a:bodyPr/>
                    <a:lstStyle/>
                    <a:p>
                      <a:r>
                        <a:rPr lang="en-US" sz="1200" dirty="0" smtClean="0"/>
                        <a:t>2</a:t>
                      </a:r>
                      <a:endParaRPr lang="en-IN" sz="1200" dirty="0"/>
                    </a:p>
                  </a:txBody>
                  <a:tcPr/>
                </a:tc>
                <a:tc>
                  <a:txBody>
                    <a:bodyPr/>
                    <a:lstStyle/>
                    <a:p>
                      <a:r>
                        <a:rPr lang="en-US" sz="1200" dirty="0" smtClean="0"/>
                        <a:t>6</a:t>
                      </a:r>
                      <a:endParaRPr lang="en-IN" sz="1200" dirty="0"/>
                    </a:p>
                  </a:txBody>
                  <a:tcPr/>
                </a:tc>
                <a:tc>
                  <a:txBody>
                    <a:bodyPr/>
                    <a:lstStyle/>
                    <a:p>
                      <a:r>
                        <a:rPr lang="en-US" sz="1200" dirty="0" smtClean="0"/>
                        <a:t>3</a:t>
                      </a:r>
                      <a:endParaRPr lang="en-IN" sz="1200" dirty="0"/>
                    </a:p>
                  </a:txBody>
                  <a:tcPr/>
                </a:tc>
                <a:tc>
                  <a:txBody>
                    <a:bodyPr/>
                    <a:lstStyle/>
                    <a:p>
                      <a:r>
                        <a:rPr lang="en-US" sz="1200" dirty="0" smtClean="0"/>
                        <a:t>8</a:t>
                      </a:r>
                      <a:endParaRPr lang="en-IN" sz="1200" dirty="0"/>
                    </a:p>
                  </a:txBody>
                  <a:tcPr/>
                </a:tc>
              </a:tr>
              <a:tr h="0">
                <a:tc>
                  <a:txBody>
                    <a:bodyPr/>
                    <a:lstStyle/>
                    <a:p>
                      <a:r>
                        <a:rPr lang="en-US" sz="1200" dirty="0" smtClean="0"/>
                        <a:t>3</a:t>
                      </a:r>
                      <a:endParaRPr lang="en-IN" sz="1200" dirty="0"/>
                    </a:p>
                  </a:txBody>
                  <a:tcPr/>
                </a:tc>
                <a:tc>
                  <a:txBody>
                    <a:bodyPr/>
                    <a:lstStyle/>
                    <a:p>
                      <a:r>
                        <a:rPr lang="en-US" sz="1200" dirty="0" smtClean="0"/>
                        <a:t>3</a:t>
                      </a:r>
                      <a:endParaRPr lang="en-IN" sz="1200" dirty="0"/>
                    </a:p>
                  </a:txBody>
                  <a:tcPr/>
                </a:tc>
                <a:tc>
                  <a:txBody>
                    <a:bodyPr/>
                    <a:lstStyle/>
                    <a:p>
                      <a:r>
                        <a:rPr lang="en-US" sz="1200" dirty="0" smtClean="0"/>
                        <a:t>8</a:t>
                      </a:r>
                      <a:endParaRPr lang="en-IN" sz="1200" dirty="0"/>
                    </a:p>
                  </a:txBody>
                  <a:tcPr/>
                </a:tc>
                <a:tc>
                  <a:txBody>
                    <a:bodyPr/>
                    <a:lstStyle/>
                    <a:p>
                      <a:r>
                        <a:rPr lang="en-US" sz="1200" dirty="0" smtClean="0"/>
                        <a:t>4</a:t>
                      </a:r>
                      <a:endParaRPr lang="en-IN" sz="1200" dirty="0"/>
                    </a:p>
                  </a:txBody>
                  <a:tcPr/>
                </a:tc>
                <a:tc>
                  <a:txBody>
                    <a:bodyPr/>
                    <a:lstStyle/>
                    <a:p>
                      <a:r>
                        <a:rPr lang="en-US" sz="1200" dirty="0" smtClean="0"/>
                        <a:t>9</a:t>
                      </a:r>
                      <a:endParaRPr lang="en-IN" sz="1200" dirty="0"/>
                    </a:p>
                  </a:txBody>
                  <a:tcPr/>
                </a:tc>
              </a:tr>
              <a:tr h="0">
                <a:tc>
                  <a:txBody>
                    <a:bodyPr/>
                    <a:lstStyle/>
                    <a:p>
                      <a:r>
                        <a:rPr lang="en-US" sz="1200" dirty="0" smtClean="0"/>
                        <a:t>4</a:t>
                      </a:r>
                      <a:endParaRPr lang="en-IN" sz="1200" dirty="0"/>
                    </a:p>
                  </a:txBody>
                  <a:tcPr/>
                </a:tc>
                <a:tc>
                  <a:txBody>
                    <a:bodyPr/>
                    <a:lstStyle/>
                    <a:p>
                      <a:r>
                        <a:rPr lang="en-US" sz="1200" dirty="0" smtClean="0"/>
                        <a:t>4</a:t>
                      </a:r>
                      <a:endParaRPr lang="en-IN" sz="1200" dirty="0"/>
                    </a:p>
                  </a:txBody>
                  <a:tcPr/>
                </a:tc>
                <a:tc>
                  <a:txBody>
                    <a:bodyPr/>
                    <a:lstStyle/>
                    <a:p>
                      <a:r>
                        <a:rPr lang="en-US" sz="1200" dirty="0" smtClean="0"/>
                        <a:t>7</a:t>
                      </a:r>
                      <a:endParaRPr lang="en-IN" sz="1200" dirty="0"/>
                    </a:p>
                  </a:txBody>
                  <a:tcPr/>
                </a:tc>
                <a:tc>
                  <a:txBody>
                    <a:bodyPr/>
                    <a:lstStyle/>
                    <a:p>
                      <a:r>
                        <a:rPr lang="en-US" sz="1200" dirty="0" smtClean="0"/>
                        <a:t>4</a:t>
                      </a:r>
                      <a:endParaRPr lang="en-IN" sz="1200" dirty="0"/>
                    </a:p>
                  </a:txBody>
                  <a:tcPr/>
                </a:tc>
                <a:tc>
                  <a:txBody>
                    <a:bodyPr/>
                    <a:lstStyle/>
                    <a:p>
                      <a:r>
                        <a:rPr lang="en-US" sz="1200" dirty="0" smtClean="0"/>
                        <a:t>7</a:t>
                      </a:r>
                      <a:endParaRPr lang="en-IN" sz="1200" dirty="0"/>
                    </a:p>
                  </a:txBody>
                  <a:tcPr/>
                </a:tc>
              </a:tr>
              <a:tr h="0">
                <a:tc>
                  <a:txBody>
                    <a:bodyPr/>
                    <a:lstStyle/>
                    <a:p>
                      <a:r>
                        <a:rPr lang="en-US" sz="1200" dirty="0" smtClean="0"/>
                        <a:t>5</a:t>
                      </a:r>
                      <a:endParaRPr lang="en-IN" sz="1200" dirty="0"/>
                    </a:p>
                  </a:txBody>
                  <a:tcPr/>
                </a:tc>
                <a:tc>
                  <a:txBody>
                    <a:bodyPr/>
                    <a:lstStyle/>
                    <a:p>
                      <a:r>
                        <a:rPr lang="en-US" sz="1200" dirty="0" smtClean="0"/>
                        <a:t>6</a:t>
                      </a:r>
                      <a:endParaRPr lang="en-IN" sz="1200" dirty="0"/>
                    </a:p>
                  </a:txBody>
                  <a:tcPr/>
                </a:tc>
                <a:tc>
                  <a:txBody>
                    <a:bodyPr/>
                    <a:lstStyle/>
                    <a:p>
                      <a:r>
                        <a:rPr lang="en-US" sz="1200" dirty="0" smtClean="0"/>
                        <a:t>2</a:t>
                      </a:r>
                      <a:endParaRPr lang="en-IN" sz="1200" dirty="0"/>
                    </a:p>
                  </a:txBody>
                  <a:tcPr/>
                </a:tc>
                <a:tc>
                  <a:txBody>
                    <a:bodyPr/>
                    <a:lstStyle/>
                    <a:p>
                      <a:r>
                        <a:rPr lang="en-US" sz="1200" dirty="0" smtClean="0"/>
                        <a:t>5</a:t>
                      </a:r>
                      <a:endParaRPr lang="en-IN" sz="1200" dirty="0"/>
                    </a:p>
                  </a:txBody>
                  <a:tcPr/>
                </a:tc>
                <a:tc>
                  <a:txBody>
                    <a:bodyPr/>
                    <a:lstStyle/>
                    <a:p>
                      <a:r>
                        <a:rPr lang="en-US" sz="1200" dirty="0" smtClean="0"/>
                        <a:t>2</a:t>
                      </a:r>
                      <a:endParaRPr lang="en-IN" sz="1200" dirty="0"/>
                    </a:p>
                  </a:txBody>
                  <a:tcPr/>
                </a:tc>
              </a:tr>
              <a:tr h="0">
                <a:tc>
                  <a:txBody>
                    <a:bodyPr/>
                    <a:lstStyle/>
                    <a:p>
                      <a:r>
                        <a:rPr lang="en-US" sz="1200" dirty="0" smtClean="0"/>
                        <a:t>6</a:t>
                      </a:r>
                      <a:endParaRPr lang="en-IN" sz="1200" dirty="0"/>
                    </a:p>
                  </a:txBody>
                  <a:tcPr/>
                </a:tc>
                <a:tc>
                  <a:txBody>
                    <a:bodyPr/>
                    <a:lstStyle/>
                    <a:p>
                      <a:r>
                        <a:rPr lang="en-US" sz="1200" dirty="0" smtClean="0"/>
                        <a:t>6</a:t>
                      </a:r>
                      <a:endParaRPr lang="en-IN" sz="1200" dirty="0"/>
                    </a:p>
                  </a:txBody>
                  <a:tcPr/>
                </a:tc>
                <a:tc>
                  <a:txBody>
                    <a:bodyPr/>
                    <a:lstStyle/>
                    <a:p>
                      <a:r>
                        <a:rPr lang="en-US" sz="1200" dirty="0" smtClean="0"/>
                        <a:t>4</a:t>
                      </a:r>
                      <a:endParaRPr lang="en-IN" sz="1200" dirty="0"/>
                    </a:p>
                  </a:txBody>
                  <a:tcPr/>
                </a:tc>
                <a:tc>
                  <a:txBody>
                    <a:bodyPr/>
                    <a:lstStyle/>
                    <a:p>
                      <a:r>
                        <a:rPr lang="en-US" sz="1200" dirty="0" smtClean="0"/>
                        <a:t>3</a:t>
                      </a:r>
                      <a:endParaRPr lang="en-IN" sz="1200" dirty="0"/>
                    </a:p>
                  </a:txBody>
                  <a:tcPr/>
                </a:tc>
                <a:tc>
                  <a:txBody>
                    <a:bodyPr/>
                    <a:lstStyle/>
                    <a:p>
                      <a:r>
                        <a:rPr lang="en-US" sz="1200" dirty="0" smtClean="0"/>
                        <a:t>2</a:t>
                      </a:r>
                      <a:endParaRPr lang="en-IN" sz="1200" dirty="0"/>
                    </a:p>
                  </a:txBody>
                  <a:tcPr/>
                </a:tc>
              </a:tr>
              <a:tr h="0">
                <a:tc>
                  <a:txBody>
                    <a:bodyPr/>
                    <a:lstStyle/>
                    <a:p>
                      <a:r>
                        <a:rPr lang="en-US" sz="1200" dirty="0" smtClean="0"/>
                        <a:t>8</a:t>
                      </a:r>
                      <a:endParaRPr lang="en-IN" sz="1200" dirty="0"/>
                    </a:p>
                  </a:txBody>
                  <a:tcPr/>
                </a:tc>
                <a:tc>
                  <a:txBody>
                    <a:bodyPr/>
                    <a:lstStyle/>
                    <a:p>
                      <a:r>
                        <a:rPr lang="en-US" sz="1200" dirty="0" smtClean="0"/>
                        <a:t>7</a:t>
                      </a:r>
                      <a:endParaRPr lang="en-IN" sz="1200" dirty="0"/>
                    </a:p>
                  </a:txBody>
                  <a:tcPr/>
                </a:tc>
                <a:tc>
                  <a:txBody>
                    <a:bodyPr/>
                    <a:lstStyle/>
                    <a:p>
                      <a:r>
                        <a:rPr lang="en-US" sz="1200" dirty="0" smtClean="0"/>
                        <a:t>4</a:t>
                      </a:r>
                      <a:endParaRPr lang="en-IN" sz="1200" dirty="0"/>
                    </a:p>
                  </a:txBody>
                  <a:tcPr/>
                </a:tc>
                <a:tc>
                  <a:txBody>
                    <a:bodyPr/>
                    <a:lstStyle/>
                    <a:p>
                      <a:r>
                        <a:rPr lang="en-US" sz="1200" dirty="0" smtClean="0"/>
                        <a:t>4</a:t>
                      </a:r>
                      <a:endParaRPr lang="en-IN" sz="1200" dirty="0"/>
                    </a:p>
                  </a:txBody>
                  <a:tcPr/>
                </a:tc>
                <a:tc>
                  <a:txBody>
                    <a:bodyPr/>
                    <a:lstStyle/>
                    <a:p>
                      <a:r>
                        <a:rPr lang="en-US" sz="1200" dirty="0" smtClean="0"/>
                        <a:t>1</a:t>
                      </a:r>
                      <a:endParaRPr lang="en-IN" sz="1200" dirty="0"/>
                    </a:p>
                  </a:txBody>
                  <a:tcPr/>
                </a:tc>
              </a:tr>
              <a:tr h="0">
                <a:tc>
                  <a:txBody>
                    <a:bodyPr/>
                    <a:lstStyle/>
                    <a:p>
                      <a:r>
                        <a:rPr lang="en-US" sz="1200" dirty="0" smtClean="0"/>
                        <a:t>9</a:t>
                      </a:r>
                      <a:endParaRPr lang="en-IN" sz="1200" dirty="0"/>
                    </a:p>
                  </a:txBody>
                  <a:tcPr/>
                </a:tc>
                <a:tc>
                  <a:txBody>
                    <a:bodyPr/>
                    <a:lstStyle/>
                    <a:p>
                      <a:r>
                        <a:rPr lang="en-US" sz="1200" dirty="0" smtClean="0"/>
                        <a:t>8</a:t>
                      </a:r>
                      <a:endParaRPr lang="en-IN" sz="1200" dirty="0"/>
                    </a:p>
                  </a:txBody>
                  <a:tcPr/>
                </a:tc>
                <a:tc>
                  <a:txBody>
                    <a:bodyPr/>
                    <a:lstStyle/>
                    <a:p>
                      <a:r>
                        <a:rPr lang="en-US" sz="1200" dirty="0" smtClean="0"/>
                        <a:t>5</a:t>
                      </a:r>
                      <a:endParaRPr lang="en-IN" sz="1200" dirty="0"/>
                    </a:p>
                  </a:txBody>
                  <a:tcPr/>
                </a:tc>
                <a:tc>
                  <a:txBody>
                    <a:bodyPr/>
                    <a:lstStyle/>
                    <a:p>
                      <a:r>
                        <a:rPr lang="en-US" sz="1200" dirty="0" smtClean="0"/>
                        <a:t>6</a:t>
                      </a:r>
                      <a:endParaRPr lang="en-IN" sz="1200" dirty="0"/>
                    </a:p>
                  </a:txBody>
                  <a:tcPr/>
                </a:tc>
                <a:tc>
                  <a:txBody>
                    <a:bodyPr/>
                    <a:lstStyle/>
                    <a:p>
                      <a:r>
                        <a:rPr lang="en-US" sz="1200" dirty="0" smtClean="0"/>
                        <a:t>3</a:t>
                      </a:r>
                      <a:endParaRPr lang="en-IN" sz="1200" dirty="0"/>
                    </a:p>
                  </a:txBody>
                  <a:tcPr/>
                </a:tc>
              </a:tr>
              <a:tr h="0">
                <a:tc>
                  <a:txBody>
                    <a:bodyPr/>
                    <a:lstStyle/>
                    <a:p>
                      <a:r>
                        <a:rPr lang="en-US" sz="1200" dirty="0" smtClean="0"/>
                        <a:t>10</a:t>
                      </a:r>
                      <a:endParaRPr lang="en-IN" sz="1200" dirty="0"/>
                    </a:p>
                  </a:txBody>
                  <a:tcPr/>
                </a:tc>
                <a:tc>
                  <a:txBody>
                    <a:bodyPr/>
                    <a:lstStyle/>
                    <a:p>
                      <a:r>
                        <a:rPr lang="en-US" sz="1200" dirty="0" smtClean="0"/>
                        <a:t>7</a:t>
                      </a:r>
                      <a:endParaRPr lang="en-IN" sz="1200" dirty="0"/>
                    </a:p>
                  </a:txBody>
                  <a:tcPr/>
                </a:tc>
                <a:tc>
                  <a:txBody>
                    <a:bodyPr/>
                    <a:lstStyle/>
                    <a:p>
                      <a:r>
                        <a:rPr lang="en-US" sz="1200" dirty="0" smtClean="0"/>
                        <a:t>6</a:t>
                      </a:r>
                      <a:endParaRPr lang="en-IN" sz="1200" dirty="0"/>
                    </a:p>
                  </a:txBody>
                  <a:tcPr/>
                </a:tc>
                <a:tc>
                  <a:txBody>
                    <a:bodyPr/>
                    <a:lstStyle/>
                    <a:p>
                      <a:r>
                        <a:rPr lang="en-US" sz="1200" dirty="0" smtClean="0"/>
                        <a:t>6</a:t>
                      </a:r>
                      <a:endParaRPr lang="en-IN" sz="1200" dirty="0"/>
                    </a:p>
                  </a:txBody>
                  <a:tcPr/>
                </a:tc>
                <a:tc>
                  <a:txBody>
                    <a:bodyPr/>
                    <a:lstStyle/>
                    <a:p>
                      <a:r>
                        <a:rPr lang="en-US" sz="1200" dirty="0" smtClean="0"/>
                        <a:t>3</a:t>
                      </a:r>
                      <a:endParaRPr lang="en-IN" sz="1200" dirty="0"/>
                    </a:p>
                  </a:txBody>
                  <a:tcPr/>
                </a:tc>
              </a:tr>
            </a:tbl>
          </a:graphicData>
        </a:graphic>
      </p:graphicFrame>
      <p:sp>
        <p:nvSpPr>
          <p:cNvPr id="13" name="TextBox 12"/>
          <p:cNvSpPr txBox="1"/>
          <p:nvPr/>
        </p:nvSpPr>
        <p:spPr>
          <a:xfrm>
            <a:off x="4419600" y="4648200"/>
            <a:ext cx="4038600" cy="1754326"/>
          </a:xfrm>
          <a:prstGeom prst="rect">
            <a:avLst/>
          </a:prstGeom>
          <a:noFill/>
        </p:spPr>
        <p:txBody>
          <a:bodyPr wrap="square" rtlCol="0">
            <a:spAutoFit/>
          </a:bodyPr>
          <a:lstStyle/>
          <a:p>
            <a:r>
              <a:rPr lang="en-US" dirty="0" smtClean="0"/>
              <a:t>Cluster1 {(3,4),(2,6)(3,8),(4,7)}</a:t>
            </a:r>
          </a:p>
          <a:p>
            <a:r>
              <a:rPr lang="en-US" dirty="0" smtClean="0"/>
              <a:t>Cluster2{{7,3),(6,2),(5,4),(7,4),(8,5)(7,6)}</a:t>
            </a:r>
          </a:p>
          <a:p>
            <a:r>
              <a:rPr lang="en-US" dirty="0" smtClean="0"/>
              <a:t>Cost =(3+4+4)+(2+2+1+3+3)</a:t>
            </a:r>
          </a:p>
          <a:p>
            <a:r>
              <a:rPr lang="en-US" dirty="0" smtClean="0"/>
              <a:t>22</a:t>
            </a:r>
          </a:p>
          <a:p>
            <a:r>
              <a:rPr lang="en-US" dirty="0" smtClean="0"/>
              <a:t>First cluster has less cost value so we need to select first cluster</a:t>
            </a:r>
            <a:endParaRPr lang="en-IN" dirty="0"/>
          </a:p>
        </p:txBody>
      </p:sp>
      <p:sp>
        <p:nvSpPr>
          <p:cNvPr id="3" name="Slide Number Placeholder 2"/>
          <p:cNvSpPr>
            <a:spLocks noGrp="1"/>
          </p:cNvSpPr>
          <p:nvPr>
            <p:ph type="sldNum" sz="quarter" idx="7"/>
          </p:nvPr>
        </p:nvSpPr>
        <p:spPr/>
        <p:txBody>
          <a:bodyPr/>
          <a:lstStyle/>
          <a:p>
            <a:fld id="{B6F15528-21DE-4FAA-801E-634DDDAF4B2B}" type="slidenum">
              <a:rPr lang="en-IN" smtClean="0"/>
              <a:t>44</a:t>
            </a:fld>
            <a:endParaRPr lang="en-IN"/>
          </a:p>
        </p:txBody>
      </p:sp>
    </p:spTree>
    <p:extLst>
      <p:ext uri="{BB962C8B-B14F-4D97-AF65-F5344CB8AC3E}">
        <p14:creationId xmlns:p14="http://schemas.microsoft.com/office/powerpoint/2010/main" val="20259941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 y="76200"/>
            <a:ext cx="7772400" cy="1440180"/>
          </a:xfrm>
        </p:spPr>
        <p:txBody>
          <a:bodyPr/>
          <a:lstStyle/>
          <a:p>
            <a:endParaRPr lang="en-IN" dirty="0"/>
          </a:p>
        </p:txBody>
      </p:sp>
      <p:sp>
        <p:nvSpPr>
          <p:cNvPr id="5" name="Subtitle 4"/>
          <p:cNvSpPr>
            <a:spLocks noGrp="1"/>
          </p:cNvSpPr>
          <p:nvPr>
            <p:ph type="subTitle" idx="4"/>
          </p:nvPr>
        </p:nvSpPr>
        <p:spPr>
          <a:xfrm>
            <a:off x="1143000" y="2743200"/>
            <a:ext cx="6400800" cy="430887"/>
          </a:xfrm>
        </p:spPr>
        <p:txBody>
          <a:bodyPr/>
          <a:lstStyle/>
          <a:p>
            <a:r>
              <a:rPr lang="en-US" dirty="0" smtClean="0"/>
              <a:t>Hierarchical clustering</a:t>
            </a:r>
            <a:endParaRPr lang="en-IN" dirty="0"/>
          </a:p>
        </p:txBody>
      </p:sp>
      <p:sp>
        <p:nvSpPr>
          <p:cNvPr id="2" name="Slide Number Placeholder 1"/>
          <p:cNvSpPr>
            <a:spLocks noGrp="1"/>
          </p:cNvSpPr>
          <p:nvPr>
            <p:ph type="sldNum" sz="quarter" idx="7"/>
          </p:nvPr>
        </p:nvSpPr>
        <p:spPr/>
        <p:txBody>
          <a:bodyPr/>
          <a:lstStyle/>
          <a:p>
            <a:fld id="{B6F15528-21DE-4FAA-801E-634DDDAF4B2B}" type="slidenum">
              <a:rPr lang="en-IN" smtClean="0"/>
              <a:t>45</a:t>
            </a:fld>
            <a:endParaRPr lang="en-IN"/>
          </a:p>
        </p:txBody>
      </p:sp>
    </p:spTree>
    <p:extLst>
      <p:ext uri="{BB962C8B-B14F-4D97-AF65-F5344CB8AC3E}">
        <p14:creationId xmlns:p14="http://schemas.microsoft.com/office/powerpoint/2010/main" val="1165921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Rectangle 2"/>
          <p:cNvSpPr>
            <a:spLocks noGrp="1" noChangeArrowheads="1"/>
          </p:cNvSpPr>
          <p:nvPr>
            <p:ph type="title"/>
          </p:nvPr>
        </p:nvSpPr>
        <p:spPr>
          <a:xfrm>
            <a:off x="741218" y="175306"/>
            <a:ext cx="7886700" cy="505731"/>
          </a:xfrm>
        </p:spPr>
        <p:txBody>
          <a:bodyPr>
            <a:noAutofit/>
          </a:bodyPr>
          <a:lstStyle/>
          <a:p>
            <a:r>
              <a:rPr lang="en-US" altLang="en-US" sz="3200" b="1" dirty="0"/>
              <a:t>Hierarchical Clustering </a:t>
            </a:r>
          </a:p>
        </p:txBody>
      </p:sp>
      <p:sp>
        <p:nvSpPr>
          <p:cNvPr id="1618947" name="Rectangle 3"/>
          <p:cNvSpPr>
            <a:spLocks noGrp="1" noChangeArrowheads="1"/>
          </p:cNvSpPr>
          <p:nvPr>
            <p:ph type="body" idx="1"/>
          </p:nvPr>
        </p:nvSpPr>
        <p:spPr>
          <a:xfrm>
            <a:off x="628650" y="1275080"/>
            <a:ext cx="7886700" cy="861774"/>
          </a:xfrm>
        </p:spPr>
        <p:txBody>
          <a:bodyPr/>
          <a:lstStyle/>
          <a:p>
            <a:r>
              <a:rPr lang="en-US" altLang="en-US" dirty="0">
                <a:latin typeface="Times New Roman" panose="02020603050405020304" pitchFamily="18" charset="0"/>
                <a:cs typeface="Times New Roman" panose="02020603050405020304" pitchFamily="18" charset="0"/>
              </a:rPr>
              <a:t>Produces a set of nested clusters organized as a hierarchical </a:t>
            </a:r>
            <a:r>
              <a:rPr lang="en-US" altLang="en-US" dirty="0" smtClean="0">
                <a:latin typeface="Times New Roman" panose="02020603050405020304" pitchFamily="18" charset="0"/>
                <a:cs typeface="Times New Roman" panose="02020603050405020304" pitchFamily="18" charset="0"/>
              </a:rPr>
              <a:t>tree</a:t>
            </a:r>
            <a:endParaRPr lang="en-US" alt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46</a:t>
            </a:fld>
            <a:endParaRPr lang="en-US" sz="1050">
              <a:solidFill>
                <a:prstClr val="black">
                  <a:tint val="75000"/>
                </a:prstClr>
              </a:solidFill>
            </a:endParaRPr>
          </a:p>
        </p:txBody>
      </p:sp>
      <p:graphicFrame>
        <p:nvGraphicFramePr>
          <p:cNvPr id="1618949" name="Object 5"/>
          <p:cNvGraphicFramePr>
            <a:graphicFrameLocks noChangeAspect="1"/>
          </p:cNvGraphicFramePr>
          <p:nvPr>
            <p:extLst>
              <p:ext uri="{D42A27DB-BD31-4B8C-83A1-F6EECF244321}">
                <p14:modId xmlns:p14="http://schemas.microsoft.com/office/powerpoint/2010/main" val="3924881118"/>
              </p:ext>
            </p:extLst>
          </p:nvPr>
        </p:nvGraphicFramePr>
        <p:xfrm>
          <a:off x="1600200" y="2286000"/>
          <a:ext cx="2319338" cy="2360613"/>
        </p:xfrm>
        <a:graphic>
          <a:graphicData uri="http://schemas.openxmlformats.org/presentationml/2006/ole">
            <mc:AlternateContent xmlns:mc="http://schemas.openxmlformats.org/markup-compatibility/2006">
              <mc:Choice xmlns:v="urn:schemas-microsoft-com:vml" Requires="v">
                <p:oleObj spid="_x0000_s4135" name="VISIO" r:id="rId4" imgW="3168720" imgH="3227760" progId="Visio.Drawing.6">
                  <p:embed/>
                </p:oleObj>
              </mc:Choice>
              <mc:Fallback>
                <p:oleObj name="VISIO" r:id="rId4" imgW="3168720" imgH="322776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286000"/>
                        <a:ext cx="2319338"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7"/>
          <p:cNvGrpSpPr>
            <a:grpSpLocks/>
          </p:cNvGrpSpPr>
          <p:nvPr/>
        </p:nvGrpSpPr>
        <p:grpSpPr bwMode="auto">
          <a:xfrm>
            <a:off x="3276600" y="3946764"/>
            <a:ext cx="5867400" cy="2362200"/>
            <a:chOff x="1056" y="1392"/>
            <a:chExt cx="3696" cy="1488"/>
          </a:xfrm>
        </p:grpSpPr>
        <p:sp>
          <p:nvSpPr>
            <p:cNvPr id="9" name="Text Box 5"/>
            <p:cNvSpPr txBox="1">
              <a:spLocks noChangeArrowheads="1"/>
            </p:cNvSpPr>
            <p:nvPr/>
          </p:nvSpPr>
          <p:spPr bwMode="auto">
            <a:xfrm>
              <a:off x="2688" y="1392"/>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en-US" sz="2000" dirty="0">
                  <a:solidFill>
                    <a:schemeClr val="tx2"/>
                  </a:solidFill>
                  <a:latin typeface="Times New Roman" panose="02020603050405020304" pitchFamily="18" charset="0"/>
                </a:rPr>
                <a:t>animal</a:t>
              </a:r>
            </a:p>
          </p:txBody>
        </p:sp>
        <p:sp>
          <p:nvSpPr>
            <p:cNvPr id="10" name="Text Box 6"/>
            <p:cNvSpPr txBox="1">
              <a:spLocks noChangeArrowheads="1"/>
            </p:cNvSpPr>
            <p:nvPr/>
          </p:nvSpPr>
          <p:spPr bwMode="auto">
            <a:xfrm>
              <a:off x="1728" y="1824"/>
              <a:ext cx="7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r>
                <a:rPr lang="en-US" altLang="en-US" sz="2000" dirty="0">
                  <a:solidFill>
                    <a:schemeClr val="tx2"/>
                  </a:solidFill>
                  <a:latin typeface="Times New Roman" panose="02020603050405020304" pitchFamily="18" charset="0"/>
                </a:rPr>
                <a:t>vertebrate</a:t>
              </a:r>
            </a:p>
          </p:txBody>
        </p:sp>
        <p:sp>
          <p:nvSpPr>
            <p:cNvPr id="11" name="Text Box 7"/>
            <p:cNvSpPr txBox="1">
              <a:spLocks noChangeArrowheads="1"/>
            </p:cNvSpPr>
            <p:nvPr/>
          </p:nvSpPr>
          <p:spPr bwMode="auto">
            <a:xfrm>
              <a:off x="1056" y="2342"/>
              <a:ext cx="36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r>
                <a:rPr lang="en-US" altLang="en-US" sz="2000" dirty="0">
                  <a:solidFill>
                    <a:schemeClr val="tx2"/>
                  </a:solidFill>
                  <a:latin typeface="Times New Roman" panose="02020603050405020304" pitchFamily="18" charset="0"/>
                </a:rPr>
                <a:t>fish reptile </a:t>
              </a:r>
              <a:r>
                <a:rPr lang="en-US" altLang="en-US" sz="2000" dirty="0" err="1">
                  <a:solidFill>
                    <a:schemeClr val="tx2"/>
                  </a:solidFill>
                  <a:latin typeface="Times New Roman" panose="02020603050405020304" pitchFamily="18" charset="0"/>
                </a:rPr>
                <a:t>amphib</a:t>
              </a:r>
              <a:r>
                <a:rPr lang="en-US" altLang="en-US" sz="2000" dirty="0">
                  <a:solidFill>
                    <a:schemeClr val="tx2"/>
                  </a:solidFill>
                  <a:latin typeface="Times New Roman" panose="02020603050405020304" pitchFamily="18" charset="0"/>
                </a:rPr>
                <a:t>. mammal      worm insect crustacean</a:t>
              </a:r>
            </a:p>
          </p:txBody>
        </p:sp>
        <p:sp>
          <p:nvSpPr>
            <p:cNvPr id="12" name="Text Box 8"/>
            <p:cNvSpPr txBox="1">
              <a:spLocks noChangeArrowheads="1"/>
            </p:cNvSpPr>
            <p:nvPr/>
          </p:nvSpPr>
          <p:spPr bwMode="auto">
            <a:xfrm>
              <a:off x="3312" y="1824"/>
              <a:ext cx="8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r>
                <a:rPr lang="en-US" altLang="en-US" sz="2000" dirty="0">
                  <a:solidFill>
                    <a:schemeClr val="tx2"/>
                  </a:solidFill>
                  <a:latin typeface="Times New Roman" panose="02020603050405020304" pitchFamily="18" charset="0"/>
                </a:rPr>
                <a:t>invertebrate</a:t>
              </a:r>
            </a:p>
          </p:txBody>
        </p:sp>
        <p:sp>
          <p:nvSpPr>
            <p:cNvPr id="13" name="Line 9"/>
            <p:cNvSpPr>
              <a:spLocks noChangeShapeType="1"/>
            </p:cNvSpPr>
            <p:nvPr/>
          </p:nvSpPr>
          <p:spPr bwMode="auto">
            <a:xfrm flipH="1">
              <a:off x="2124" y="1659"/>
              <a:ext cx="962" cy="20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4" name="Line 10"/>
            <p:cNvSpPr>
              <a:spLocks noChangeShapeType="1"/>
            </p:cNvSpPr>
            <p:nvPr/>
          </p:nvSpPr>
          <p:spPr bwMode="auto">
            <a:xfrm>
              <a:off x="3094" y="1659"/>
              <a:ext cx="639" cy="2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5" name="Line 11"/>
            <p:cNvSpPr>
              <a:spLocks noChangeShapeType="1"/>
            </p:cNvSpPr>
            <p:nvPr/>
          </p:nvSpPr>
          <p:spPr bwMode="auto">
            <a:xfrm flipH="1">
              <a:off x="1232" y="2059"/>
              <a:ext cx="876" cy="2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6" name="Line 12"/>
            <p:cNvSpPr>
              <a:spLocks noChangeShapeType="1"/>
            </p:cNvSpPr>
            <p:nvPr/>
          </p:nvSpPr>
          <p:spPr bwMode="auto">
            <a:xfrm flipH="1">
              <a:off x="1635" y="2059"/>
              <a:ext cx="473" cy="27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7" name="Line 13"/>
            <p:cNvSpPr>
              <a:spLocks noChangeShapeType="1"/>
            </p:cNvSpPr>
            <p:nvPr/>
          </p:nvSpPr>
          <p:spPr bwMode="auto">
            <a:xfrm>
              <a:off x="2108" y="2059"/>
              <a:ext cx="0" cy="3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8" name="Line 14"/>
            <p:cNvSpPr>
              <a:spLocks noChangeShapeType="1"/>
            </p:cNvSpPr>
            <p:nvPr/>
          </p:nvSpPr>
          <p:spPr bwMode="auto">
            <a:xfrm>
              <a:off x="2108" y="2059"/>
              <a:ext cx="513" cy="2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9" name="Line 15"/>
            <p:cNvSpPr>
              <a:spLocks noChangeShapeType="1"/>
            </p:cNvSpPr>
            <p:nvPr/>
          </p:nvSpPr>
          <p:spPr bwMode="auto">
            <a:xfrm flipH="1">
              <a:off x="3386" y="2044"/>
              <a:ext cx="347" cy="30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20" name="Line 16"/>
            <p:cNvSpPr>
              <a:spLocks noChangeShapeType="1"/>
            </p:cNvSpPr>
            <p:nvPr/>
          </p:nvSpPr>
          <p:spPr bwMode="auto">
            <a:xfrm>
              <a:off x="3733" y="2052"/>
              <a:ext cx="0" cy="30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21" name="Line 17"/>
            <p:cNvSpPr>
              <a:spLocks noChangeShapeType="1"/>
            </p:cNvSpPr>
            <p:nvPr/>
          </p:nvSpPr>
          <p:spPr bwMode="auto">
            <a:xfrm>
              <a:off x="3733" y="2059"/>
              <a:ext cx="537" cy="2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grpSp>
          <p:nvGrpSpPr>
            <p:cNvPr id="22" name="Group 21"/>
            <p:cNvGrpSpPr>
              <a:grpSpLocks/>
            </p:cNvGrpSpPr>
            <p:nvPr/>
          </p:nvGrpSpPr>
          <p:grpSpPr bwMode="auto">
            <a:xfrm>
              <a:off x="1104" y="2544"/>
              <a:ext cx="192" cy="336"/>
              <a:chOff x="1104" y="2544"/>
              <a:chExt cx="192" cy="336"/>
            </a:xfrm>
          </p:grpSpPr>
          <p:sp>
            <p:nvSpPr>
              <p:cNvPr id="41" name="Line 19"/>
              <p:cNvSpPr>
                <a:spLocks noChangeShapeType="1"/>
              </p:cNvSpPr>
              <p:nvPr/>
            </p:nvSpPr>
            <p:spPr bwMode="auto">
              <a:xfrm flipH="1">
                <a:off x="1104" y="2544"/>
                <a:ext cx="96"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42" name="Line 20"/>
              <p:cNvSpPr>
                <a:spLocks noChangeShapeType="1"/>
              </p:cNvSpPr>
              <p:nvPr/>
            </p:nvSpPr>
            <p:spPr bwMode="auto">
              <a:xfrm>
                <a:off x="1207" y="2550"/>
                <a:ext cx="89" cy="3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23" name="Group 21"/>
            <p:cNvGrpSpPr>
              <a:grpSpLocks/>
            </p:cNvGrpSpPr>
            <p:nvPr/>
          </p:nvGrpSpPr>
          <p:grpSpPr bwMode="auto">
            <a:xfrm>
              <a:off x="1440" y="2544"/>
              <a:ext cx="192" cy="336"/>
              <a:chOff x="1104" y="2544"/>
              <a:chExt cx="192" cy="336"/>
            </a:xfrm>
          </p:grpSpPr>
          <p:sp>
            <p:nvSpPr>
              <p:cNvPr id="39" name="Line 22"/>
              <p:cNvSpPr>
                <a:spLocks noChangeShapeType="1"/>
              </p:cNvSpPr>
              <p:nvPr/>
            </p:nvSpPr>
            <p:spPr bwMode="auto">
              <a:xfrm flipH="1">
                <a:off x="1104" y="2544"/>
                <a:ext cx="96"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40" name="Line 23"/>
              <p:cNvSpPr>
                <a:spLocks noChangeShapeType="1"/>
              </p:cNvSpPr>
              <p:nvPr/>
            </p:nvSpPr>
            <p:spPr bwMode="auto">
              <a:xfrm>
                <a:off x="1207" y="2550"/>
                <a:ext cx="89" cy="3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24" name="Group 24"/>
            <p:cNvGrpSpPr>
              <a:grpSpLocks/>
            </p:cNvGrpSpPr>
            <p:nvPr/>
          </p:nvGrpSpPr>
          <p:grpSpPr bwMode="auto">
            <a:xfrm>
              <a:off x="1968" y="2544"/>
              <a:ext cx="192" cy="336"/>
              <a:chOff x="1104" y="2544"/>
              <a:chExt cx="192" cy="336"/>
            </a:xfrm>
          </p:grpSpPr>
          <p:sp>
            <p:nvSpPr>
              <p:cNvPr id="37" name="Line 25"/>
              <p:cNvSpPr>
                <a:spLocks noChangeShapeType="1"/>
              </p:cNvSpPr>
              <p:nvPr/>
            </p:nvSpPr>
            <p:spPr bwMode="auto">
              <a:xfrm flipH="1">
                <a:off x="1104" y="2544"/>
                <a:ext cx="96"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38" name="Line 26"/>
              <p:cNvSpPr>
                <a:spLocks noChangeShapeType="1"/>
              </p:cNvSpPr>
              <p:nvPr/>
            </p:nvSpPr>
            <p:spPr bwMode="auto">
              <a:xfrm>
                <a:off x="1207" y="2550"/>
                <a:ext cx="89" cy="3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25" name="Group 27"/>
            <p:cNvGrpSpPr>
              <a:grpSpLocks/>
            </p:cNvGrpSpPr>
            <p:nvPr/>
          </p:nvGrpSpPr>
          <p:grpSpPr bwMode="auto">
            <a:xfrm>
              <a:off x="2544" y="2544"/>
              <a:ext cx="192" cy="336"/>
              <a:chOff x="1104" y="2544"/>
              <a:chExt cx="192" cy="336"/>
            </a:xfrm>
          </p:grpSpPr>
          <p:sp>
            <p:nvSpPr>
              <p:cNvPr id="35" name="Line 28"/>
              <p:cNvSpPr>
                <a:spLocks noChangeShapeType="1"/>
              </p:cNvSpPr>
              <p:nvPr/>
            </p:nvSpPr>
            <p:spPr bwMode="auto">
              <a:xfrm flipH="1">
                <a:off x="1104" y="2544"/>
                <a:ext cx="96"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36" name="Line 29"/>
              <p:cNvSpPr>
                <a:spLocks noChangeShapeType="1"/>
              </p:cNvSpPr>
              <p:nvPr/>
            </p:nvSpPr>
            <p:spPr bwMode="auto">
              <a:xfrm>
                <a:off x="1207" y="2550"/>
                <a:ext cx="89" cy="3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26" name="Group 30"/>
            <p:cNvGrpSpPr>
              <a:grpSpLocks/>
            </p:cNvGrpSpPr>
            <p:nvPr/>
          </p:nvGrpSpPr>
          <p:grpSpPr bwMode="auto">
            <a:xfrm>
              <a:off x="3264" y="2544"/>
              <a:ext cx="192" cy="336"/>
              <a:chOff x="1104" y="2544"/>
              <a:chExt cx="192" cy="336"/>
            </a:xfrm>
          </p:grpSpPr>
          <p:sp>
            <p:nvSpPr>
              <p:cNvPr id="33" name="Line 31"/>
              <p:cNvSpPr>
                <a:spLocks noChangeShapeType="1"/>
              </p:cNvSpPr>
              <p:nvPr/>
            </p:nvSpPr>
            <p:spPr bwMode="auto">
              <a:xfrm flipH="1">
                <a:off x="1104" y="2544"/>
                <a:ext cx="96"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34" name="Line 32"/>
              <p:cNvSpPr>
                <a:spLocks noChangeShapeType="1"/>
              </p:cNvSpPr>
              <p:nvPr/>
            </p:nvSpPr>
            <p:spPr bwMode="auto">
              <a:xfrm>
                <a:off x="1207" y="2550"/>
                <a:ext cx="89" cy="3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27" name="Group 33"/>
            <p:cNvGrpSpPr>
              <a:grpSpLocks/>
            </p:cNvGrpSpPr>
            <p:nvPr/>
          </p:nvGrpSpPr>
          <p:grpSpPr bwMode="auto">
            <a:xfrm>
              <a:off x="3648" y="2544"/>
              <a:ext cx="192" cy="336"/>
              <a:chOff x="1104" y="2544"/>
              <a:chExt cx="192" cy="336"/>
            </a:xfrm>
          </p:grpSpPr>
          <p:sp>
            <p:nvSpPr>
              <p:cNvPr id="31" name="Line 34"/>
              <p:cNvSpPr>
                <a:spLocks noChangeShapeType="1"/>
              </p:cNvSpPr>
              <p:nvPr/>
            </p:nvSpPr>
            <p:spPr bwMode="auto">
              <a:xfrm flipH="1">
                <a:off x="1104" y="2544"/>
                <a:ext cx="96"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32" name="Line 35"/>
              <p:cNvSpPr>
                <a:spLocks noChangeShapeType="1"/>
              </p:cNvSpPr>
              <p:nvPr/>
            </p:nvSpPr>
            <p:spPr bwMode="auto">
              <a:xfrm>
                <a:off x="1207" y="2550"/>
                <a:ext cx="89" cy="3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28" name="Group 36"/>
            <p:cNvGrpSpPr>
              <a:grpSpLocks/>
            </p:cNvGrpSpPr>
            <p:nvPr/>
          </p:nvGrpSpPr>
          <p:grpSpPr bwMode="auto">
            <a:xfrm>
              <a:off x="4224" y="2544"/>
              <a:ext cx="192" cy="336"/>
              <a:chOff x="1104" y="2544"/>
              <a:chExt cx="192" cy="336"/>
            </a:xfrm>
          </p:grpSpPr>
          <p:sp>
            <p:nvSpPr>
              <p:cNvPr id="29" name="Line 37"/>
              <p:cNvSpPr>
                <a:spLocks noChangeShapeType="1"/>
              </p:cNvSpPr>
              <p:nvPr/>
            </p:nvSpPr>
            <p:spPr bwMode="auto">
              <a:xfrm flipH="1">
                <a:off x="1104" y="2544"/>
                <a:ext cx="96"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30" name="Line 38"/>
              <p:cNvSpPr>
                <a:spLocks noChangeShapeType="1"/>
              </p:cNvSpPr>
              <p:nvPr/>
            </p:nvSpPr>
            <p:spPr bwMode="auto">
              <a:xfrm>
                <a:off x="1207" y="2550"/>
                <a:ext cx="89" cy="3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sp>
        <p:nvSpPr>
          <p:cNvPr id="4" name="TextBox 3"/>
          <p:cNvSpPr txBox="1"/>
          <p:nvPr/>
        </p:nvSpPr>
        <p:spPr>
          <a:xfrm>
            <a:off x="4972050" y="2971800"/>
            <a:ext cx="2724151" cy="369332"/>
          </a:xfrm>
          <a:prstGeom prst="rect">
            <a:avLst/>
          </a:prstGeom>
          <a:noFill/>
        </p:spPr>
        <p:txBody>
          <a:bodyPr wrap="square" rtlCol="0">
            <a:spAutoFit/>
          </a:bodyPr>
          <a:lstStyle/>
          <a:p>
            <a:r>
              <a:rPr lang="en-US" b="1" u="sng" dirty="0" smtClean="0">
                <a:solidFill>
                  <a:srgbClr val="7030A0"/>
                </a:solidFill>
              </a:rPr>
              <a:t>Example</a:t>
            </a:r>
            <a:endParaRPr lang="en-IN" b="1" u="sng" dirty="0">
              <a:solidFill>
                <a:srgbClr val="7030A0"/>
              </a:solidFill>
            </a:endParaRPr>
          </a:p>
        </p:txBody>
      </p:sp>
    </p:spTree>
    <p:extLst>
      <p:ext uri="{BB962C8B-B14F-4D97-AF65-F5344CB8AC3E}">
        <p14:creationId xmlns:p14="http://schemas.microsoft.com/office/powerpoint/2010/main" val="2357969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28600"/>
            <a:ext cx="3581400" cy="513080"/>
          </a:xfrm>
          <a:prstGeom prst="rect">
            <a:avLst/>
          </a:prstGeom>
        </p:spPr>
        <p:txBody>
          <a:bodyPr vert="horz" wrap="square" lIns="0" tIns="12700" rIns="0" bIns="0" rtlCol="0">
            <a:spAutoFit/>
          </a:bodyPr>
          <a:lstStyle/>
          <a:p>
            <a:pPr marL="12700">
              <a:lnSpc>
                <a:spcPct val="100000"/>
              </a:lnSpc>
              <a:spcBef>
                <a:spcPts val="100"/>
              </a:spcBef>
            </a:pPr>
            <a:r>
              <a:rPr spc="-5" dirty="0"/>
              <a:t>Dendrogram</a:t>
            </a:r>
          </a:p>
        </p:txBody>
      </p:sp>
      <p:sp>
        <p:nvSpPr>
          <p:cNvPr id="3" name="object 3"/>
          <p:cNvSpPr txBox="1"/>
          <p:nvPr/>
        </p:nvSpPr>
        <p:spPr>
          <a:xfrm>
            <a:off x="457200" y="1447800"/>
            <a:ext cx="4674254" cy="5222648"/>
          </a:xfrm>
          <a:prstGeom prst="rect">
            <a:avLst/>
          </a:prstGeom>
        </p:spPr>
        <p:txBody>
          <a:bodyPr vert="horz" wrap="square" lIns="0" tIns="10795" rIns="0" bIns="0" rtlCol="0">
            <a:spAutoFit/>
          </a:bodyPr>
          <a:lstStyle/>
          <a:p>
            <a:pPr marL="245110" marR="361950" indent="-233045">
              <a:lnSpc>
                <a:spcPct val="100400"/>
              </a:lnSpc>
              <a:spcBef>
                <a:spcPts val="85"/>
              </a:spcBef>
              <a:buFont typeface="Arial"/>
              <a:buChar char="•"/>
              <a:tabLst>
                <a:tab pos="245745" algn="l"/>
              </a:tabLst>
            </a:pPr>
            <a:r>
              <a:rPr sz="2800" b="1" spc="-5" dirty="0" err="1" smtClean="0">
                <a:latin typeface="Times New Roman" panose="02020603050405020304" pitchFamily="18" charset="0"/>
                <a:cs typeface="Times New Roman" panose="02020603050405020304" pitchFamily="18" charset="0"/>
              </a:rPr>
              <a:t>Dendrogram</a:t>
            </a:r>
            <a:r>
              <a:rPr sz="2800" b="1" spc="-5" dirty="0" smtClean="0">
                <a:latin typeface="Times New Roman" panose="02020603050405020304" pitchFamily="18" charset="0"/>
                <a:cs typeface="Times New Roman" panose="02020603050405020304" pitchFamily="18" charset="0"/>
              </a:rPr>
              <a:t>:</a:t>
            </a:r>
            <a:r>
              <a:rPr sz="2800" spc="-5" dirty="0" smtClean="0">
                <a:latin typeface="Carlito"/>
                <a:cs typeface="Carlito"/>
              </a:rPr>
              <a:t> </a:t>
            </a:r>
            <a:r>
              <a:rPr sz="2800" spc="-5" dirty="0">
                <a:latin typeface="Times New Roman" panose="02020603050405020304" pitchFamily="18" charset="0"/>
                <a:cs typeface="Times New Roman" panose="02020603050405020304" pitchFamily="18" charset="0"/>
              </a:rPr>
              <a:t>a tree data  structure which illustrates  hierarchical clustering  techniques.</a:t>
            </a:r>
          </a:p>
          <a:p>
            <a:pPr marL="245110" marR="5080" indent="-233045">
              <a:lnSpc>
                <a:spcPct val="100400"/>
              </a:lnSpc>
              <a:buFont typeface="Arial"/>
              <a:buChar char="•"/>
              <a:tabLst>
                <a:tab pos="245745" algn="l"/>
              </a:tabLst>
            </a:pPr>
            <a:r>
              <a:rPr sz="2800" spc="-5" dirty="0">
                <a:latin typeface="Times New Roman" panose="02020603050405020304" pitchFamily="18" charset="0"/>
                <a:cs typeface="Times New Roman" panose="02020603050405020304" pitchFamily="18" charset="0"/>
              </a:rPr>
              <a:t>Each level shows clusters for  that level.</a:t>
            </a:r>
          </a:p>
          <a:p>
            <a:pPr marL="416559" marR="1674495">
              <a:lnSpc>
                <a:spcPct val="100699"/>
              </a:lnSpc>
              <a:spcBef>
                <a:spcPts val="40"/>
              </a:spcBef>
            </a:pPr>
            <a:r>
              <a:rPr sz="2800" spc="-5" dirty="0">
                <a:latin typeface="Times New Roman" panose="02020603050405020304" pitchFamily="18" charset="0"/>
                <a:cs typeface="Times New Roman" panose="02020603050405020304" pitchFamily="18" charset="0"/>
              </a:rPr>
              <a:t>Leaf – individual clusters  Root – one cluster</a:t>
            </a:r>
          </a:p>
          <a:p>
            <a:pPr marL="245110" marR="54610" indent="-233045">
              <a:lnSpc>
                <a:spcPts val="3370"/>
              </a:lnSpc>
              <a:spcBef>
                <a:spcPts val="80"/>
              </a:spcBef>
              <a:buFont typeface="Arial"/>
              <a:buChar char="•"/>
              <a:tabLst>
                <a:tab pos="245745" algn="l"/>
              </a:tabLst>
            </a:pPr>
            <a:r>
              <a:rPr sz="2800" spc="-5" dirty="0">
                <a:latin typeface="Times New Roman" panose="02020603050405020304" pitchFamily="18" charset="0"/>
                <a:cs typeface="Times New Roman" panose="02020603050405020304" pitchFamily="18" charset="0"/>
              </a:rPr>
              <a:t>A cluster at level i is the  union of its children clusters  at level i+1</a:t>
            </a:r>
          </a:p>
        </p:txBody>
      </p:sp>
      <p:grpSp>
        <p:nvGrpSpPr>
          <p:cNvPr id="4" name="object 4"/>
          <p:cNvGrpSpPr/>
          <p:nvPr/>
        </p:nvGrpSpPr>
        <p:grpSpPr>
          <a:xfrm>
            <a:off x="5305414" y="1952621"/>
            <a:ext cx="2952750" cy="3257550"/>
            <a:chOff x="5305414" y="1952621"/>
            <a:chExt cx="2952750" cy="3257550"/>
          </a:xfrm>
        </p:grpSpPr>
        <p:sp>
          <p:nvSpPr>
            <p:cNvPr id="5" name="object 5"/>
            <p:cNvSpPr/>
            <p:nvPr/>
          </p:nvSpPr>
          <p:spPr>
            <a:xfrm>
              <a:off x="5333989" y="1981196"/>
              <a:ext cx="2895594" cy="32003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3989" y="1981196"/>
              <a:ext cx="2895600" cy="3200400"/>
            </a:xfrm>
            <a:custGeom>
              <a:avLst/>
              <a:gdLst/>
              <a:ahLst/>
              <a:cxnLst/>
              <a:rect l="l" t="t" r="r" b="b"/>
              <a:pathLst>
                <a:path w="2895600" h="3200400">
                  <a:moveTo>
                    <a:pt x="0" y="3200393"/>
                  </a:moveTo>
                  <a:lnTo>
                    <a:pt x="0" y="0"/>
                  </a:lnTo>
                  <a:lnTo>
                    <a:pt x="2895594" y="0"/>
                  </a:lnTo>
                  <a:lnTo>
                    <a:pt x="2895594" y="3200393"/>
                  </a:lnTo>
                  <a:lnTo>
                    <a:pt x="0" y="3200393"/>
                  </a:lnTo>
                  <a:close/>
                </a:path>
              </a:pathLst>
            </a:custGeom>
            <a:ln w="57149">
              <a:solidFill>
                <a:srgbClr val="1F497C"/>
              </a:solidFill>
            </a:ln>
          </p:spPr>
          <p:txBody>
            <a:bodyPr wrap="square" lIns="0" tIns="0" rIns="0" bIns="0" rtlCol="0"/>
            <a:lstStyle/>
            <a:p>
              <a:endParaRPr/>
            </a:p>
          </p:txBody>
        </p:sp>
      </p:grpSp>
      <p:sp>
        <p:nvSpPr>
          <p:cNvPr id="7" name="Slide Number Placeholder 6"/>
          <p:cNvSpPr>
            <a:spLocks noGrp="1"/>
          </p:cNvSpPr>
          <p:nvPr>
            <p:ph type="sldNum" sz="quarter" idx="7"/>
          </p:nvPr>
        </p:nvSpPr>
        <p:spPr/>
        <p:txBody>
          <a:bodyPr/>
          <a:lstStyle/>
          <a:p>
            <a:fld id="{B6F15528-21DE-4FAA-801E-634DDDAF4B2B}" type="slidenum">
              <a:rPr lang="en-IN" smtClean="0"/>
              <a:t>47</a:t>
            </a:fld>
            <a:endParaRPr lang="en-IN"/>
          </a:p>
        </p:txBody>
      </p:sp>
    </p:spTree>
    <p:extLst>
      <p:ext uri="{BB962C8B-B14F-4D97-AF65-F5344CB8AC3E}">
        <p14:creationId xmlns:p14="http://schemas.microsoft.com/office/powerpoint/2010/main" val="1586180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ChangeArrowheads="1"/>
          </p:cNvSpPr>
          <p:nvPr>
            <p:ph type="title"/>
          </p:nvPr>
        </p:nvSpPr>
        <p:spPr>
          <a:xfrm>
            <a:off x="609600" y="182563"/>
            <a:ext cx="7886700" cy="549274"/>
          </a:xfrm>
        </p:spPr>
        <p:txBody>
          <a:bodyPr>
            <a:normAutofit/>
          </a:bodyPr>
          <a:lstStyle/>
          <a:p>
            <a:r>
              <a:rPr lang="en-US" altLang="en-US" sz="3200" b="1" dirty="0"/>
              <a:t>Strengths of Hierarchical Clustering</a:t>
            </a:r>
          </a:p>
        </p:txBody>
      </p:sp>
      <p:sp>
        <p:nvSpPr>
          <p:cNvPr id="1619971" name="Rectangle 3"/>
          <p:cNvSpPr>
            <a:spLocks noGrp="1" noChangeArrowheads="1"/>
          </p:cNvSpPr>
          <p:nvPr>
            <p:ph type="body" idx="1"/>
          </p:nvPr>
        </p:nvSpPr>
        <p:spPr>
          <a:xfrm>
            <a:off x="609600" y="1235699"/>
            <a:ext cx="7786255" cy="4715839"/>
          </a:xfrm>
        </p:spPr>
        <p:txBody>
          <a:bodyPr>
            <a:normAutofit/>
          </a:bodyPr>
          <a:lstStyle/>
          <a:p>
            <a:pPr>
              <a:lnSpc>
                <a:spcPct val="90000"/>
              </a:lnSpc>
            </a:pPr>
            <a:endParaRPr lang="en-US" altLang="en-US" sz="2400" dirty="0" smtClean="0"/>
          </a:p>
          <a:p>
            <a:pPr>
              <a:lnSpc>
                <a:spcPct val="90000"/>
              </a:lnSpc>
            </a:pPr>
            <a:r>
              <a:rPr lang="en-US" altLang="en-US" sz="2400" dirty="0" smtClean="0"/>
              <a:t>Do </a:t>
            </a:r>
            <a:r>
              <a:rPr lang="en-US" altLang="en-US" sz="2400" dirty="0"/>
              <a:t>not have to assume any particular number of clusters</a:t>
            </a:r>
          </a:p>
          <a:p>
            <a:pPr marL="800100" lvl="1" indent="-342900">
              <a:lnSpc>
                <a:spcPct val="90000"/>
              </a:lnSpc>
              <a:buFont typeface="Wingdings" panose="05000000000000000000" pitchFamily="2" charset="2"/>
              <a:buChar char="§"/>
            </a:pPr>
            <a:r>
              <a:rPr lang="en-US" altLang="en-US" sz="2000" dirty="0"/>
              <a:t>Any desired number of clusters can be obtained by ‘cutting’ the </a:t>
            </a:r>
            <a:r>
              <a:rPr lang="en-US" altLang="en-US" sz="2000" dirty="0" err="1"/>
              <a:t>dendogram</a:t>
            </a:r>
            <a:r>
              <a:rPr lang="en-US" altLang="en-US" sz="2000" dirty="0"/>
              <a:t> at the proper level</a:t>
            </a:r>
          </a:p>
          <a:p>
            <a:pPr marL="285750" indent="-285750">
              <a:lnSpc>
                <a:spcPct val="90000"/>
              </a:lnSpc>
              <a:buFont typeface="Wingdings" panose="05000000000000000000" pitchFamily="2" charset="2"/>
              <a:buChar char="§"/>
            </a:pPr>
            <a:endParaRPr lang="en-US" altLang="en-US" sz="1600" dirty="0"/>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48</a:t>
            </a:fld>
            <a:endParaRPr lang="en-US" sz="1050">
              <a:solidFill>
                <a:prstClr val="black">
                  <a:tint val="75000"/>
                </a:prstClr>
              </a:solidFill>
            </a:endParaRPr>
          </a:p>
        </p:txBody>
      </p:sp>
    </p:spTree>
    <p:extLst>
      <p:ext uri="{BB962C8B-B14F-4D97-AF65-F5344CB8AC3E}">
        <p14:creationId xmlns:p14="http://schemas.microsoft.com/office/powerpoint/2010/main" val="238180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Rectangle 2"/>
          <p:cNvSpPr>
            <a:spLocks noGrp="1" noChangeArrowheads="1"/>
          </p:cNvSpPr>
          <p:nvPr>
            <p:ph type="title"/>
          </p:nvPr>
        </p:nvSpPr>
        <p:spPr>
          <a:xfrm>
            <a:off x="628650" y="278041"/>
            <a:ext cx="7886700" cy="1477328"/>
          </a:xfrm>
        </p:spPr>
        <p:txBody>
          <a:bodyPr/>
          <a:lstStyle/>
          <a:p>
            <a:r>
              <a:rPr lang="en-US" altLang="en-US" dirty="0"/>
              <a:t>Two main types of hierarchical clustering</a:t>
            </a:r>
            <a:br>
              <a:rPr lang="en-US" altLang="en-US" dirty="0"/>
            </a:br>
            <a:endParaRPr lang="en-US" altLang="en-US" b="1" dirty="0"/>
          </a:p>
        </p:txBody>
      </p:sp>
      <p:sp>
        <p:nvSpPr>
          <p:cNvPr id="1620995" name="Rectangle 3"/>
          <p:cNvSpPr>
            <a:spLocks noGrp="1" noChangeArrowheads="1"/>
          </p:cNvSpPr>
          <p:nvPr>
            <p:ph type="body" idx="1"/>
          </p:nvPr>
        </p:nvSpPr>
        <p:spPr>
          <a:xfrm>
            <a:off x="628650" y="1374362"/>
            <a:ext cx="7886700" cy="4351338"/>
          </a:xfrm>
        </p:spPr>
        <p:txBody>
          <a:bodyPr>
            <a:normAutofit/>
          </a:bodyPr>
          <a:lstStyle/>
          <a:p>
            <a:pPr lvl="1"/>
            <a:r>
              <a:rPr lang="en-US" altLang="en-US" sz="2000" b="1" dirty="0" smtClean="0"/>
              <a:t>Agglomerative</a:t>
            </a:r>
            <a:r>
              <a:rPr lang="en-US" altLang="en-US" sz="2000" b="1" dirty="0"/>
              <a:t>:  </a:t>
            </a:r>
          </a:p>
          <a:p>
            <a:pPr lvl="2"/>
            <a:r>
              <a:rPr lang="en-US" altLang="en-US" sz="1800" dirty="0"/>
              <a:t> Start with the points as individual clusters</a:t>
            </a:r>
          </a:p>
          <a:p>
            <a:pPr lvl="2"/>
            <a:r>
              <a:rPr lang="en-US" altLang="en-US" sz="1800" dirty="0"/>
              <a:t> At each step, merge the closest pair of clusters until only one cluster (or k clusters) </a:t>
            </a:r>
            <a:r>
              <a:rPr lang="en-US" altLang="en-US" sz="1800" dirty="0" smtClean="0"/>
              <a:t>left.</a:t>
            </a:r>
            <a:endParaRPr lang="en-US" altLang="en-US" sz="1800" dirty="0"/>
          </a:p>
          <a:p>
            <a:pPr lvl="4"/>
            <a:endParaRPr lang="en-US" altLang="en-US" sz="1800" dirty="0"/>
          </a:p>
          <a:p>
            <a:pPr lvl="1"/>
            <a:r>
              <a:rPr lang="en-US" altLang="en-US" sz="2000" b="1" dirty="0"/>
              <a:t>Divisive:  </a:t>
            </a:r>
          </a:p>
          <a:p>
            <a:pPr lvl="2"/>
            <a:r>
              <a:rPr lang="en-US" altLang="en-US" sz="1800" dirty="0"/>
              <a:t> Start with one, all-inclusive cluster </a:t>
            </a:r>
          </a:p>
          <a:p>
            <a:pPr lvl="2"/>
            <a:r>
              <a:rPr lang="en-US" altLang="en-US" sz="1800" dirty="0"/>
              <a:t> At each step, split a cluster until each cluster contains a point (or there are k clusters)</a:t>
            </a:r>
          </a:p>
          <a:p>
            <a:pPr lvl="4"/>
            <a:endParaRPr lang="en-US" altLang="en-US" sz="1800" dirty="0"/>
          </a:p>
          <a:p>
            <a:pPr lvl="4"/>
            <a:endParaRPr lang="en-US" altLang="en-US" sz="800" dirty="0"/>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49</a:t>
            </a:fld>
            <a:endParaRPr lang="en-US" sz="1050">
              <a:solidFill>
                <a:prstClr val="black">
                  <a:tint val="75000"/>
                </a:prstClr>
              </a:solidFill>
            </a:endParaRPr>
          </a:p>
        </p:txBody>
      </p:sp>
    </p:spTree>
    <p:extLst>
      <p:ext uri="{BB962C8B-B14F-4D97-AF65-F5344CB8AC3E}">
        <p14:creationId xmlns:p14="http://schemas.microsoft.com/office/powerpoint/2010/main" val="4222394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Rectangle 2"/>
          <p:cNvSpPr>
            <a:spLocks noGrp="1" noChangeArrowheads="1"/>
          </p:cNvSpPr>
          <p:nvPr>
            <p:ph type="ctrTitle"/>
          </p:nvPr>
        </p:nvSpPr>
        <p:spPr>
          <a:xfrm>
            <a:off x="753094" y="193674"/>
            <a:ext cx="7886700" cy="487363"/>
          </a:xfrm>
        </p:spPr>
        <p:txBody>
          <a:bodyPr>
            <a:noAutofit/>
          </a:bodyPr>
          <a:lstStyle/>
          <a:p>
            <a:r>
              <a:rPr lang="en-US" altLang="en-US" sz="3200" b="1" dirty="0"/>
              <a:t>What is not Cluster Analysis?</a:t>
            </a:r>
          </a:p>
        </p:txBody>
      </p:sp>
      <p:sp>
        <p:nvSpPr>
          <p:cNvPr id="1536003" name="Rectangle 3"/>
          <p:cNvSpPr>
            <a:spLocks noGrp="1" noChangeArrowheads="1"/>
          </p:cNvSpPr>
          <p:nvPr>
            <p:ph type="subTitle" idx="4"/>
          </p:nvPr>
        </p:nvSpPr>
        <p:spPr>
          <a:xfrm>
            <a:off x="628650" y="1404438"/>
            <a:ext cx="7731579" cy="4351338"/>
          </a:xfrm>
          <a:prstGeom prst="rect">
            <a:avLst/>
          </a:prstGeom>
        </p:spPr>
        <p:txBody>
          <a:bodyPr/>
          <a:lstStyle/>
          <a:p>
            <a:pPr marL="342900" indent="-342900">
              <a:lnSpc>
                <a:spcPct val="100000"/>
              </a:lnSpc>
              <a:spcBef>
                <a:spcPct val="20000"/>
              </a:spcBef>
              <a:buFont typeface="Wingdings" panose="05000000000000000000" pitchFamily="2" charset="2"/>
              <a:buChar char="v"/>
            </a:pPr>
            <a:r>
              <a:rPr lang="en-US" altLang="en-US" dirty="0"/>
              <a:t>Supervised classification</a:t>
            </a:r>
          </a:p>
          <a:p>
            <a:pPr marL="457200" lvl="1">
              <a:lnSpc>
                <a:spcPct val="100000"/>
              </a:lnSpc>
              <a:spcBef>
                <a:spcPct val="20000"/>
              </a:spcBef>
            </a:pPr>
            <a:r>
              <a:rPr lang="en-US" altLang="en-US" sz="2000" dirty="0"/>
              <a:t>Have class label information</a:t>
            </a:r>
          </a:p>
          <a:p>
            <a:pPr marL="285750" lvl="4" indent="-285750">
              <a:lnSpc>
                <a:spcPct val="100000"/>
              </a:lnSpc>
              <a:buFont typeface="Wingdings" panose="05000000000000000000" pitchFamily="2" charset="2"/>
              <a:buChar char="v"/>
            </a:pPr>
            <a:endParaRPr lang="en-US" altLang="en-US" sz="1800" dirty="0"/>
          </a:p>
          <a:p>
            <a:pPr marL="342900" indent="-342900">
              <a:lnSpc>
                <a:spcPct val="100000"/>
              </a:lnSpc>
              <a:spcBef>
                <a:spcPct val="20000"/>
              </a:spcBef>
              <a:buFont typeface="Wingdings" panose="05000000000000000000" pitchFamily="2" charset="2"/>
              <a:buChar char="v"/>
            </a:pPr>
            <a:r>
              <a:rPr lang="en-US" altLang="en-US" dirty="0"/>
              <a:t>Simple segmentation</a:t>
            </a:r>
          </a:p>
          <a:p>
            <a:pPr marL="457200" lvl="1">
              <a:lnSpc>
                <a:spcPct val="100000"/>
              </a:lnSpc>
              <a:spcBef>
                <a:spcPct val="20000"/>
              </a:spcBef>
            </a:pPr>
            <a:r>
              <a:rPr lang="en-US" altLang="en-US" sz="2000" dirty="0"/>
              <a:t>Dividing students into different registration groups alphabetically, by last name</a:t>
            </a:r>
          </a:p>
          <a:p>
            <a:pPr marL="285750" lvl="4" indent="-285750">
              <a:lnSpc>
                <a:spcPct val="100000"/>
              </a:lnSpc>
              <a:buFont typeface="Wingdings" panose="05000000000000000000" pitchFamily="2" charset="2"/>
              <a:buChar char="v"/>
            </a:pPr>
            <a:endParaRPr lang="en-US" altLang="en-US" sz="1800" dirty="0"/>
          </a:p>
          <a:p>
            <a:pPr marL="342900" indent="-342900">
              <a:lnSpc>
                <a:spcPct val="100000"/>
              </a:lnSpc>
              <a:spcBef>
                <a:spcPct val="20000"/>
              </a:spcBef>
              <a:buFont typeface="Wingdings" panose="05000000000000000000" pitchFamily="2" charset="2"/>
              <a:buChar char="v"/>
            </a:pPr>
            <a:r>
              <a:rPr lang="en-US" altLang="en-US" dirty="0"/>
              <a:t>Results of a query</a:t>
            </a:r>
          </a:p>
          <a:p>
            <a:pPr marL="742950" lvl="1" indent="-285750">
              <a:lnSpc>
                <a:spcPct val="100000"/>
              </a:lnSpc>
              <a:spcBef>
                <a:spcPct val="20000"/>
              </a:spcBef>
            </a:pPr>
            <a:r>
              <a:rPr lang="en-US" altLang="en-US" sz="2000" dirty="0"/>
              <a:t>Groupings are a result of an external specification</a:t>
            </a:r>
          </a:p>
          <a:p>
            <a:pPr marL="1828800" lvl="4" indent="0">
              <a:lnSpc>
                <a:spcPct val="100000"/>
              </a:lnSpc>
              <a:buNone/>
            </a:pPr>
            <a:endParaRPr lang="en-US" altLang="en-US" sz="1800" dirty="0"/>
          </a:p>
        </p:txBody>
      </p:sp>
      <p:sp>
        <p:nvSpPr>
          <p:cNvPr id="2" name="Slide Number Placeholder 1"/>
          <p:cNvSpPr>
            <a:spLocks noGrp="1"/>
          </p:cNvSpPr>
          <p:nvPr>
            <p:ph type="sldNum" sz="quarter" idx="7"/>
          </p:nvPr>
        </p:nvSpPr>
        <p:spPr/>
        <p:txBody>
          <a:bodyPr/>
          <a:lstStyle/>
          <a:p>
            <a:fld id="{B6F15528-21DE-4FAA-801E-634DDDAF4B2B}" type="slidenum">
              <a:rPr lang="en-IN" smtClean="0"/>
              <a:t>5</a:t>
            </a:fld>
            <a:endParaRPr lang="en-IN"/>
          </a:p>
        </p:txBody>
      </p:sp>
    </p:spTree>
    <p:extLst>
      <p:ext uri="{BB962C8B-B14F-4D97-AF65-F5344CB8AC3E}">
        <p14:creationId xmlns:p14="http://schemas.microsoft.com/office/powerpoint/2010/main" val="4075110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642" y="468181"/>
            <a:ext cx="3812540" cy="513080"/>
          </a:xfrm>
          <a:prstGeom prst="rect">
            <a:avLst/>
          </a:prstGeom>
        </p:spPr>
        <p:txBody>
          <a:bodyPr vert="horz" wrap="square" lIns="0" tIns="12700" rIns="0" bIns="0" rtlCol="0">
            <a:spAutoFit/>
          </a:bodyPr>
          <a:lstStyle/>
          <a:p>
            <a:pPr marL="12700">
              <a:lnSpc>
                <a:spcPct val="100000"/>
              </a:lnSpc>
              <a:spcBef>
                <a:spcPts val="100"/>
              </a:spcBef>
            </a:pPr>
            <a:r>
              <a:rPr spc="-10" dirty="0"/>
              <a:t>Hierarchical</a:t>
            </a:r>
            <a:r>
              <a:rPr spc="-85" dirty="0"/>
              <a:t> </a:t>
            </a:r>
            <a:r>
              <a:rPr spc="-5" dirty="0"/>
              <a:t>Clustering</a:t>
            </a:r>
          </a:p>
        </p:txBody>
      </p:sp>
      <p:sp>
        <p:nvSpPr>
          <p:cNvPr id="3" name="object 3"/>
          <p:cNvSpPr txBox="1"/>
          <p:nvPr/>
        </p:nvSpPr>
        <p:spPr>
          <a:xfrm>
            <a:off x="530223" y="1721097"/>
            <a:ext cx="7818120" cy="830580"/>
          </a:xfrm>
          <a:prstGeom prst="rect">
            <a:avLst/>
          </a:prstGeom>
        </p:spPr>
        <p:txBody>
          <a:bodyPr vert="horz" wrap="square" lIns="0" tIns="12700" rIns="0" bIns="0" rtlCol="0">
            <a:spAutoFit/>
          </a:bodyPr>
          <a:lstStyle/>
          <a:p>
            <a:pPr marL="12700" marR="5080">
              <a:lnSpc>
                <a:spcPct val="132000"/>
              </a:lnSpc>
              <a:spcBef>
                <a:spcPts val="100"/>
              </a:spcBef>
            </a:pPr>
            <a:r>
              <a:rPr sz="2000" spc="-5" dirty="0">
                <a:latin typeface="Carlito"/>
                <a:cs typeface="Carlito"/>
              </a:rPr>
              <a:t>Use distance matrix </a:t>
            </a:r>
            <a:r>
              <a:rPr sz="2000" dirty="0">
                <a:latin typeface="Carlito"/>
                <a:cs typeface="Carlito"/>
              </a:rPr>
              <a:t>as </a:t>
            </a:r>
            <a:r>
              <a:rPr sz="2000" spc="-5" dirty="0">
                <a:latin typeface="Carlito"/>
                <a:cs typeface="Carlito"/>
              </a:rPr>
              <a:t>clustering criteria. This method does not require the  number of clusters </a:t>
            </a:r>
            <a:r>
              <a:rPr sz="2000" b="1" i="1" dirty="0">
                <a:latin typeface="Carlito"/>
                <a:cs typeface="Carlito"/>
              </a:rPr>
              <a:t>k </a:t>
            </a:r>
            <a:r>
              <a:rPr sz="2000" dirty="0">
                <a:latin typeface="Carlito"/>
                <a:cs typeface="Carlito"/>
              </a:rPr>
              <a:t>as an </a:t>
            </a:r>
            <a:r>
              <a:rPr sz="2000" spc="-5" dirty="0">
                <a:latin typeface="Carlito"/>
                <a:cs typeface="Carlito"/>
              </a:rPr>
              <a:t>input, but needs </a:t>
            </a:r>
            <a:r>
              <a:rPr sz="2000" dirty="0">
                <a:latin typeface="Carlito"/>
                <a:cs typeface="Carlito"/>
              </a:rPr>
              <a:t>a </a:t>
            </a:r>
            <a:r>
              <a:rPr sz="2000" spc="-5" dirty="0">
                <a:latin typeface="Carlito"/>
                <a:cs typeface="Carlito"/>
              </a:rPr>
              <a:t>termination</a:t>
            </a:r>
            <a:r>
              <a:rPr sz="2000" spc="-20" dirty="0">
                <a:latin typeface="Carlito"/>
                <a:cs typeface="Carlito"/>
              </a:rPr>
              <a:t> </a:t>
            </a:r>
            <a:r>
              <a:rPr sz="2000" spc="-5" dirty="0">
                <a:latin typeface="Carlito"/>
                <a:cs typeface="Carlito"/>
              </a:rPr>
              <a:t>condition</a:t>
            </a:r>
            <a:endParaRPr sz="2000">
              <a:latin typeface="Carlito"/>
              <a:cs typeface="Carlito"/>
            </a:endParaRPr>
          </a:p>
        </p:txBody>
      </p:sp>
      <p:grpSp>
        <p:nvGrpSpPr>
          <p:cNvPr id="4" name="object 4"/>
          <p:cNvGrpSpPr/>
          <p:nvPr/>
        </p:nvGrpSpPr>
        <p:grpSpPr>
          <a:xfrm>
            <a:off x="990597" y="3338493"/>
            <a:ext cx="5087620" cy="208279"/>
            <a:chOff x="990597" y="3338493"/>
            <a:chExt cx="5087620" cy="208279"/>
          </a:xfrm>
        </p:grpSpPr>
        <p:sp>
          <p:nvSpPr>
            <p:cNvPr id="5" name="object 5"/>
            <p:cNvSpPr/>
            <p:nvPr/>
          </p:nvSpPr>
          <p:spPr>
            <a:xfrm>
              <a:off x="990597" y="3505192"/>
              <a:ext cx="4991100" cy="0"/>
            </a:xfrm>
            <a:custGeom>
              <a:avLst/>
              <a:gdLst/>
              <a:ahLst/>
              <a:cxnLst/>
              <a:rect l="l" t="t" r="r" b="b"/>
              <a:pathLst>
                <a:path w="4991100">
                  <a:moveTo>
                    <a:pt x="0" y="0"/>
                  </a:moveTo>
                  <a:lnTo>
                    <a:pt x="4991089" y="0"/>
                  </a:lnTo>
                </a:path>
              </a:pathLst>
            </a:custGeom>
            <a:ln w="19049">
              <a:solidFill>
                <a:srgbClr val="000000"/>
              </a:solidFill>
            </a:ln>
          </p:spPr>
          <p:txBody>
            <a:bodyPr wrap="square" lIns="0" tIns="0" rIns="0" bIns="0" rtlCol="0"/>
            <a:lstStyle/>
            <a:p>
              <a:endParaRPr/>
            </a:p>
          </p:txBody>
        </p:sp>
        <p:sp>
          <p:nvSpPr>
            <p:cNvPr id="6" name="object 6"/>
            <p:cNvSpPr/>
            <p:nvPr/>
          </p:nvSpPr>
          <p:spPr>
            <a:xfrm>
              <a:off x="5972162" y="3464192"/>
              <a:ext cx="105499" cy="8199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523996" y="3338493"/>
              <a:ext cx="3200400" cy="167005"/>
            </a:xfrm>
            <a:custGeom>
              <a:avLst/>
              <a:gdLst/>
              <a:ahLst/>
              <a:cxnLst/>
              <a:rect l="l" t="t" r="r" b="b"/>
              <a:pathLst>
                <a:path w="3200400" h="167004">
                  <a:moveTo>
                    <a:pt x="0" y="14299"/>
                  </a:moveTo>
                  <a:lnTo>
                    <a:pt x="0" y="166699"/>
                  </a:lnTo>
                </a:path>
                <a:path w="3200400" h="167004">
                  <a:moveTo>
                    <a:pt x="838198" y="0"/>
                  </a:moveTo>
                  <a:lnTo>
                    <a:pt x="838198" y="152424"/>
                  </a:lnTo>
                </a:path>
                <a:path w="3200400" h="167004">
                  <a:moveTo>
                    <a:pt x="1676396" y="0"/>
                  </a:moveTo>
                  <a:lnTo>
                    <a:pt x="1676396" y="152424"/>
                  </a:lnTo>
                </a:path>
                <a:path w="3200400" h="167004">
                  <a:moveTo>
                    <a:pt x="2438395" y="0"/>
                  </a:moveTo>
                  <a:lnTo>
                    <a:pt x="2438395" y="152424"/>
                  </a:lnTo>
                </a:path>
                <a:path w="3200400" h="167004">
                  <a:moveTo>
                    <a:pt x="3200393" y="0"/>
                  </a:moveTo>
                  <a:lnTo>
                    <a:pt x="3200393" y="152424"/>
                  </a:lnTo>
                </a:path>
              </a:pathLst>
            </a:custGeom>
            <a:ln w="9524">
              <a:solidFill>
                <a:srgbClr val="000000"/>
              </a:solidFill>
            </a:ln>
          </p:spPr>
          <p:txBody>
            <a:bodyPr wrap="square" lIns="0" tIns="0" rIns="0" bIns="0" rtlCol="0"/>
            <a:lstStyle/>
            <a:p>
              <a:endParaRPr/>
            </a:p>
          </p:txBody>
        </p:sp>
      </p:grpSp>
      <p:sp>
        <p:nvSpPr>
          <p:cNvPr id="8" name="object 8"/>
          <p:cNvSpPr txBox="1"/>
          <p:nvPr/>
        </p:nvSpPr>
        <p:spPr>
          <a:xfrm>
            <a:off x="1444622" y="3002337"/>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0</a:t>
            </a:r>
            <a:endParaRPr sz="1800">
              <a:latin typeface="Times New Roman"/>
              <a:cs typeface="Times New Roman"/>
            </a:endParaRPr>
          </a:p>
        </p:txBody>
      </p:sp>
      <p:sp>
        <p:nvSpPr>
          <p:cNvPr id="9" name="object 9"/>
          <p:cNvSpPr txBox="1"/>
          <p:nvPr/>
        </p:nvSpPr>
        <p:spPr>
          <a:xfrm>
            <a:off x="2282820" y="2988049"/>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1</a:t>
            </a:r>
            <a:endParaRPr sz="1800">
              <a:latin typeface="Times New Roman"/>
              <a:cs typeface="Times New Roman"/>
            </a:endParaRPr>
          </a:p>
        </p:txBody>
      </p:sp>
      <p:sp>
        <p:nvSpPr>
          <p:cNvPr id="10" name="object 10"/>
          <p:cNvSpPr txBox="1"/>
          <p:nvPr/>
        </p:nvSpPr>
        <p:spPr>
          <a:xfrm>
            <a:off x="3121018" y="2988049"/>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2</a:t>
            </a:r>
            <a:endParaRPr sz="1800">
              <a:latin typeface="Times New Roman"/>
              <a:cs typeface="Times New Roman"/>
            </a:endParaRPr>
          </a:p>
        </p:txBody>
      </p:sp>
      <p:sp>
        <p:nvSpPr>
          <p:cNvPr id="11" name="object 11"/>
          <p:cNvSpPr txBox="1"/>
          <p:nvPr/>
        </p:nvSpPr>
        <p:spPr>
          <a:xfrm>
            <a:off x="3883017" y="2988049"/>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3</a:t>
            </a:r>
            <a:endParaRPr sz="1800">
              <a:latin typeface="Times New Roman"/>
              <a:cs typeface="Times New Roman"/>
            </a:endParaRPr>
          </a:p>
        </p:txBody>
      </p:sp>
      <p:sp>
        <p:nvSpPr>
          <p:cNvPr id="12" name="object 12"/>
          <p:cNvSpPr txBox="1"/>
          <p:nvPr/>
        </p:nvSpPr>
        <p:spPr>
          <a:xfrm>
            <a:off x="4645015" y="2988049"/>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4</a:t>
            </a:r>
            <a:endParaRPr sz="1800">
              <a:latin typeface="Times New Roman"/>
              <a:cs typeface="Times New Roman"/>
            </a:endParaRPr>
          </a:p>
        </p:txBody>
      </p:sp>
      <p:sp>
        <p:nvSpPr>
          <p:cNvPr id="13" name="object 13"/>
          <p:cNvSpPr txBox="1"/>
          <p:nvPr/>
        </p:nvSpPr>
        <p:spPr>
          <a:xfrm>
            <a:off x="1444622" y="3560310"/>
            <a:ext cx="177800" cy="2406650"/>
          </a:xfrm>
          <a:prstGeom prst="rect">
            <a:avLst/>
          </a:prstGeom>
        </p:spPr>
        <p:txBody>
          <a:bodyPr vert="horz" wrap="square" lIns="0" tIns="12700" rIns="0" bIns="0" rtlCol="0">
            <a:spAutoFit/>
          </a:bodyPr>
          <a:lstStyle/>
          <a:p>
            <a:pPr marL="12700" marR="5080" algn="just">
              <a:lnSpc>
                <a:spcPct val="130200"/>
              </a:lnSpc>
              <a:spcBef>
                <a:spcPts val="100"/>
              </a:spcBef>
            </a:pPr>
            <a:r>
              <a:rPr sz="2400" dirty="0">
                <a:latin typeface="Times New Roman"/>
                <a:cs typeface="Times New Roman"/>
              </a:rPr>
              <a:t>a  b  c  d  e</a:t>
            </a:r>
            <a:endParaRPr sz="2400">
              <a:latin typeface="Times New Roman"/>
              <a:cs typeface="Times New Roman"/>
            </a:endParaRPr>
          </a:p>
        </p:txBody>
      </p:sp>
      <p:sp>
        <p:nvSpPr>
          <p:cNvPr id="14" name="object 14"/>
          <p:cNvSpPr/>
          <p:nvPr/>
        </p:nvSpPr>
        <p:spPr>
          <a:xfrm>
            <a:off x="1295397" y="3733792"/>
            <a:ext cx="457200" cy="2209800"/>
          </a:xfrm>
          <a:custGeom>
            <a:avLst/>
            <a:gdLst/>
            <a:ahLst/>
            <a:cxnLst/>
            <a:rect l="l" t="t" r="r" b="b"/>
            <a:pathLst>
              <a:path w="457200" h="2209800">
                <a:moveTo>
                  <a:pt x="0" y="190499"/>
                </a:moveTo>
                <a:lnTo>
                  <a:pt x="6037" y="146823"/>
                </a:lnTo>
                <a:lnTo>
                  <a:pt x="23235" y="106727"/>
                </a:lnTo>
                <a:lnTo>
                  <a:pt x="50220" y="71356"/>
                </a:lnTo>
                <a:lnTo>
                  <a:pt x="85622" y="41853"/>
                </a:lnTo>
                <a:lnTo>
                  <a:pt x="128067" y="19364"/>
                </a:lnTo>
                <a:lnTo>
                  <a:pt x="176183" y="5031"/>
                </a:lnTo>
                <a:lnTo>
                  <a:pt x="228599" y="0"/>
                </a:lnTo>
                <a:lnTo>
                  <a:pt x="281015" y="5031"/>
                </a:lnTo>
                <a:lnTo>
                  <a:pt x="329131" y="19364"/>
                </a:lnTo>
                <a:lnTo>
                  <a:pt x="371576" y="41853"/>
                </a:lnTo>
                <a:lnTo>
                  <a:pt x="406978" y="71356"/>
                </a:lnTo>
                <a:lnTo>
                  <a:pt x="433963" y="106727"/>
                </a:lnTo>
                <a:lnTo>
                  <a:pt x="451161" y="146823"/>
                </a:lnTo>
                <a:lnTo>
                  <a:pt x="457199" y="190499"/>
                </a:lnTo>
                <a:lnTo>
                  <a:pt x="451161" y="234176"/>
                </a:lnTo>
                <a:lnTo>
                  <a:pt x="433963" y="274272"/>
                </a:lnTo>
                <a:lnTo>
                  <a:pt x="406978" y="309643"/>
                </a:lnTo>
                <a:lnTo>
                  <a:pt x="371576" y="339145"/>
                </a:lnTo>
                <a:lnTo>
                  <a:pt x="329131" y="361634"/>
                </a:lnTo>
                <a:lnTo>
                  <a:pt x="281015" y="375967"/>
                </a:lnTo>
                <a:lnTo>
                  <a:pt x="228599" y="380999"/>
                </a:lnTo>
                <a:lnTo>
                  <a:pt x="176183" y="375967"/>
                </a:lnTo>
                <a:lnTo>
                  <a:pt x="128067" y="361634"/>
                </a:lnTo>
                <a:lnTo>
                  <a:pt x="85622" y="339145"/>
                </a:lnTo>
                <a:lnTo>
                  <a:pt x="50220" y="309643"/>
                </a:lnTo>
                <a:lnTo>
                  <a:pt x="23235" y="274272"/>
                </a:lnTo>
                <a:lnTo>
                  <a:pt x="6037" y="234176"/>
                </a:lnTo>
                <a:lnTo>
                  <a:pt x="0" y="190499"/>
                </a:lnTo>
                <a:close/>
              </a:path>
              <a:path w="457200" h="2209800">
                <a:moveTo>
                  <a:pt x="0" y="647698"/>
                </a:moveTo>
                <a:lnTo>
                  <a:pt x="6037" y="604022"/>
                </a:lnTo>
                <a:lnTo>
                  <a:pt x="23235" y="563926"/>
                </a:lnTo>
                <a:lnTo>
                  <a:pt x="50220" y="528555"/>
                </a:lnTo>
                <a:lnTo>
                  <a:pt x="85622" y="499052"/>
                </a:lnTo>
                <a:lnTo>
                  <a:pt x="128067" y="476563"/>
                </a:lnTo>
                <a:lnTo>
                  <a:pt x="176183" y="462230"/>
                </a:lnTo>
                <a:lnTo>
                  <a:pt x="228599" y="457199"/>
                </a:lnTo>
                <a:lnTo>
                  <a:pt x="281015" y="462230"/>
                </a:lnTo>
                <a:lnTo>
                  <a:pt x="329131" y="476563"/>
                </a:lnTo>
                <a:lnTo>
                  <a:pt x="371576" y="499052"/>
                </a:lnTo>
                <a:lnTo>
                  <a:pt x="406978" y="528555"/>
                </a:lnTo>
                <a:lnTo>
                  <a:pt x="433963" y="563926"/>
                </a:lnTo>
                <a:lnTo>
                  <a:pt x="451161" y="604022"/>
                </a:lnTo>
                <a:lnTo>
                  <a:pt x="457199" y="647698"/>
                </a:lnTo>
                <a:lnTo>
                  <a:pt x="451161" y="691375"/>
                </a:lnTo>
                <a:lnTo>
                  <a:pt x="433963" y="731471"/>
                </a:lnTo>
                <a:lnTo>
                  <a:pt x="406978" y="766842"/>
                </a:lnTo>
                <a:lnTo>
                  <a:pt x="371576" y="796344"/>
                </a:lnTo>
                <a:lnTo>
                  <a:pt x="329131" y="818833"/>
                </a:lnTo>
                <a:lnTo>
                  <a:pt x="281015" y="833166"/>
                </a:lnTo>
                <a:lnTo>
                  <a:pt x="228599" y="838198"/>
                </a:lnTo>
                <a:lnTo>
                  <a:pt x="176183" y="833166"/>
                </a:lnTo>
                <a:lnTo>
                  <a:pt x="128067" y="818833"/>
                </a:lnTo>
                <a:lnTo>
                  <a:pt x="85622" y="796344"/>
                </a:lnTo>
                <a:lnTo>
                  <a:pt x="50220" y="766842"/>
                </a:lnTo>
                <a:lnTo>
                  <a:pt x="23235" y="731471"/>
                </a:lnTo>
                <a:lnTo>
                  <a:pt x="6037" y="691375"/>
                </a:lnTo>
                <a:lnTo>
                  <a:pt x="0" y="647698"/>
                </a:lnTo>
                <a:close/>
              </a:path>
              <a:path w="457200" h="2209800">
                <a:moveTo>
                  <a:pt x="0" y="1104897"/>
                </a:moveTo>
                <a:lnTo>
                  <a:pt x="6037" y="1061221"/>
                </a:lnTo>
                <a:lnTo>
                  <a:pt x="23235" y="1021125"/>
                </a:lnTo>
                <a:lnTo>
                  <a:pt x="50220" y="985754"/>
                </a:lnTo>
                <a:lnTo>
                  <a:pt x="85622" y="956252"/>
                </a:lnTo>
                <a:lnTo>
                  <a:pt x="128067" y="933762"/>
                </a:lnTo>
                <a:lnTo>
                  <a:pt x="176183" y="919429"/>
                </a:lnTo>
                <a:lnTo>
                  <a:pt x="228599" y="914398"/>
                </a:lnTo>
                <a:lnTo>
                  <a:pt x="281015" y="919429"/>
                </a:lnTo>
                <a:lnTo>
                  <a:pt x="329131" y="933762"/>
                </a:lnTo>
                <a:lnTo>
                  <a:pt x="371576" y="956252"/>
                </a:lnTo>
                <a:lnTo>
                  <a:pt x="406978" y="985754"/>
                </a:lnTo>
                <a:lnTo>
                  <a:pt x="433963" y="1021125"/>
                </a:lnTo>
                <a:lnTo>
                  <a:pt x="451161" y="1061221"/>
                </a:lnTo>
                <a:lnTo>
                  <a:pt x="457199" y="1104897"/>
                </a:lnTo>
                <a:lnTo>
                  <a:pt x="451161" y="1148574"/>
                </a:lnTo>
                <a:lnTo>
                  <a:pt x="433963" y="1188670"/>
                </a:lnTo>
                <a:lnTo>
                  <a:pt x="406978" y="1224041"/>
                </a:lnTo>
                <a:lnTo>
                  <a:pt x="371576" y="1253543"/>
                </a:lnTo>
                <a:lnTo>
                  <a:pt x="329131" y="1276032"/>
                </a:lnTo>
                <a:lnTo>
                  <a:pt x="281015" y="1290365"/>
                </a:lnTo>
                <a:lnTo>
                  <a:pt x="228599" y="1295397"/>
                </a:lnTo>
                <a:lnTo>
                  <a:pt x="176183" y="1290365"/>
                </a:lnTo>
                <a:lnTo>
                  <a:pt x="128067" y="1276032"/>
                </a:lnTo>
                <a:lnTo>
                  <a:pt x="85622" y="1253543"/>
                </a:lnTo>
                <a:lnTo>
                  <a:pt x="50220" y="1224041"/>
                </a:lnTo>
                <a:lnTo>
                  <a:pt x="23235" y="1188670"/>
                </a:lnTo>
                <a:lnTo>
                  <a:pt x="6037" y="1148574"/>
                </a:lnTo>
                <a:lnTo>
                  <a:pt x="0" y="1104897"/>
                </a:lnTo>
                <a:close/>
              </a:path>
              <a:path w="457200" h="2209800">
                <a:moveTo>
                  <a:pt x="0" y="1562096"/>
                </a:moveTo>
                <a:lnTo>
                  <a:pt x="6037" y="1518420"/>
                </a:lnTo>
                <a:lnTo>
                  <a:pt x="23235" y="1478324"/>
                </a:lnTo>
                <a:lnTo>
                  <a:pt x="50220" y="1442953"/>
                </a:lnTo>
                <a:lnTo>
                  <a:pt x="85622" y="1413451"/>
                </a:lnTo>
                <a:lnTo>
                  <a:pt x="128067" y="1390961"/>
                </a:lnTo>
                <a:lnTo>
                  <a:pt x="176183" y="1376629"/>
                </a:lnTo>
                <a:lnTo>
                  <a:pt x="228599" y="1371597"/>
                </a:lnTo>
                <a:lnTo>
                  <a:pt x="281015" y="1376629"/>
                </a:lnTo>
                <a:lnTo>
                  <a:pt x="329131" y="1390961"/>
                </a:lnTo>
                <a:lnTo>
                  <a:pt x="371576" y="1413451"/>
                </a:lnTo>
                <a:lnTo>
                  <a:pt x="406978" y="1442953"/>
                </a:lnTo>
                <a:lnTo>
                  <a:pt x="433963" y="1478324"/>
                </a:lnTo>
                <a:lnTo>
                  <a:pt x="451161" y="1518420"/>
                </a:lnTo>
                <a:lnTo>
                  <a:pt x="457199" y="1562096"/>
                </a:lnTo>
                <a:lnTo>
                  <a:pt x="451161" y="1605773"/>
                </a:lnTo>
                <a:lnTo>
                  <a:pt x="433963" y="1645869"/>
                </a:lnTo>
                <a:lnTo>
                  <a:pt x="406978" y="1681240"/>
                </a:lnTo>
                <a:lnTo>
                  <a:pt x="371576" y="1710742"/>
                </a:lnTo>
                <a:lnTo>
                  <a:pt x="329131" y="1733232"/>
                </a:lnTo>
                <a:lnTo>
                  <a:pt x="281015" y="1747564"/>
                </a:lnTo>
                <a:lnTo>
                  <a:pt x="228599" y="1752596"/>
                </a:lnTo>
                <a:lnTo>
                  <a:pt x="176183" y="1747564"/>
                </a:lnTo>
                <a:lnTo>
                  <a:pt x="128067" y="1733232"/>
                </a:lnTo>
                <a:lnTo>
                  <a:pt x="85622" y="1710742"/>
                </a:lnTo>
                <a:lnTo>
                  <a:pt x="50220" y="1681240"/>
                </a:lnTo>
                <a:lnTo>
                  <a:pt x="23235" y="1645869"/>
                </a:lnTo>
                <a:lnTo>
                  <a:pt x="6037" y="1605773"/>
                </a:lnTo>
                <a:lnTo>
                  <a:pt x="0" y="1562096"/>
                </a:lnTo>
                <a:close/>
              </a:path>
              <a:path w="457200" h="2209800">
                <a:moveTo>
                  <a:pt x="0" y="2019295"/>
                </a:moveTo>
                <a:lnTo>
                  <a:pt x="6037" y="1975619"/>
                </a:lnTo>
                <a:lnTo>
                  <a:pt x="23235" y="1935523"/>
                </a:lnTo>
                <a:lnTo>
                  <a:pt x="50220" y="1900152"/>
                </a:lnTo>
                <a:lnTo>
                  <a:pt x="85622" y="1870650"/>
                </a:lnTo>
                <a:lnTo>
                  <a:pt x="128067" y="1848160"/>
                </a:lnTo>
                <a:lnTo>
                  <a:pt x="176183" y="1833828"/>
                </a:lnTo>
                <a:lnTo>
                  <a:pt x="228599" y="1828796"/>
                </a:lnTo>
                <a:lnTo>
                  <a:pt x="281015" y="1833828"/>
                </a:lnTo>
                <a:lnTo>
                  <a:pt x="329131" y="1848160"/>
                </a:lnTo>
                <a:lnTo>
                  <a:pt x="371576" y="1870650"/>
                </a:lnTo>
                <a:lnTo>
                  <a:pt x="406978" y="1900152"/>
                </a:lnTo>
                <a:lnTo>
                  <a:pt x="433963" y="1935523"/>
                </a:lnTo>
                <a:lnTo>
                  <a:pt x="451161" y="1975619"/>
                </a:lnTo>
                <a:lnTo>
                  <a:pt x="457199" y="2019295"/>
                </a:lnTo>
                <a:lnTo>
                  <a:pt x="451161" y="2062972"/>
                </a:lnTo>
                <a:lnTo>
                  <a:pt x="433963" y="2103068"/>
                </a:lnTo>
                <a:lnTo>
                  <a:pt x="406978" y="2138439"/>
                </a:lnTo>
                <a:lnTo>
                  <a:pt x="371576" y="2167941"/>
                </a:lnTo>
                <a:lnTo>
                  <a:pt x="329131" y="2190431"/>
                </a:lnTo>
                <a:lnTo>
                  <a:pt x="281015" y="2204763"/>
                </a:lnTo>
                <a:lnTo>
                  <a:pt x="228599" y="2209795"/>
                </a:lnTo>
                <a:lnTo>
                  <a:pt x="176183" y="2204763"/>
                </a:lnTo>
                <a:lnTo>
                  <a:pt x="128067" y="2190431"/>
                </a:lnTo>
                <a:lnTo>
                  <a:pt x="85622" y="2167941"/>
                </a:lnTo>
                <a:lnTo>
                  <a:pt x="50220" y="2138439"/>
                </a:lnTo>
                <a:lnTo>
                  <a:pt x="23235" y="2103068"/>
                </a:lnTo>
                <a:lnTo>
                  <a:pt x="6037" y="2062972"/>
                </a:lnTo>
                <a:lnTo>
                  <a:pt x="0" y="2019295"/>
                </a:lnTo>
                <a:close/>
              </a:path>
            </a:pathLst>
          </a:custGeom>
          <a:ln w="9524">
            <a:solidFill>
              <a:srgbClr val="000000"/>
            </a:solidFill>
          </a:ln>
        </p:spPr>
        <p:txBody>
          <a:bodyPr wrap="square" lIns="0" tIns="0" rIns="0" bIns="0" rtlCol="0"/>
          <a:lstStyle/>
          <a:p>
            <a:endParaRPr/>
          </a:p>
        </p:txBody>
      </p:sp>
      <p:sp>
        <p:nvSpPr>
          <p:cNvPr id="15" name="object 15"/>
          <p:cNvSpPr txBox="1"/>
          <p:nvPr/>
        </p:nvSpPr>
        <p:spPr>
          <a:xfrm>
            <a:off x="2282820" y="3823200"/>
            <a:ext cx="3892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a</a:t>
            </a:r>
            <a:r>
              <a:rPr sz="2400" spc="-90" dirty="0">
                <a:latin typeface="Times New Roman"/>
                <a:cs typeface="Times New Roman"/>
              </a:rPr>
              <a:t> </a:t>
            </a:r>
            <a:r>
              <a:rPr sz="2400" dirty="0">
                <a:latin typeface="Times New Roman"/>
                <a:cs typeface="Times New Roman"/>
              </a:rPr>
              <a:t>b</a:t>
            </a:r>
            <a:endParaRPr sz="2400">
              <a:latin typeface="Times New Roman"/>
              <a:cs typeface="Times New Roman"/>
            </a:endParaRPr>
          </a:p>
        </p:txBody>
      </p:sp>
      <p:sp>
        <p:nvSpPr>
          <p:cNvPr id="16" name="object 16"/>
          <p:cNvSpPr/>
          <p:nvPr/>
        </p:nvSpPr>
        <p:spPr>
          <a:xfrm>
            <a:off x="2057395" y="3886192"/>
            <a:ext cx="838200" cy="381000"/>
          </a:xfrm>
          <a:custGeom>
            <a:avLst/>
            <a:gdLst/>
            <a:ahLst/>
            <a:cxnLst/>
            <a:rect l="l" t="t" r="r" b="b"/>
            <a:pathLst>
              <a:path w="838200" h="381000">
                <a:moveTo>
                  <a:pt x="0" y="190499"/>
                </a:moveTo>
                <a:lnTo>
                  <a:pt x="4544" y="162351"/>
                </a:lnTo>
                <a:lnTo>
                  <a:pt x="17744" y="135484"/>
                </a:lnTo>
                <a:lnTo>
                  <a:pt x="67519" y="86775"/>
                </a:lnTo>
                <a:lnTo>
                  <a:pt x="102797" y="65522"/>
                </a:lnTo>
                <a:lnTo>
                  <a:pt x="144139" y="46729"/>
                </a:lnTo>
                <a:lnTo>
                  <a:pt x="190895" y="30693"/>
                </a:lnTo>
                <a:lnTo>
                  <a:pt x="242417" y="17707"/>
                </a:lnTo>
                <a:lnTo>
                  <a:pt x="298057" y="8066"/>
                </a:lnTo>
                <a:lnTo>
                  <a:pt x="357167" y="2065"/>
                </a:lnTo>
                <a:lnTo>
                  <a:pt x="419099" y="0"/>
                </a:lnTo>
                <a:lnTo>
                  <a:pt x="481033" y="2065"/>
                </a:lnTo>
                <a:lnTo>
                  <a:pt x="540145" y="8066"/>
                </a:lnTo>
                <a:lnTo>
                  <a:pt x="595786" y="17707"/>
                </a:lnTo>
                <a:lnTo>
                  <a:pt x="647308" y="30693"/>
                </a:lnTo>
                <a:lnTo>
                  <a:pt x="694064" y="46729"/>
                </a:lnTo>
                <a:lnTo>
                  <a:pt x="735404" y="65522"/>
                </a:lnTo>
                <a:lnTo>
                  <a:pt x="770681" y="86775"/>
                </a:lnTo>
                <a:lnTo>
                  <a:pt x="820455" y="135484"/>
                </a:lnTo>
                <a:lnTo>
                  <a:pt x="838198" y="190499"/>
                </a:lnTo>
                <a:lnTo>
                  <a:pt x="820455" y="245514"/>
                </a:lnTo>
                <a:lnTo>
                  <a:pt x="770681" y="294224"/>
                </a:lnTo>
                <a:lnTo>
                  <a:pt x="735404" y="315477"/>
                </a:lnTo>
                <a:lnTo>
                  <a:pt x="694064" y="334269"/>
                </a:lnTo>
                <a:lnTo>
                  <a:pt x="647308" y="350305"/>
                </a:lnTo>
                <a:lnTo>
                  <a:pt x="595786" y="363292"/>
                </a:lnTo>
                <a:lnTo>
                  <a:pt x="540145" y="372932"/>
                </a:lnTo>
                <a:lnTo>
                  <a:pt x="481033" y="378933"/>
                </a:lnTo>
                <a:lnTo>
                  <a:pt x="419099" y="380999"/>
                </a:lnTo>
                <a:lnTo>
                  <a:pt x="357167" y="378933"/>
                </a:lnTo>
                <a:lnTo>
                  <a:pt x="298057" y="372932"/>
                </a:lnTo>
                <a:lnTo>
                  <a:pt x="242417" y="363292"/>
                </a:lnTo>
                <a:lnTo>
                  <a:pt x="190895" y="350305"/>
                </a:lnTo>
                <a:lnTo>
                  <a:pt x="144139" y="334269"/>
                </a:lnTo>
                <a:lnTo>
                  <a:pt x="102797" y="315477"/>
                </a:lnTo>
                <a:lnTo>
                  <a:pt x="67519" y="294224"/>
                </a:lnTo>
                <a:lnTo>
                  <a:pt x="17744" y="245514"/>
                </a:lnTo>
                <a:lnTo>
                  <a:pt x="4544" y="218647"/>
                </a:lnTo>
                <a:lnTo>
                  <a:pt x="0" y="190499"/>
                </a:lnTo>
                <a:close/>
              </a:path>
            </a:pathLst>
          </a:custGeom>
          <a:ln w="9524">
            <a:solidFill>
              <a:srgbClr val="000000"/>
            </a:solidFill>
          </a:ln>
        </p:spPr>
        <p:txBody>
          <a:bodyPr wrap="square" lIns="0" tIns="0" rIns="0" bIns="0" rtlCol="0"/>
          <a:lstStyle/>
          <a:p>
            <a:endParaRPr/>
          </a:p>
        </p:txBody>
      </p:sp>
      <p:sp>
        <p:nvSpPr>
          <p:cNvPr id="17" name="object 17"/>
          <p:cNvSpPr txBox="1"/>
          <p:nvPr/>
        </p:nvSpPr>
        <p:spPr>
          <a:xfrm>
            <a:off x="3121018" y="5270997"/>
            <a:ext cx="38989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d</a:t>
            </a:r>
            <a:r>
              <a:rPr sz="2400" spc="-90" dirty="0">
                <a:latin typeface="Times New Roman"/>
                <a:cs typeface="Times New Roman"/>
              </a:rPr>
              <a:t> </a:t>
            </a:r>
            <a:r>
              <a:rPr sz="2400" dirty="0">
                <a:latin typeface="Times New Roman"/>
                <a:cs typeface="Times New Roman"/>
              </a:rPr>
              <a:t>e</a:t>
            </a:r>
            <a:endParaRPr sz="2400">
              <a:latin typeface="Times New Roman"/>
              <a:cs typeface="Times New Roman"/>
            </a:endParaRPr>
          </a:p>
        </p:txBody>
      </p:sp>
      <p:sp>
        <p:nvSpPr>
          <p:cNvPr id="18" name="object 18"/>
          <p:cNvSpPr/>
          <p:nvPr/>
        </p:nvSpPr>
        <p:spPr>
          <a:xfrm>
            <a:off x="2895594" y="4800590"/>
            <a:ext cx="1600200" cy="914400"/>
          </a:xfrm>
          <a:custGeom>
            <a:avLst/>
            <a:gdLst/>
            <a:ahLst/>
            <a:cxnLst/>
            <a:rect l="l" t="t" r="r" b="b"/>
            <a:pathLst>
              <a:path w="1600200" h="914400">
                <a:moveTo>
                  <a:pt x="609598" y="228599"/>
                </a:moveTo>
                <a:lnTo>
                  <a:pt x="613457" y="199924"/>
                </a:lnTo>
                <a:lnTo>
                  <a:pt x="624725" y="172313"/>
                </a:lnTo>
                <a:lnTo>
                  <a:pt x="667630" y="121134"/>
                </a:lnTo>
                <a:lnTo>
                  <a:pt x="698338" y="97996"/>
                </a:lnTo>
                <a:lnTo>
                  <a:pt x="734599" y="76778"/>
                </a:lnTo>
                <a:lnTo>
                  <a:pt x="775948" y="57694"/>
                </a:lnTo>
                <a:lnTo>
                  <a:pt x="821921" y="40958"/>
                </a:lnTo>
                <a:lnTo>
                  <a:pt x="872053" y="26784"/>
                </a:lnTo>
                <a:lnTo>
                  <a:pt x="925881" y="15387"/>
                </a:lnTo>
                <a:lnTo>
                  <a:pt x="982941" y="6981"/>
                </a:lnTo>
                <a:lnTo>
                  <a:pt x="1042767" y="1781"/>
                </a:lnTo>
                <a:lnTo>
                  <a:pt x="1104897" y="0"/>
                </a:lnTo>
                <a:lnTo>
                  <a:pt x="1167027" y="1781"/>
                </a:lnTo>
                <a:lnTo>
                  <a:pt x="1226854" y="6981"/>
                </a:lnTo>
                <a:lnTo>
                  <a:pt x="1283913" y="15387"/>
                </a:lnTo>
                <a:lnTo>
                  <a:pt x="1337741" y="26784"/>
                </a:lnTo>
                <a:lnTo>
                  <a:pt x="1387874" y="40958"/>
                </a:lnTo>
                <a:lnTo>
                  <a:pt x="1433846" y="57694"/>
                </a:lnTo>
                <a:lnTo>
                  <a:pt x="1475195" y="76778"/>
                </a:lnTo>
                <a:lnTo>
                  <a:pt x="1511456" y="97996"/>
                </a:lnTo>
                <a:lnTo>
                  <a:pt x="1542165" y="121134"/>
                </a:lnTo>
                <a:lnTo>
                  <a:pt x="1585070" y="172313"/>
                </a:lnTo>
                <a:lnTo>
                  <a:pt x="1600196" y="228599"/>
                </a:lnTo>
                <a:lnTo>
                  <a:pt x="1585070" y="284885"/>
                </a:lnTo>
                <a:lnTo>
                  <a:pt x="1542165" y="336064"/>
                </a:lnTo>
                <a:lnTo>
                  <a:pt x="1511456" y="359202"/>
                </a:lnTo>
                <a:lnTo>
                  <a:pt x="1475195" y="380420"/>
                </a:lnTo>
                <a:lnTo>
                  <a:pt x="1433846" y="399504"/>
                </a:lnTo>
                <a:lnTo>
                  <a:pt x="1387874" y="416241"/>
                </a:lnTo>
                <a:lnTo>
                  <a:pt x="1337741" y="430414"/>
                </a:lnTo>
                <a:lnTo>
                  <a:pt x="1283913" y="441811"/>
                </a:lnTo>
                <a:lnTo>
                  <a:pt x="1226854" y="450217"/>
                </a:lnTo>
                <a:lnTo>
                  <a:pt x="1167027" y="455417"/>
                </a:lnTo>
                <a:lnTo>
                  <a:pt x="1104897" y="457199"/>
                </a:lnTo>
                <a:lnTo>
                  <a:pt x="1042767" y="455417"/>
                </a:lnTo>
                <a:lnTo>
                  <a:pt x="982941" y="450217"/>
                </a:lnTo>
                <a:lnTo>
                  <a:pt x="925881" y="441811"/>
                </a:lnTo>
                <a:lnTo>
                  <a:pt x="872053" y="430414"/>
                </a:lnTo>
                <a:lnTo>
                  <a:pt x="821921" y="416241"/>
                </a:lnTo>
                <a:lnTo>
                  <a:pt x="775948" y="399504"/>
                </a:lnTo>
                <a:lnTo>
                  <a:pt x="734599" y="380420"/>
                </a:lnTo>
                <a:lnTo>
                  <a:pt x="698338" y="359202"/>
                </a:lnTo>
                <a:lnTo>
                  <a:pt x="667630" y="336064"/>
                </a:lnTo>
                <a:lnTo>
                  <a:pt x="624725" y="284885"/>
                </a:lnTo>
                <a:lnTo>
                  <a:pt x="613457" y="257274"/>
                </a:lnTo>
                <a:lnTo>
                  <a:pt x="609598" y="228599"/>
                </a:lnTo>
                <a:close/>
              </a:path>
              <a:path w="1600200" h="914400">
                <a:moveTo>
                  <a:pt x="0" y="723898"/>
                </a:moveTo>
                <a:lnTo>
                  <a:pt x="4544" y="695750"/>
                </a:lnTo>
                <a:lnTo>
                  <a:pt x="17745" y="668883"/>
                </a:lnTo>
                <a:lnTo>
                  <a:pt x="67522" y="620174"/>
                </a:lnTo>
                <a:lnTo>
                  <a:pt x="102802" y="598920"/>
                </a:lnTo>
                <a:lnTo>
                  <a:pt x="144144" y="580128"/>
                </a:lnTo>
                <a:lnTo>
                  <a:pt x="190900" y="564092"/>
                </a:lnTo>
                <a:lnTo>
                  <a:pt x="242422" y="551106"/>
                </a:lnTo>
                <a:lnTo>
                  <a:pt x="298062" y="541465"/>
                </a:lnTo>
                <a:lnTo>
                  <a:pt x="357170" y="535464"/>
                </a:lnTo>
                <a:lnTo>
                  <a:pt x="419099" y="533398"/>
                </a:lnTo>
                <a:lnTo>
                  <a:pt x="481033" y="535464"/>
                </a:lnTo>
                <a:lnTo>
                  <a:pt x="540145" y="541465"/>
                </a:lnTo>
                <a:lnTo>
                  <a:pt x="595786" y="551106"/>
                </a:lnTo>
                <a:lnTo>
                  <a:pt x="647308" y="564092"/>
                </a:lnTo>
                <a:lnTo>
                  <a:pt x="694064" y="580128"/>
                </a:lnTo>
                <a:lnTo>
                  <a:pt x="735404" y="598920"/>
                </a:lnTo>
                <a:lnTo>
                  <a:pt x="770681" y="620174"/>
                </a:lnTo>
                <a:lnTo>
                  <a:pt x="820455" y="668883"/>
                </a:lnTo>
                <a:lnTo>
                  <a:pt x="838198" y="723898"/>
                </a:lnTo>
                <a:lnTo>
                  <a:pt x="820455" y="778913"/>
                </a:lnTo>
                <a:lnTo>
                  <a:pt x="770681" y="827623"/>
                </a:lnTo>
                <a:lnTo>
                  <a:pt x="735404" y="848876"/>
                </a:lnTo>
                <a:lnTo>
                  <a:pt x="694064" y="867668"/>
                </a:lnTo>
                <a:lnTo>
                  <a:pt x="647308" y="883704"/>
                </a:lnTo>
                <a:lnTo>
                  <a:pt x="595786" y="896690"/>
                </a:lnTo>
                <a:lnTo>
                  <a:pt x="540145" y="906331"/>
                </a:lnTo>
                <a:lnTo>
                  <a:pt x="481033" y="912332"/>
                </a:lnTo>
                <a:lnTo>
                  <a:pt x="419099" y="914398"/>
                </a:lnTo>
                <a:lnTo>
                  <a:pt x="357170" y="912332"/>
                </a:lnTo>
                <a:lnTo>
                  <a:pt x="298062" y="906331"/>
                </a:lnTo>
                <a:lnTo>
                  <a:pt x="242422" y="896690"/>
                </a:lnTo>
                <a:lnTo>
                  <a:pt x="190900" y="883704"/>
                </a:lnTo>
                <a:lnTo>
                  <a:pt x="144144" y="867668"/>
                </a:lnTo>
                <a:lnTo>
                  <a:pt x="102802" y="848876"/>
                </a:lnTo>
                <a:lnTo>
                  <a:pt x="67522" y="827623"/>
                </a:lnTo>
                <a:lnTo>
                  <a:pt x="17745" y="778913"/>
                </a:lnTo>
                <a:lnTo>
                  <a:pt x="4544" y="752046"/>
                </a:lnTo>
                <a:lnTo>
                  <a:pt x="0" y="723898"/>
                </a:lnTo>
                <a:close/>
              </a:path>
            </a:pathLst>
          </a:custGeom>
          <a:ln w="9524">
            <a:solidFill>
              <a:srgbClr val="000000"/>
            </a:solidFill>
          </a:ln>
        </p:spPr>
        <p:txBody>
          <a:bodyPr wrap="square" lIns="0" tIns="0" rIns="0" bIns="0" rtlCol="0"/>
          <a:lstStyle/>
          <a:p>
            <a:endParaRPr/>
          </a:p>
        </p:txBody>
      </p:sp>
      <p:sp>
        <p:nvSpPr>
          <p:cNvPr id="19" name="object 19"/>
          <p:cNvSpPr txBox="1"/>
          <p:nvPr/>
        </p:nvSpPr>
        <p:spPr>
          <a:xfrm>
            <a:off x="3730617" y="4112759"/>
            <a:ext cx="1573530" cy="1092200"/>
          </a:xfrm>
          <a:prstGeom prst="rect">
            <a:avLst/>
          </a:prstGeom>
        </p:spPr>
        <p:txBody>
          <a:bodyPr vert="horz" wrap="square" lIns="0" tIns="12700" rIns="0" bIns="0" rtlCol="0">
            <a:spAutoFit/>
          </a:bodyPr>
          <a:lstStyle/>
          <a:p>
            <a:pPr marL="12700" marR="5080" indent="533400">
              <a:lnSpc>
                <a:spcPct val="145800"/>
              </a:lnSpc>
              <a:spcBef>
                <a:spcPts val="100"/>
              </a:spcBef>
            </a:pPr>
            <a:r>
              <a:rPr sz="2400" dirty="0">
                <a:latin typeface="Times New Roman"/>
                <a:cs typeface="Times New Roman"/>
              </a:rPr>
              <a:t>a b c d</a:t>
            </a:r>
            <a:r>
              <a:rPr sz="2400" spc="-110" dirty="0">
                <a:latin typeface="Times New Roman"/>
                <a:cs typeface="Times New Roman"/>
              </a:rPr>
              <a:t> </a:t>
            </a:r>
            <a:r>
              <a:rPr sz="2400" dirty="0">
                <a:latin typeface="Times New Roman"/>
                <a:cs typeface="Times New Roman"/>
              </a:rPr>
              <a:t>e  c d</a:t>
            </a:r>
            <a:r>
              <a:rPr sz="2400" spc="-20" dirty="0">
                <a:latin typeface="Times New Roman"/>
                <a:cs typeface="Times New Roman"/>
              </a:rPr>
              <a:t> </a:t>
            </a:r>
            <a:r>
              <a:rPr sz="2400" dirty="0">
                <a:latin typeface="Times New Roman"/>
                <a:cs typeface="Times New Roman"/>
              </a:rPr>
              <a:t>e</a:t>
            </a:r>
            <a:endParaRPr sz="2400">
              <a:latin typeface="Times New Roman"/>
              <a:cs typeface="Times New Roman"/>
            </a:endParaRPr>
          </a:p>
        </p:txBody>
      </p:sp>
      <p:sp>
        <p:nvSpPr>
          <p:cNvPr id="20" name="object 20"/>
          <p:cNvSpPr/>
          <p:nvPr/>
        </p:nvSpPr>
        <p:spPr>
          <a:xfrm>
            <a:off x="1752596" y="3886192"/>
            <a:ext cx="3886200" cy="1828800"/>
          </a:xfrm>
          <a:custGeom>
            <a:avLst/>
            <a:gdLst/>
            <a:ahLst/>
            <a:cxnLst/>
            <a:rect l="l" t="t" r="r" b="b"/>
            <a:pathLst>
              <a:path w="3886200" h="1828800">
                <a:moveTo>
                  <a:pt x="0" y="0"/>
                </a:moveTo>
                <a:lnTo>
                  <a:pt x="304799" y="152399"/>
                </a:lnTo>
              </a:path>
              <a:path w="3886200" h="1828800">
                <a:moveTo>
                  <a:pt x="0" y="457199"/>
                </a:moveTo>
                <a:lnTo>
                  <a:pt x="304799" y="152399"/>
                </a:lnTo>
              </a:path>
              <a:path w="3886200" h="1828800">
                <a:moveTo>
                  <a:pt x="2285995" y="609598"/>
                </a:moveTo>
                <a:lnTo>
                  <a:pt x="2288932" y="589874"/>
                </a:lnTo>
                <a:lnTo>
                  <a:pt x="2297582" y="570616"/>
                </a:lnTo>
                <a:lnTo>
                  <a:pt x="2331064" y="533771"/>
                </a:lnTo>
                <a:lnTo>
                  <a:pt x="2384518" y="499614"/>
                </a:lnTo>
                <a:lnTo>
                  <a:pt x="2456023" y="468692"/>
                </a:lnTo>
                <a:lnTo>
                  <a:pt x="2497944" y="454616"/>
                </a:lnTo>
                <a:lnTo>
                  <a:pt x="2543657" y="441556"/>
                </a:lnTo>
                <a:lnTo>
                  <a:pt x="2592922" y="429578"/>
                </a:lnTo>
                <a:lnTo>
                  <a:pt x="2645499" y="418753"/>
                </a:lnTo>
                <a:lnTo>
                  <a:pt x="2701148" y="409148"/>
                </a:lnTo>
                <a:lnTo>
                  <a:pt x="2759628" y="400833"/>
                </a:lnTo>
                <a:lnTo>
                  <a:pt x="2820699" y="393876"/>
                </a:lnTo>
                <a:lnTo>
                  <a:pt x="2884122" y="388345"/>
                </a:lnTo>
                <a:lnTo>
                  <a:pt x="2949655" y="384309"/>
                </a:lnTo>
                <a:lnTo>
                  <a:pt x="3017059" y="381838"/>
                </a:lnTo>
                <a:lnTo>
                  <a:pt x="3086093" y="380999"/>
                </a:lnTo>
                <a:lnTo>
                  <a:pt x="3155128" y="381838"/>
                </a:lnTo>
                <a:lnTo>
                  <a:pt x="3222532" y="384309"/>
                </a:lnTo>
                <a:lnTo>
                  <a:pt x="3288065" y="388345"/>
                </a:lnTo>
                <a:lnTo>
                  <a:pt x="3351487" y="393876"/>
                </a:lnTo>
                <a:lnTo>
                  <a:pt x="3412559" y="400833"/>
                </a:lnTo>
                <a:lnTo>
                  <a:pt x="3471039" y="409148"/>
                </a:lnTo>
                <a:lnTo>
                  <a:pt x="3526687" y="418753"/>
                </a:lnTo>
                <a:lnTo>
                  <a:pt x="3579264" y="429578"/>
                </a:lnTo>
                <a:lnTo>
                  <a:pt x="3628530" y="441556"/>
                </a:lnTo>
                <a:lnTo>
                  <a:pt x="3674243" y="454616"/>
                </a:lnTo>
                <a:lnTo>
                  <a:pt x="3716164" y="468692"/>
                </a:lnTo>
                <a:lnTo>
                  <a:pt x="3754053" y="483714"/>
                </a:lnTo>
                <a:lnTo>
                  <a:pt x="3816772" y="516322"/>
                </a:lnTo>
                <a:lnTo>
                  <a:pt x="3860480" y="551892"/>
                </a:lnTo>
                <a:lnTo>
                  <a:pt x="3883255" y="589874"/>
                </a:lnTo>
                <a:lnTo>
                  <a:pt x="3886192" y="609598"/>
                </a:lnTo>
                <a:lnTo>
                  <a:pt x="3874604" y="648581"/>
                </a:lnTo>
                <a:lnTo>
                  <a:pt x="3841123" y="685425"/>
                </a:lnTo>
                <a:lnTo>
                  <a:pt x="3787669" y="719583"/>
                </a:lnTo>
                <a:lnTo>
                  <a:pt x="3716164" y="750504"/>
                </a:lnTo>
                <a:lnTo>
                  <a:pt x="3674243" y="764580"/>
                </a:lnTo>
                <a:lnTo>
                  <a:pt x="3628530" y="777641"/>
                </a:lnTo>
                <a:lnTo>
                  <a:pt x="3579264" y="789618"/>
                </a:lnTo>
                <a:lnTo>
                  <a:pt x="3526687" y="800444"/>
                </a:lnTo>
                <a:lnTo>
                  <a:pt x="3471039" y="810048"/>
                </a:lnTo>
                <a:lnTo>
                  <a:pt x="3412559" y="818364"/>
                </a:lnTo>
                <a:lnTo>
                  <a:pt x="3351487" y="825321"/>
                </a:lnTo>
                <a:lnTo>
                  <a:pt x="3288065" y="830852"/>
                </a:lnTo>
                <a:lnTo>
                  <a:pt x="3222532" y="834887"/>
                </a:lnTo>
                <a:lnTo>
                  <a:pt x="3155128" y="837359"/>
                </a:lnTo>
                <a:lnTo>
                  <a:pt x="3086093" y="838198"/>
                </a:lnTo>
                <a:lnTo>
                  <a:pt x="3017059" y="837359"/>
                </a:lnTo>
                <a:lnTo>
                  <a:pt x="2949655" y="834887"/>
                </a:lnTo>
                <a:lnTo>
                  <a:pt x="2884122" y="830852"/>
                </a:lnTo>
                <a:lnTo>
                  <a:pt x="2820699" y="825321"/>
                </a:lnTo>
                <a:lnTo>
                  <a:pt x="2759628" y="818364"/>
                </a:lnTo>
                <a:lnTo>
                  <a:pt x="2701148" y="810048"/>
                </a:lnTo>
                <a:lnTo>
                  <a:pt x="2645499" y="800444"/>
                </a:lnTo>
                <a:lnTo>
                  <a:pt x="2592922" y="789618"/>
                </a:lnTo>
                <a:lnTo>
                  <a:pt x="2543657" y="777641"/>
                </a:lnTo>
                <a:lnTo>
                  <a:pt x="2497944" y="764580"/>
                </a:lnTo>
                <a:lnTo>
                  <a:pt x="2456023" y="750504"/>
                </a:lnTo>
                <a:lnTo>
                  <a:pt x="2418134" y="735482"/>
                </a:lnTo>
                <a:lnTo>
                  <a:pt x="2355414" y="702874"/>
                </a:lnTo>
                <a:lnTo>
                  <a:pt x="2311706" y="667304"/>
                </a:lnTo>
                <a:lnTo>
                  <a:pt x="2288932" y="629322"/>
                </a:lnTo>
                <a:lnTo>
                  <a:pt x="2285995" y="609598"/>
                </a:lnTo>
                <a:close/>
              </a:path>
              <a:path w="3886200" h="1828800">
                <a:moveTo>
                  <a:pt x="1142997" y="228599"/>
                </a:moveTo>
                <a:lnTo>
                  <a:pt x="2285995" y="609598"/>
                </a:lnTo>
              </a:path>
              <a:path w="3886200" h="1828800">
                <a:moveTo>
                  <a:pt x="0" y="990598"/>
                </a:moveTo>
                <a:lnTo>
                  <a:pt x="1752596" y="1142997"/>
                </a:lnTo>
              </a:path>
              <a:path w="3886200" h="1828800">
                <a:moveTo>
                  <a:pt x="0" y="1371597"/>
                </a:moveTo>
                <a:lnTo>
                  <a:pt x="1142997" y="1600196"/>
                </a:lnTo>
              </a:path>
              <a:path w="3886200" h="1828800">
                <a:moveTo>
                  <a:pt x="0" y="1828796"/>
                </a:moveTo>
                <a:lnTo>
                  <a:pt x="1142997" y="1600196"/>
                </a:lnTo>
              </a:path>
              <a:path w="3886200" h="1828800">
                <a:moveTo>
                  <a:pt x="1600196" y="1447797"/>
                </a:moveTo>
                <a:lnTo>
                  <a:pt x="1752596" y="1142997"/>
                </a:lnTo>
              </a:path>
              <a:path w="3886200" h="1828800">
                <a:moveTo>
                  <a:pt x="2209795" y="914398"/>
                </a:moveTo>
                <a:lnTo>
                  <a:pt x="2285995" y="609598"/>
                </a:lnTo>
              </a:path>
            </a:pathLst>
          </a:custGeom>
          <a:ln w="9524">
            <a:solidFill>
              <a:srgbClr val="000000"/>
            </a:solidFill>
          </a:ln>
        </p:spPr>
        <p:txBody>
          <a:bodyPr wrap="square" lIns="0" tIns="0" rIns="0" bIns="0" rtlCol="0"/>
          <a:lstStyle/>
          <a:p>
            <a:endParaRPr/>
          </a:p>
        </p:txBody>
      </p:sp>
      <p:grpSp>
        <p:nvGrpSpPr>
          <p:cNvPr id="21" name="object 21"/>
          <p:cNvGrpSpPr/>
          <p:nvPr/>
        </p:nvGrpSpPr>
        <p:grpSpPr>
          <a:xfrm>
            <a:off x="1008923" y="6069287"/>
            <a:ext cx="5097145" cy="198755"/>
            <a:chOff x="1008923" y="6069287"/>
            <a:chExt cx="5097145" cy="198755"/>
          </a:xfrm>
        </p:grpSpPr>
        <p:sp>
          <p:nvSpPr>
            <p:cNvPr id="22" name="object 22"/>
            <p:cNvSpPr/>
            <p:nvPr/>
          </p:nvSpPr>
          <p:spPr>
            <a:xfrm>
              <a:off x="1104897" y="6110287"/>
              <a:ext cx="4991100" cy="0"/>
            </a:xfrm>
            <a:custGeom>
              <a:avLst/>
              <a:gdLst/>
              <a:ahLst/>
              <a:cxnLst/>
              <a:rect l="l" t="t" r="r" b="b"/>
              <a:pathLst>
                <a:path w="4991100">
                  <a:moveTo>
                    <a:pt x="0" y="0"/>
                  </a:moveTo>
                  <a:lnTo>
                    <a:pt x="4991089" y="0"/>
                  </a:lnTo>
                </a:path>
              </a:pathLst>
            </a:custGeom>
            <a:ln w="19049">
              <a:solidFill>
                <a:srgbClr val="000000"/>
              </a:solidFill>
            </a:ln>
          </p:spPr>
          <p:txBody>
            <a:bodyPr wrap="square" lIns="0" tIns="0" rIns="0" bIns="0" rtlCol="0"/>
            <a:lstStyle/>
            <a:p>
              <a:endParaRPr/>
            </a:p>
          </p:txBody>
        </p:sp>
        <p:sp>
          <p:nvSpPr>
            <p:cNvPr id="23" name="object 23"/>
            <p:cNvSpPr/>
            <p:nvPr/>
          </p:nvSpPr>
          <p:spPr>
            <a:xfrm>
              <a:off x="1008923" y="6069287"/>
              <a:ext cx="105499" cy="81974"/>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1523996" y="6110287"/>
              <a:ext cx="0" cy="152400"/>
            </a:xfrm>
            <a:custGeom>
              <a:avLst/>
              <a:gdLst/>
              <a:ahLst/>
              <a:cxnLst/>
              <a:rect l="l" t="t" r="r" b="b"/>
              <a:pathLst>
                <a:path h="152400">
                  <a:moveTo>
                    <a:pt x="0" y="0"/>
                  </a:moveTo>
                  <a:lnTo>
                    <a:pt x="0" y="152399"/>
                  </a:lnTo>
                </a:path>
              </a:pathLst>
            </a:custGeom>
            <a:ln w="9524">
              <a:solidFill>
                <a:srgbClr val="000000"/>
              </a:solidFill>
            </a:ln>
          </p:spPr>
          <p:txBody>
            <a:bodyPr wrap="square" lIns="0" tIns="0" rIns="0" bIns="0" rtlCol="0"/>
            <a:lstStyle/>
            <a:p>
              <a:endParaRPr/>
            </a:p>
          </p:txBody>
        </p:sp>
      </p:grpSp>
      <p:sp>
        <p:nvSpPr>
          <p:cNvPr id="25" name="object 25"/>
          <p:cNvSpPr txBox="1"/>
          <p:nvPr/>
        </p:nvSpPr>
        <p:spPr>
          <a:xfrm>
            <a:off x="1444622" y="6217018"/>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4</a:t>
            </a:r>
            <a:endParaRPr sz="1800">
              <a:latin typeface="Times New Roman"/>
              <a:cs typeface="Times New Roman"/>
            </a:endParaRPr>
          </a:p>
        </p:txBody>
      </p:sp>
      <p:sp>
        <p:nvSpPr>
          <p:cNvPr id="26" name="object 26"/>
          <p:cNvSpPr/>
          <p:nvPr/>
        </p:nvSpPr>
        <p:spPr>
          <a:xfrm>
            <a:off x="2362195" y="6095987"/>
            <a:ext cx="0" cy="152400"/>
          </a:xfrm>
          <a:custGeom>
            <a:avLst/>
            <a:gdLst/>
            <a:ahLst/>
            <a:cxnLst/>
            <a:rect l="l" t="t" r="r" b="b"/>
            <a:pathLst>
              <a:path h="152400">
                <a:moveTo>
                  <a:pt x="0" y="0"/>
                </a:moveTo>
                <a:lnTo>
                  <a:pt x="0" y="152399"/>
                </a:lnTo>
              </a:path>
            </a:pathLst>
          </a:custGeom>
          <a:ln w="9524">
            <a:solidFill>
              <a:srgbClr val="000000"/>
            </a:solidFill>
          </a:ln>
        </p:spPr>
        <p:txBody>
          <a:bodyPr wrap="square" lIns="0" tIns="0" rIns="0" bIns="0" rtlCol="0"/>
          <a:lstStyle/>
          <a:p>
            <a:endParaRPr/>
          </a:p>
        </p:txBody>
      </p:sp>
      <p:sp>
        <p:nvSpPr>
          <p:cNvPr id="27" name="object 27"/>
          <p:cNvSpPr txBox="1"/>
          <p:nvPr/>
        </p:nvSpPr>
        <p:spPr>
          <a:xfrm>
            <a:off x="2282820" y="6202731"/>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3</a:t>
            </a:r>
            <a:endParaRPr sz="1800">
              <a:latin typeface="Times New Roman"/>
              <a:cs typeface="Times New Roman"/>
            </a:endParaRPr>
          </a:p>
        </p:txBody>
      </p:sp>
      <p:sp>
        <p:nvSpPr>
          <p:cNvPr id="28" name="object 28"/>
          <p:cNvSpPr/>
          <p:nvPr/>
        </p:nvSpPr>
        <p:spPr>
          <a:xfrm>
            <a:off x="3200393" y="6095987"/>
            <a:ext cx="0" cy="152400"/>
          </a:xfrm>
          <a:custGeom>
            <a:avLst/>
            <a:gdLst/>
            <a:ahLst/>
            <a:cxnLst/>
            <a:rect l="l" t="t" r="r" b="b"/>
            <a:pathLst>
              <a:path h="152400">
                <a:moveTo>
                  <a:pt x="0" y="0"/>
                </a:moveTo>
                <a:lnTo>
                  <a:pt x="0" y="152399"/>
                </a:lnTo>
              </a:path>
            </a:pathLst>
          </a:custGeom>
          <a:ln w="9524">
            <a:solidFill>
              <a:srgbClr val="000000"/>
            </a:solidFill>
          </a:ln>
        </p:spPr>
        <p:txBody>
          <a:bodyPr wrap="square" lIns="0" tIns="0" rIns="0" bIns="0" rtlCol="0"/>
          <a:lstStyle/>
          <a:p>
            <a:endParaRPr/>
          </a:p>
        </p:txBody>
      </p:sp>
      <p:sp>
        <p:nvSpPr>
          <p:cNvPr id="29" name="object 29"/>
          <p:cNvSpPr txBox="1"/>
          <p:nvPr/>
        </p:nvSpPr>
        <p:spPr>
          <a:xfrm>
            <a:off x="3121018" y="6202731"/>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2</a:t>
            </a:r>
            <a:endParaRPr sz="1800">
              <a:latin typeface="Times New Roman"/>
              <a:cs typeface="Times New Roman"/>
            </a:endParaRPr>
          </a:p>
        </p:txBody>
      </p:sp>
      <p:sp>
        <p:nvSpPr>
          <p:cNvPr id="30" name="object 30"/>
          <p:cNvSpPr/>
          <p:nvPr/>
        </p:nvSpPr>
        <p:spPr>
          <a:xfrm>
            <a:off x="3962391" y="6095987"/>
            <a:ext cx="0" cy="152400"/>
          </a:xfrm>
          <a:custGeom>
            <a:avLst/>
            <a:gdLst/>
            <a:ahLst/>
            <a:cxnLst/>
            <a:rect l="l" t="t" r="r" b="b"/>
            <a:pathLst>
              <a:path h="152400">
                <a:moveTo>
                  <a:pt x="0" y="0"/>
                </a:moveTo>
                <a:lnTo>
                  <a:pt x="0" y="152399"/>
                </a:lnTo>
              </a:path>
            </a:pathLst>
          </a:custGeom>
          <a:ln w="9524">
            <a:solidFill>
              <a:srgbClr val="000000"/>
            </a:solidFill>
          </a:ln>
        </p:spPr>
        <p:txBody>
          <a:bodyPr wrap="square" lIns="0" tIns="0" rIns="0" bIns="0" rtlCol="0"/>
          <a:lstStyle/>
          <a:p>
            <a:endParaRPr/>
          </a:p>
        </p:txBody>
      </p:sp>
      <p:sp>
        <p:nvSpPr>
          <p:cNvPr id="31" name="object 31"/>
          <p:cNvSpPr txBox="1"/>
          <p:nvPr/>
        </p:nvSpPr>
        <p:spPr>
          <a:xfrm>
            <a:off x="3883017" y="6202731"/>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1</a:t>
            </a:r>
            <a:endParaRPr sz="1800">
              <a:latin typeface="Times New Roman"/>
              <a:cs typeface="Times New Roman"/>
            </a:endParaRPr>
          </a:p>
        </p:txBody>
      </p:sp>
      <p:sp>
        <p:nvSpPr>
          <p:cNvPr id="32" name="object 32"/>
          <p:cNvSpPr/>
          <p:nvPr/>
        </p:nvSpPr>
        <p:spPr>
          <a:xfrm>
            <a:off x="4724390" y="6095987"/>
            <a:ext cx="0" cy="152400"/>
          </a:xfrm>
          <a:custGeom>
            <a:avLst/>
            <a:gdLst/>
            <a:ahLst/>
            <a:cxnLst/>
            <a:rect l="l" t="t" r="r" b="b"/>
            <a:pathLst>
              <a:path h="152400">
                <a:moveTo>
                  <a:pt x="0" y="0"/>
                </a:moveTo>
                <a:lnTo>
                  <a:pt x="0" y="152399"/>
                </a:lnTo>
              </a:path>
            </a:pathLst>
          </a:custGeom>
          <a:ln w="9524">
            <a:solidFill>
              <a:srgbClr val="000000"/>
            </a:solidFill>
          </a:ln>
        </p:spPr>
        <p:txBody>
          <a:bodyPr wrap="square" lIns="0" tIns="0" rIns="0" bIns="0" rtlCol="0"/>
          <a:lstStyle/>
          <a:p>
            <a:endParaRPr/>
          </a:p>
        </p:txBody>
      </p:sp>
      <p:sp>
        <p:nvSpPr>
          <p:cNvPr id="33" name="object 33"/>
          <p:cNvSpPr txBox="1"/>
          <p:nvPr/>
        </p:nvSpPr>
        <p:spPr>
          <a:xfrm>
            <a:off x="4645015" y="6202731"/>
            <a:ext cx="6032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Step</a:t>
            </a:r>
            <a:r>
              <a:rPr sz="1800" spc="-80" dirty="0">
                <a:latin typeface="Times New Roman"/>
                <a:cs typeface="Times New Roman"/>
              </a:rPr>
              <a:t> </a:t>
            </a:r>
            <a:r>
              <a:rPr sz="1800" dirty="0">
                <a:latin typeface="Times New Roman"/>
                <a:cs typeface="Times New Roman"/>
              </a:rPr>
              <a:t>0</a:t>
            </a:r>
            <a:endParaRPr sz="1800">
              <a:latin typeface="Times New Roman"/>
              <a:cs typeface="Times New Roman"/>
            </a:endParaRPr>
          </a:p>
        </p:txBody>
      </p:sp>
      <p:sp>
        <p:nvSpPr>
          <p:cNvPr id="34" name="object 34"/>
          <p:cNvSpPr txBox="1"/>
          <p:nvPr/>
        </p:nvSpPr>
        <p:spPr>
          <a:xfrm>
            <a:off x="6468078" y="3215192"/>
            <a:ext cx="187071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Times New Roman"/>
                <a:cs typeface="Times New Roman"/>
              </a:rPr>
              <a:t>agglomerative</a:t>
            </a:r>
            <a:endParaRPr sz="2400">
              <a:latin typeface="Times New Roman"/>
              <a:cs typeface="Times New Roman"/>
            </a:endParaRPr>
          </a:p>
        </p:txBody>
      </p:sp>
      <p:sp>
        <p:nvSpPr>
          <p:cNvPr id="35" name="object 35"/>
          <p:cNvSpPr txBox="1"/>
          <p:nvPr/>
        </p:nvSpPr>
        <p:spPr>
          <a:xfrm>
            <a:off x="6851041" y="5845667"/>
            <a:ext cx="1007744"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divisive</a:t>
            </a:r>
            <a:endParaRPr sz="2400">
              <a:latin typeface="Times New Roman"/>
              <a:cs typeface="Times New Roman"/>
            </a:endParaRPr>
          </a:p>
        </p:txBody>
      </p:sp>
      <p:sp>
        <p:nvSpPr>
          <p:cNvPr id="36" name="Slide Number Placeholder 35"/>
          <p:cNvSpPr>
            <a:spLocks noGrp="1"/>
          </p:cNvSpPr>
          <p:nvPr>
            <p:ph type="sldNum" sz="quarter" idx="7"/>
          </p:nvPr>
        </p:nvSpPr>
        <p:spPr/>
        <p:txBody>
          <a:bodyPr/>
          <a:lstStyle/>
          <a:p>
            <a:fld id="{B6F15528-21DE-4FAA-801E-634DDDAF4B2B}" type="slidenum">
              <a:rPr lang="en-IN" smtClean="0"/>
              <a:t>50</a:t>
            </a:fld>
            <a:endParaRPr lang="en-IN"/>
          </a:p>
        </p:txBody>
      </p:sp>
    </p:spTree>
    <p:extLst>
      <p:ext uri="{BB962C8B-B14F-4D97-AF65-F5344CB8AC3E}">
        <p14:creationId xmlns:p14="http://schemas.microsoft.com/office/powerpoint/2010/main" val="3120834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Rectangle 2"/>
          <p:cNvSpPr>
            <a:spLocks noGrp="1" noChangeArrowheads="1"/>
          </p:cNvSpPr>
          <p:nvPr>
            <p:ph type="title"/>
          </p:nvPr>
        </p:nvSpPr>
        <p:spPr>
          <a:xfrm>
            <a:off x="628650" y="207963"/>
            <a:ext cx="7886700" cy="473074"/>
          </a:xfrm>
        </p:spPr>
        <p:txBody>
          <a:bodyPr>
            <a:noAutofit/>
          </a:bodyPr>
          <a:lstStyle/>
          <a:p>
            <a:r>
              <a:rPr lang="en-US" altLang="en-US" sz="2800" b="1" dirty="0"/>
              <a:t>Agglomerative Clustering Algorithm</a:t>
            </a:r>
          </a:p>
        </p:txBody>
      </p:sp>
      <p:sp>
        <p:nvSpPr>
          <p:cNvPr id="1622019" name="Rectangle 3"/>
          <p:cNvSpPr>
            <a:spLocks noGrp="1" noChangeArrowheads="1"/>
          </p:cNvSpPr>
          <p:nvPr>
            <p:ph type="body" idx="1"/>
          </p:nvPr>
        </p:nvSpPr>
        <p:spPr>
          <a:xfrm>
            <a:off x="521772" y="1246909"/>
            <a:ext cx="7886700" cy="4809507"/>
          </a:xfrm>
        </p:spPr>
        <p:txBody>
          <a:bodyPr>
            <a:normAutofit fontScale="92500" lnSpcReduction="10000"/>
          </a:bodyPr>
          <a:lstStyle/>
          <a:p>
            <a:pPr marL="533400" indent="-533400">
              <a:lnSpc>
                <a:spcPct val="110000"/>
              </a:lnSpc>
              <a:spcBef>
                <a:spcPct val="20000"/>
              </a:spcBef>
            </a:pPr>
            <a:r>
              <a:rPr lang="en-US" altLang="en-US" sz="2400" dirty="0"/>
              <a:t>More popular hierarchical clustering technique</a:t>
            </a:r>
          </a:p>
          <a:p>
            <a:pPr marL="2209800" lvl="4" indent="-381000">
              <a:lnSpc>
                <a:spcPct val="110000"/>
              </a:lnSpc>
            </a:pPr>
            <a:endParaRPr lang="en-US" altLang="en-US" sz="800" dirty="0"/>
          </a:p>
          <a:p>
            <a:pPr marL="533400" indent="-533400">
              <a:lnSpc>
                <a:spcPct val="110000"/>
              </a:lnSpc>
              <a:spcBef>
                <a:spcPct val="20000"/>
              </a:spcBef>
            </a:pPr>
            <a:r>
              <a:rPr lang="en-US" altLang="en-US" sz="2400" dirty="0"/>
              <a:t>Basic algorithm is straightforward</a:t>
            </a:r>
          </a:p>
          <a:p>
            <a:pPr marL="990600" lvl="1" indent="-533400">
              <a:lnSpc>
                <a:spcPct val="110000"/>
              </a:lnSpc>
              <a:spcBef>
                <a:spcPct val="20000"/>
              </a:spcBef>
              <a:buFont typeface="Arial" panose="020B0604020202020204" pitchFamily="34" charset="0"/>
              <a:buAutoNum type="arabicPeriod"/>
            </a:pPr>
            <a:r>
              <a:rPr lang="en-US" altLang="en-US" sz="2000" dirty="0" smtClean="0"/>
              <a:t>Compute the proximity matrix</a:t>
            </a:r>
          </a:p>
          <a:p>
            <a:pPr marL="990600" lvl="1" indent="-533400">
              <a:lnSpc>
                <a:spcPct val="110000"/>
              </a:lnSpc>
              <a:spcBef>
                <a:spcPct val="20000"/>
              </a:spcBef>
              <a:buFont typeface="Arial" panose="020B0604020202020204" pitchFamily="34" charset="0"/>
              <a:buAutoNum type="arabicPeriod"/>
            </a:pPr>
            <a:r>
              <a:rPr lang="en-US" altLang="en-US" sz="2000" dirty="0" smtClean="0"/>
              <a:t>Let </a:t>
            </a:r>
            <a:r>
              <a:rPr lang="en-US" altLang="en-US" sz="2000" dirty="0"/>
              <a:t>each data point be a cluster</a:t>
            </a:r>
          </a:p>
          <a:p>
            <a:pPr marL="990600" lvl="1" indent="-533400">
              <a:lnSpc>
                <a:spcPct val="110000"/>
              </a:lnSpc>
              <a:spcBef>
                <a:spcPct val="20000"/>
              </a:spcBef>
              <a:buFont typeface="Arial" panose="020B0604020202020204" pitchFamily="34" charset="0"/>
              <a:buAutoNum type="arabicPeriod"/>
            </a:pPr>
            <a:r>
              <a:rPr lang="en-US" altLang="en-US" sz="2000" b="1" dirty="0"/>
              <a:t>Repeat</a:t>
            </a:r>
          </a:p>
          <a:p>
            <a:pPr marL="990600" lvl="1" indent="-533400">
              <a:lnSpc>
                <a:spcPct val="110000"/>
              </a:lnSpc>
              <a:spcBef>
                <a:spcPct val="20000"/>
              </a:spcBef>
              <a:buFont typeface="Wingdings" panose="05000000000000000000" pitchFamily="2" charset="2"/>
              <a:buAutoNum type="arabicPeriod"/>
            </a:pPr>
            <a:r>
              <a:rPr lang="en-US" altLang="en-US" sz="2000" dirty="0"/>
              <a:t>	Merge the two closest clusters</a:t>
            </a:r>
          </a:p>
          <a:p>
            <a:pPr marL="990600" lvl="1" indent="-533400">
              <a:lnSpc>
                <a:spcPct val="110000"/>
              </a:lnSpc>
              <a:spcBef>
                <a:spcPct val="20000"/>
              </a:spcBef>
              <a:buFont typeface="Wingdings" panose="05000000000000000000" pitchFamily="2" charset="2"/>
              <a:buAutoNum type="arabicPeriod"/>
            </a:pPr>
            <a:r>
              <a:rPr lang="en-US" altLang="en-US" sz="2000" dirty="0"/>
              <a:t>	Update the proximity matrix</a:t>
            </a:r>
          </a:p>
          <a:p>
            <a:pPr marL="990600" lvl="1" indent="-533400">
              <a:lnSpc>
                <a:spcPct val="110000"/>
              </a:lnSpc>
              <a:spcBef>
                <a:spcPct val="20000"/>
              </a:spcBef>
              <a:buFont typeface="Arial" panose="020B0604020202020204" pitchFamily="34" charset="0"/>
              <a:buAutoNum type="arabicPeriod"/>
            </a:pPr>
            <a:r>
              <a:rPr lang="en-US" altLang="en-US" sz="2000" b="1" dirty="0"/>
              <a:t>Until</a:t>
            </a:r>
            <a:r>
              <a:rPr lang="en-US" altLang="en-US" sz="2000" dirty="0"/>
              <a:t> only a single cluster remains</a:t>
            </a:r>
          </a:p>
          <a:p>
            <a:pPr marL="990600" lvl="1" indent="-533400">
              <a:lnSpc>
                <a:spcPct val="110000"/>
              </a:lnSpc>
              <a:spcBef>
                <a:spcPct val="20000"/>
              </a:spcBef>
              <a:buFont typeface="Arial" panose="020B0604020202020204" pitchFamily="34" charset="0"/>
              <a:buNone/>
            </a:pPr>
            <a:r>
              <a:rPr lang="en-US" altLang="en-US" sz="1000" dirty="0"/>
              <a:t> </a:t>
            </a:r>
          </a:p>
          <a:p>
            <a:pPr marL="533400" indent="-533400">
              <a:lnSpc>
                <a:spcPct val="110000"/>
              </a:lnSpc>
              <a:spcBef>
                <a:spcPct val="20000"/>
              </a:spcBef>
            </a:pPr>
            <a:r>
              <a:rPr lang="en-US" altLang="en-US" sz="2400" dirty="0"/>
              <a:t>Key operation is the computation of the proximity of two clusters</a:t>
            </a:r>
          </a:p>
          <a:p>
            <a:pPr marL="990600" lvl="1" indent="-533400">
              <a:lnSpc>
                <a:spcPct val="110000"/>
              </a:lnSpc>
              <a:spcBef>
                <a:spcPct val="20000"/>
              </a:spcBef>
            </a:pPr>
            <a:r>
              <a:rPr lang="en-US" altLang="en-US" sz="2000" dirty="0"/>
              <a:t>Different approaches to defining the distance between clusters distinguish the different algorithms</a:t>
            </a:r>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51</a:t>
            </a:fld>
            <a:endParaRPr lang="en-US" sz="1050">
              <a:solidFill>
                <a:prstClr val="black">
                  <a:tint val="75000"/>
                </a:prstClr>
              </a:solidFill>
            </a:endParaRPr>
          </a:p>
        </p:txBody>
      </p:sp>
    </p:spTree>
    <p:extLst>
      <p:ext uri="{BB962C8B-B14F-4D97-AF65-F5344CB8AC3E}">
        <p14:creationId xmlns:p14="http://schemas.microsoft.com/office/powerpoint/2010/main" val="2829000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042" name="Rectangle 2"/>
          <p:cNvSpPr>
            <a:spLocks noGrp="1" noChangeArrowheads="1"/>
          </p:cNvSpPr>
          <p:nvPr>
            <p:ph type="title"/>
          </p:nvPr>
        </p:nvSpPr>
        <p:spPr>
          <a:xfrm>
            <a:off x="533400" y="134936"/>
            <a:ext cx="7886700" cy="550862"/>
          </a:xfrm>
        </p:spPr>
        <p:txBody>
          <a:bodyPr>
            <a:normAutofit/>
          </a:bodyPr>
          <a:lstStyle/>
          <a:p>
            <a:r>
              <a:rPr lang="en-US" altLang="en-US" sz="3200" b="1" dirty="0"/>
              <a:t>Starting Situation </a:t>
            </a:r>
          </a:p>
        </p:txBody>
      </p:sp>
      <p:sp>
        <p:nvSpPr>
          <p:cNvPr id="1623043" name="Rectangle 3"/>
          <p:cNvSpPr>
            <a:spLocks noGrp="1" noChangeArrowheads="1"/>
          </p:cNvSpPr>
          <p:nvPr>
            <p:ph type="body" idx="1"/>
          </p:nvPr>
        </p:nvSpPr>
        <p:spPr>
          <a:xfrm>
            <a:off x="0" y="1447800"/>
            <a:ext cx="5105400" cy="4341812"/>
          </a:xfrm>
        </p:spPr>
        <p:txBody>
          <a:bodyPr/>
          <a:lstStyle/>
          <a:p>
            <a:r>
              <a:rPr lang="en-US" altLang="en-US" dirty="0"/>
              <a:t>Start with clusters of individual points and a proximity matrix</a:t>
            </a:r>
          </a:p>
          <a:p>
            <a:pPr lvl="1"/>
            <a:endParaRPr lang="en-US" altLang="en-US" dirty="0"/>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52</a:t>
            </a:fld>
            <a:endParaRPr lang="en-US" sz="1050">
              <a:solidFill>
                <a:prstClr val="black">
                  <a:tint val="75000"/>
                </a:prstClr>
              </a:solidFill>
            </a:endParaRPr>
          </a:p>
        </p:txBody>
      </p:sp>
      <p:graphicFrame>
        <p:nvGraphicFramePr>
          <p:cNvPr id="1623082" name="Object 42"/>
          <p:cNvGraphicFramePr>
            <a:graphicFrameLocks noGrp="1" noChangeAspect="1"/>
          </p:cNvGraphicFramePr>
          <p:nvPr>
            <p:ph idx="4294967295"/>
          </p:nvPr>
        </p:nvGraphicFramePr>
        <p:xfrm>
          <a:off x="0" y="5011738"/>
          <a:ext cx="7886700" cy="1389062"/>
        </p:xfrm>
        <a:graphic>
          <a:graphicData uri="http://schemas.openxmlformats.org/presentationml/2006/ole">
            <mc:AlternateContent xmlns:mc="http://schemas.openxmlformats.org/markup-compatibility/2006">
              <mc:Choice xmlns:v="urn:schemas-microsoft-com:vml" Requires="v">
                <p:oleObj spid="_x0000_s5158" name="Visio" r:id="rId3" imgW="7949438" imgH="1399827" progId="Visio.Drawing.6">
                  <p:embed/>
                </p:oleObj>
              </mc:Choice>
              <mc:Fallback>
                <p:oleObj name="Visio" r:id="rId3" imgW="7949438" imgH="1399827"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11738"/>
                        <a:ext cx="7886700" cy="138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3044" name="Oval 4"/>
          <p:cNvSpPr>
            <a:spLocks noChangeArrowheads="1"/>
          </p:cNvSpPr>
          <p:nvPr/>
        </p:nvSpPr>
        <p:spPr bwMode="auto">
          <a:xfrm>
            <a:off x="685800" y="38687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5" name="Oval 5"/>
          <p:cNvSpPr>
            <a:spLocks noChangeArrowheads="1"/>
          </p:cNvSpPr>
          <p:nvPr/>
        </p:nvSpPr>
        <p:spPr bwMode="auto">
          <a:xfrm>
            <a:off x="2743200" y="49355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6" name="Oval 6"/>
          <p:cNvSpPr>
            <a:spLocks noChangeArrowheads="1"/>
          </p:cNvSpPr>
          <p:nvPr/>
        </p:nvSpPr>
        <p:spPr bwMode="auto">
          <a:xfrm>
            <a:off x="1600200" y="30305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7" name="Oval 7"/>
          <p:cNvSpPr>
            <a:spLocks noChangeArrowheads="1"/>
          </p:cNvSpPr>
          <p:nvPr/>
        </p:nvSpPr>
        <p:spPr bwMode="auto">
          <a:xfrm>
            <a:off x="1447800" y="47831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8" name="Oval 8"/>
          <p:cNvSpPr>
            <a:spLocks noChangeArrowheads="1"/>
          </p:cNvSpPr>
          <p:nvPr/>
        </p:nvSpPr>
        <p:spPr bwMode="auto">
          <a:xfrm>
            <a:off x="3124200" y="30305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9" name="Oval 9"/>
          <p:cNvSpPr>
            <a:spLocks noChangeArrowheads="1"/>
          </p:cNvSpPr>
          <p:nvPr/>
        </p:nvSpPr>
        <p:spPr bwMode="auto">
          <a:xfrm>
            <a:off x="1600200" y="24209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0" name="Oval 10"/>
          <p:cNvSpPr>
            <a:spLocks noChangeArrowheads="1"/>
          </p:cNvSpPr>
          <p:nvPr/>
        </p:nvSpPr>
        <p:spPr bwMode="auto">
          <a:xfrm>
            <a:off x="457200" y="41735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1" name="Oval 11"/>
          <p:cNvSpPr>
            <a:spLocks noChangeArrowheads="1"/>
          </p:cNvSpPr>
          <p:nvPr/>
        </p:nvSpPr>
        <p:spPr bwMode="auto">
          <a:xfrm>
            <a:off x="1828800" y="47831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2" name="Oval 12"/>
          <p:cNvSpPr>
            <a:spLocks noChangeArrowheads="1"/>
          </p:cNvSpPr>
          <p:nvPr/>
        </p:nvSpPr>
        <p:spPr bwMode="auto">
          <a:xfrm>
            <a:off x="3124200" y="45545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3" name="Oval 13"/>
          <p:cNvSpPr>
            <a:spLocks noChangeArrowheads="1"/>
          </p:cNvSpPr>
          <p:nvPr/>
        </p:nvSpPr>
        <p:spPr bwMode="auto">
          <a:xfrm>
            <a:off x="2133600" y="24971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4" name="Oval 14"/>
          <p:cNvSpPr>
            <a:spLocks noChangeArrowheads="1"/>
          </p:cNvSpPr>
          <p:nvPr/>
        </p:nvSpPr>
        <p:spPr bwMode="auto">
          <a:xfrm>
            <a:off x="3200400" y="35639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5" name="Oval 15"/>
          <p:cNvSpPr>
            <a:spLocks noChangeArrowheads="1"/>
          </p:cNvSpPr>
          <p:nvPr/>
        </p:nvSpPr>
        <p:spPr bwMode="auto">
          <a:xfrm>
            <a:off x="3733800" y="2649537"/>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23056" name="Group 16"/>
          <p:cNvGrpSpPr>
            <a:grpSpLocks/>
          </p:cNvGrpSpPr>
          <p:nvPr/>
        </p:nvGrpSpPr>
        <p:grpSpPr bwMode="auto">
          <a:xfrm>
            <a:off x="5257800" y="1368425"/>
            <a:ext cx="3200400" cy="2789237"/>
            <a:chOff x="3456" y="1622"/>
            <a:chExt cx="2160" cy="2058"/>
          </a:xfrm>
        </p:grpSpPr>
        <p:sp>
          <p:nvSpPr>
            <p:cNvPr id="1623057" name="Line 17"/>
            <p:cNvSpPr>
              <a:spLocks noChangeShapeType="1"/>
            </p:cNvSpPr>
            <p:nvPr/>
          </p:nvSpPr>
          <p:spPr bwMode="auto">
            <a:xfrm>
              <a:off x="3696"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58" name="Line 18"/>
            <p:cNvSpPr>
              <a:spLocks noChangeShapeType="1"/>
            </p:cNvSpPr>
            <p:nvPr/>
          </p:nvSpPr>
          <p:spPr bwMode="auto">
            <a:xfrm>
              <a:off x="3504" y="1814"/>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59" name="Line 19"/>
            <p:cNvSpPr>
              <a:spLocks noChangeShapeType="1"/>
            </p:cNvSpPr>
            <p:nvPr/>
          </p:nvSpPr>
          <p:spPr bwMode="auto">
            <a:xfrm>
              <a:off x="4012"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0" name="Line 20"/>
            <p:cNvSpPr>
              <a:spLocks noChangeShapeType="1"/>
            </p:cNvSpPr>
            <p:nvPr/>
          </p:nvSpPr>
          <p:spPr bwMode="auto">
            <a:xfrm>
              <a:off x="4329"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1" name="Line 21"/>
            <p:cNvSpPr>
              <a:spLocks noChangeShapeType="1"/>
            </p:cNvSpPr>
            <p:nvPr/>
          </p:nvSpPr>
          <p:spPr bwMode="auto">
            <a:xfrm>
              <a:off x="4646"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2" name="Line 22"/>
            <p:cNvSpPr>
              <a:spLocks noChangeShapeType="1"/>
            </p:cNvSpPr>
            <p:nvPr/>
          </p:nvSpPr>
          <p:spPr bwMode="auto">
            <a:xfrm>
              <a:off x="4963"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3" name="Line 23"/>
            <p:cNvSpPr>
              <a:spLocks noChangeShapeType="1"/>
            </p:cNvSpPr>
            <p:nvPr/>
          </p:nvSpPr>
          <p:spPr bwMode="auto">
            <a:xfrm>
              <a:off x="5280"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4" name="Line 24"/>
            <p:cNvSpPr>
              <a:spLocks noChangeShapeType="1"/>
            </p:cNvSpPr>
            <p:nvPr/>
          </p:nvSpPr>
          <p:spPr bwMode="auto">
            <a:xfrm>
              <a:off x="3504" y="2073"/>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5" name="Line 25"/>
            <p:cNvSpPr>
              <a:spLocks noChangeShapeType="1"/>
            </p:cNvSpPr>
            <p:nvPr/>
          </p:nvSpPr>
          <p:spPr bwMode="auto">
            <a:xfrm>
              <a:off x="3504" y="23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6" name="Line 26"/>
            <p:cNvSpPr>
              <a:spLocks noChangeShapeType="1"/>
            </p:cNvSpPr>
            <p:nvPr/>
          </p:nvSpPr>
          <p:spPr bwMode="auto">
            <a:xfrm>
              <a:off x="3504" y="25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7" name="Line 27"/>
            <p:cNvSpPr>
              <a:spLocks noChangeShapeType="1"/>
            </p:cNvSpPr>
            <p:nvPr/>
          </p:nvSpPr>
          <p:spPr bwMode="auto">
            <a:xfrm>
              <a:off x="3504" y="28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8" name="Line 28"/>
            <p:cNvSpPr>
              <a:spLocks noChangeShapeType="1"/>
            </p:cNvSpPr>
            <p:nvPr/>
          </p:nvSpPr>
          <p:spPr bwMode="auto">
            <a:xfrm>
              <a:off x="3504" y="311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9" name="Text Box 29"/>
            <p:cNvSpPr txBox="1">
              <a:spLocks noChangeArrowheads="1"/>
            </p:cNvSpPr>
            <p:nvPr/>
          </p:nvSpPr>
          <p:spPr bwMode="auto">
            <a:xfrm>
              <a:off x="3456" y="1862"/>
              <a:ext cx="33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23070" name="Text Box 30"/>
            <p:cNvSpPr txBox="1">
              <a:spLocks noChangeArrowheads="1"/>
            </p:cNvSpPr>
            <p:nvPr/>
          </p:nvSpPr>
          <p:spPr bwMode="auto">
            <a:xfrm>
              <a:off x="3456" y="2390"/>
              <a:ext cx="33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23071" name="Text Box 31"/>
            <p:cNvSpPr txBox="1">
              <a:spLocks noChangeArrowheads="1"/>
            </p:cNvSpPr>
            <p:nvPr/>
          </p:nvSpPr>
          <p:spPr bwMode="auto">
            <a:xfrm>
              <a:off x="3456" y="2917"/>
              <a:ext cx="33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23072" name="Text Box 32"/>
            <p:cNvSpPr txBox="1">
              <a:spLocks noChangeArrowheads="1"/>
            </p:cNvSpPr>
            <p:nvPr/>
          </p:nvSpPr>
          <p:spPr bwMode="auto">
            <a:xfrm>
              <a:off x="3456" y="2679"/>
              <a:ext cx="33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23073" name="Text Box 33"/>
            <p:cNvSpPr txBox="1">
              <a:spLocks noChangeArrowheads="1"/>
            </p:cNvSpPr>
            <p:nvPr/>
          </p:nvSpPr>
          <p:spPr bwMode="auto">
            <a:xfrm>
              <a:off x="3456" y="2150"/>
              <a:ext cx="33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23074" name="Text Box 34"/>
            <p:cNvSpPr txBox="1">
              <a:spLocks noChangeArrowheads="1"/>
            </p:cNvSpPr>
            <p:nvPr/>
          </p:nvSpPr>
          <p:spPr bwMode="auto">
            <a:xfrm>
              <a:off x="3744" y="1622"/>
              <a:ext cx="33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23075" name="Text Box 35"/>
            <p:cNvSpPr txBox="1">
              <a:spLocks noChangeArrowheads="1"/>
            </p:cNvSpPr>
            <p:nvPr/>
          </p:nvSpPr>
          <p:spPr bwMode="auto">
            <a:xfrm>
              <a:off x="4032" y="1622"/>
              <a:ext cx="33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23076" name="Text Box 36"/>
            <p:cNvSpPr txBox="1">
              <a:spLocks noChangeArrowheads="1"/>
            </p:cNvSpPr>
            <p:nvPr/>
          </p:nvSpPr>
          <p:spPr bwMode="auto">
            <a:xfrm>
              <a:off x="4368" y="1622"/>
              <a:ext cx="33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23077" name="Text Box 37"/>
            <p:cNvSpPr txBox="1">
              <a:spLocks noChangeArrowheads="1"/>
            </p:cNvSpPr>
            <p:nvPr/>
          </p:nvSpPr>
          <p:spPr bwMode="auto">
            <a:xfrm>
              <a:off x="4704" y="1622"/>
              <a:ext cx="33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23078" name="Text Box 38"/>
            <p:cNvSpPr txBox="1">
              <a:spLocks noChangeArrowheads="1"/>
            </p:cNvSpPr>
            <p:nvPr/>
          </p:nvSpPr>
          <p:spPr bwMode="auto">
            <a:xfrm>
              <a:off x="4944" y="1622"/>
              <a:ext cx="33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23079" name="Text Box 39"/>
            <p:cNvSpPr txBox="1">
              <a:spLocks noChangeArrowheads="1"/>
            </p:cNvSpPr>
            <p:nvPr/>
          </p:nvSpPr>
          <p:spPr bwMode="auto">
            <a:xfrm>
              <a:off x="5280" y="1622"/>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 . .</a:t>
              </a:r>
            </a:p>
          </p:txBody>
        </p:sp>
        <p:sp>
          <p:nvSpPr>
            <p:cNvPr id="1623080" name="Text Box 40"/>
            <p:cNvSpPr txBox="1">
              <a:spLocks noChangeArrowheads="1"/>
            </p:cNvSpPr>
            <p:nvPr/>
          </p:nvSpPr>
          <p:spPr bwMode="auto">
            <a:xfrm>
              <a:off x="3504" y="3072"/>
              <a:ext cx="192"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a:t>.</a:t>
              </a:r>
            </a:p>
            <a:p>
              <a:pPr>
                <a:spcBef>
                  <a:spcPct val="50000"/>
                </a:spcBef>
              </a:pPr>
              <a:r>
                <a:rPr lang="en-US" altLang="en-US" sz="1200"/>
                <a:t>.</a:t>
              </a:r>
            </a:p>
            <a:p>
              <a:pPr>
                <a:spcBef>
                  <a:spcPct val="50000"/>
                </a:spcBef>
              </a:pPr>
              <a:r>
                <a:rPr lang="en-US" altLang="en-US" sz="1200"/>
                <a:t>.</a:t>
              </a:r>
            </a:p>
          </p:txBody>
        </p:sp>
      </p:grpSp>
      <p:sp>
        <p:nvSpPr>
          <p:cNvPr id="1623081" name="Text Box 41"/>
          <p:cNvSpPr txBox="1">
            <a:spLocks noChangeArrowheads="1"/>
          </p:cNvSpPr>
          <p:nvPr/>
        </p:nvSpPr>
        <p:spPr bwMode="auto">
          <a:xfrm>
            <a:off x="5791200" y="3808412"/>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Proximity Matrix</a:t>
            </a:r>
          </a:p>
        </p:txBody>
      </p:sp>
    </p:spTree>
    <p:extLst>
      <p:ext uri="{BB962C8B-B14F-4D97-AF65-F5344CB8AC3E}">
        <p14:creationId xmlns:p14="http://schemas.microsoft.com/office/powerpoint/2010/main" val="2684890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Rectangle 2"/>
          <p:cNvSpPr>
            <a:spLocks noGrp="1" noChangeArrowheads="1"/>
          </p:cNvSpPr>
          <p:nvPr>
            <p:ph type="title"/>
          </p:nvPr>
        </p:nvSpPr>
        <p:spPr>
          <a:xfrm>
            <a:off x="844055" y="204326"/>
            <a:ext cx="7886700" cy="396874"/>
          </a:xfrm>
        </p:spPr>
        <p:txBody>
          <a:bodyPr>
            <a:normAutofit fontScale="90000"/>
          </a:bodyPr>
          <a:lstStyle/>
          <a:p>
            <a:r>
              <a:rPr lang="en-US" altLang="en-US" b="1" dirty="0"/>
              <a:t>Intermediate Situation</a:t>
            </a:r>
          </a:p>
        </p:txBody>
      </p:sp>
      <p:sp>
        <p:nvSpPr>
          <p:cNvPr id="1624067" name="Rectangle 3"/>
          <p:cNvSpPr>
            <a:spLocks noGrp="1" noChangeArrowheads="1"/>
          </p:cNvSpPr>
          <p:nvPr>
            <p:ph type="body" idx="1"/>
          </p:nvPr>
        </p:nvSpPr>
        <p:spPr>
          <a:xfrm>
            <a:off x="311150" y="1219200"/>
            <a:ext cx="5638800" cy="4724400"/>
          </a:xfrm>
        </p:spPr>
        <p:txBody>
          <a:bodyPr/>
          <a:lstStyle/>
          <a:p>
            <a:pPr marL="342900" indent="-342900"/>
            <a:r>
              <a:rPr lang="en-US" altLang="en-US" sz="2200" dirty="0"/>
              <a:t>After some merging steps, we have some clusters </a:t>
            </a:r>
          </a:p>
          <a:p>
            <a:pPr marL="742950" lvl="1" indent="-285750"/>
            <a:endParaRPr lang="en-US" altLang="en-US" sz="2000" dirty="0"/>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53</a:t>
            </a:fld>
            <a:endParaRPr lang="en-US" sz="1050">
              <a:solidFill>
                <a:prstClr val="black">
                  <a:tint val="75000"/>
                </a:prstClr>
              </a:solidFill>
            </a:endParaRPr>
          </a:p>
        </p:txBody>
      </p:sp>
      <p:graphicFrame>
        <p:nvGraphicFramePr>
          <p:cNvPr id="1624102" name="Object 38"/>
          <p:cNvGraphicFramePr>
            <a:graphicFrameLocks noGrp="1" noChangeAspect="1"/>
          </p:cNvGraphicFramePr>
          <p:nvPr>
            <p:ph idx="4294967295"/>
          </p:nvPr>
        </p:nvGraphicFramePr>
        <p:xfrm>
          <a:off x="4437063" y="4495800"/>
          <a:ext cx="4706937" cy="1857375"/>
        </p:xfrm>
        <a:graphic>
          <a:graphicData uri="http://schemas.openxmlformats.org/presentationml/2006/ole">
            <mc:AlternateContent xmlns:mc="http://schemas.openxmlformats.org/markup-compatibility/2006">
              <mc:Choice xmlns:v="urn:schemas-microsoft-com:vml" Requires="v">
                <p:oleObj spid="_x0000_s6182" name="Visio" r:id="rId3" imgW="7591349" imgH="2996548" progId="Visio.Drawing.6">
                  <p:embed/>
                </p:oleObj>
              </mc:Choice>
              <mc:Fallback>
                <p:oleObj name="Visio" r:id="rId3" imgW="7591349" imgH="2996548"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063" y="4495800"/>
                        <a:ext cx="470693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4068" name="Freeform 4"/>
          <p:cNvSpPr>
            <a:spLocks/>
          </p:cNvSpPr>
          <p:nvPr/>
        </p:nvSpPr>
        <p:spPr bwMode="auto">
          <a:xfrm>
            <a:off x="609600" y="3886200"/>
            <a:ext cx="5461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69" name="Freeform 5"/>
          <p:cNvSpPr>
            <a:spLocks/>
          </p:cNvSpPr>
          <p:nvPr/>
        </p:nvSpPr>
        <p:spPr bwMode="auto">
          <a:xfrm rot="-5400000">
            <a:off x="1600200" y="2667000"/>
            <a:ext cx="762000" cy="914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70" name="Freeform 6"/>
          <p:cNvSpPr>
            <a:spLocks/>
          </p:cNvSpPr>
          <p:nvPr/>
        </p:nvSpPr>
        <p:spPr bwMode="auto">
          <a:xfrm rot="-10800000">
            <a:off x="3352800" y="3048000"/>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71" name="Freeform 7"/>
          <p:cNvSpPr>
            <a:spLocks/>
          </p:cNvSpPr>
          <p:nvPr/>
        </p:nvSpPr>
        <p:spPr bwMode="auto">
          <a:xfrm>
            <a:off x="1295400" y="4953000"/>
            <a:ext cx="7747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72" name="Freeform 8"/>
          <p:cNvSpPr>
            <a:spLocks/>
          </p:cNvSpPr>
          <p:nvPr/>
        </p:nvSpPr>
        <p:spPr bwMode="auto">
          <a:xfrm rot="-10800000">
            <a:off x="2590800" y="4876800"/>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73" name="Text Box 9"/>
          <p:cNvSpPr txBox="1">
            <a:spLocks noChangeArrowheads="1"/>
          </p:cNvSpPr>
          <p:nvPr/>
        </p:nvSpPr>
        <p:spPr bwMode="auto">
          <a:xfrm>
            <a:off x="685800" y="41910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C1</a:t>
            </a:r>
          </a:p>
        </p:txBody>
      </p:sp>
      <p:sp>
        <p:nvSpPr>
          <p:cNvPr id="1624074" name="Text Box 10"/>
          <p:cNvSpPr txBox="1">
            <a:spLocks noChangeArrowheads="1"/>
          </p:cNvSpPr>
          <p:nvPr/>
        </p:nvSpPr>
        <p:spPr bwMode="auto">
          <a:xfrm>
            <a:off x="3429000" y="33528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C4</a:t>
            </a:r>
          </a:p>
        </p:txBody>
      </p:sp>
      <p:sp>
        <p:nvSpPr>
          <p:cNvPr id="1624075" name="Text Box 11"/>
          <p:cNvSpPr txBox="1">
            <a:spLocks noChangeArrowheads="1"/>
          </p:cNvSpPr>
          <p:nvPr/>
        </p:nvSpPr>
        <p:spPr bwMode="auto">
          <a:xfrm>
            <a:off x="1524000" y="51816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C2</a:t>
            </a:r>
          </a:p>
        </p:txBody>
      </p:sp>
      <p:sp>
        <p:nvSpPr>
          <p:cNvPr id="1624076" name="Text Box 12"/>
          <p:cNvSpPr txBox="1">
            <a:spLocks noChangeArrowheads="1"/>
          </p:cNvSpPr>
          <p:nvPr/>
        </p:nvSpPr>
        <p:spPr bwMode="auto">
          <a:xfrm>
            <a:off x="2743200" y="51054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C5</a:t>
            </a:r>
          </a:p>
        </p:txBody>
      </p:sp>
      <p:sp>
        <p:nvSpPr>
          <p:cNvPr id="1624077" name="Text Box 13"/>
          <p:cNvSpPr txBox="1">
            <a:spLocks noChangeArrowheads="1"/>
          </p:cNvSpPr>
          <p:nvPr/>
        </p:nvSpPr>
        <p:spPr bwMode="auto">
          <a:xfrm>
            <a:off x="1752600" y="29718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C3</a:t>
            </a:r>
          </a:p>
        </p:txBody>
      </p:sp>
      <p:grpSp>
        <p:nvGrpSpPr>
          <p:cNvPr id="1624078" name="Group 14"/>
          <p:cNvGrpSpPr>
            <a:grpSpLocks/>
          </p:cNvGrpSpPr>
          <p:nvPr/>
        </p:nvGrpSpPr>
        <p:grpSpPr bwMode="auto">
          <a:xfrm>
            <a:off x="5486400" y="1660525"/>
            <a:ext cx="2895600" cy="2212975"/>
            <a:chOff x="3456" y="1440"/>
            <a:chExt cx="1872" cy="1503"/>
          </a:xfrm>
        </p:grpSpPr>
        <p:sp>
          <p:nvSpPr>
            <p:cNvPr id="1624079" name="Text Box 15"/>
            <p:cNvSpPr txBox="1">
              <a:spLocks noChangeArrowheads="1"/>
            </p:cNvSpPr>
            <p:nvPr/>
          </p:nvSpPr>
          <p:spPr bwMode="auto">
            <a:xfrm>
              <a:off x="4032" y="1440"/>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C2</a:t>
              </a:r>
            </a:p>
          </p:txBody>
        </p:sp>
        <p:sp>
          <p:nvSpPr>
            <p:cNvPr id="1624080" name="Text Box 16"/>
            <p:cNvSpPr txBox="1">
              <a:spLocks noChangeArrowheads="1"/>
            </p:cNvSpPr>
            <p:nvPr/>
          </p:nvSpPr>
          <p:spPr bwMode="auto">
            <a:xfrm>
              <a:off x="3744" y="1440"/>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C1</a:t>
              </a:r>
            </a:p>
          </p:txBody>
        </p:sp>
        <p:sp>
          <p:nvSpPr>
            <p:cNvPr id="1624081" name="Line 17"/>
            <p:cNvSpPr>
              <a:spLocks noChangeShapeType="1"/>
            </p:cNvSpPr>
            <p:nvPr/>
          </p:nvSpPr>
          <p:spPr bwMode="auto">
            <a:xfrm>
              <a:off x="3696"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82" name="Line 18"/>
            <p:cNvSpPr>
              <a:spLocks noChangeShapeType="1"/>
            </p:cNvSpPr>
            <p:nvPr/>
          </p:nvSpPr>
          <p:spPr bwMode="auto">
            <a:xfrm>
              <a:off x="3504" y="1632"/>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83" name="Line 19"/>
            <p:cNvSpPr>
              <a:spLocks noChangeShapeType="1"/>
            </p:cNvSpPr>
            <p:nvPr/>
          </p:nvSpPr>
          <p:spPr bwMode="auto">
            <a:xfrm>
              <a:off x="5280"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84" name="Line 20"/>
            <p:cNvSpPr>
              <a:spLocks noChangeShapeType="1"/>
            </p:cNvSpPr>
            <p:nvPr/>
          </p:nvSpPr>
          <p:spPr bwMode="auto">
            <a:xfrm>
              <a:off x="3504" y="2928"/>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85" name="Text Box 21"/>
            <p:cNvSpPr txBox="1">
              <a:spLocks noChangeArrowheads="1"/>
            </p:cNvSpPr>
            <p:nvPr/>
          </p:nvSpPr>
          <p:spPr bwMode="auto">
            <a:xfrm>
              <a:off x="3456" y="1680"/>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C1</a:t>
              </a:r>
            </a:p>
          </p:txBody>
        </p:sp>
        <p:sp>
          <p:nvSpPr>
            <p:cNvPr id="1624086" name="Text Box 22"/>
            <p:cNvSpPr txBox="1">
              <a:spLocks noChangeArrowheads="1"/>
            </p:cNvSpPr>
            <p:nvPr/>
          </p:nvSpPr>
          <p:spPr bwMode="auto">
            <a:xfrm>
              <a:off x="3456" y="2207"/>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C3</a:t>
              </a:r>
            </a:p>
          </p:txBody>
        </p:sp>
        <p:sp>
          <p:nvSpPr>
            <p:cNvPr id="1624087" name="Text Box 23"/>
            <p:cNvSpPr txBox="1">
              <a:spLocks noChangeArrowheads="1"/>
            </p:cNvSpPr>
            <p:nvPr/>
          </p:nvSpPr>
          <p:spPr bwMode="auto">
            <a:xfrm>
              <a:off x="3456" y="2736"/>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C5</a:t>
              </a:r>
            </a:p>
          </p:txBody>
        </p:sp>
        <p:sp>
          <p:nvSpPr>
            <p:cNvPr id="1624088" name="Text Box 24"/>
            <p:cNvSpPr txBox="1">
              <a:spLocks noChangeArrowheads="1"/>
            </p:cNvSpPr>
            <p:nvPr/>
          </p:nvSpPr>
          <p:spPr bwMode="auto">
            <a:xfrm>
              <a:off x="3456" y="2496"/>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C4</a:t>
              </a:r>
            </a:p>
          </p:txBody>
        </p:sp>
        <p:sp>
          <p:nvSpPr>
            <p:cNvPr id="1624089" name="Text Box 25"/>
            <p:cNvSpPr txBox="1">
              <a:spLocks noChangeArrowheads="1"/>
            </p:cNvSpPr>
            <p:nvPr/>
          </p:nvSpPr>
          <p:spPr bwMode="auto">
            <a:xfrm>
              <a:off x="3456" y="1968"/>
              <a:ext cx="336"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C2</a:t>
              </a:r>
            </a:p>
          </p:txBody>
        </p:sp>
        <p:sp>
          <p:nvSpPr>
            <p:cNvPr id="1624090" name="Text Box 26"/>
            <p:cNvSpPr txBox="1">
              <a:spLocks noChangeArrowheads="1"/>
            </p:cNvSpPr>
            <p:nvPr/>
          </p:nvSpPr>
          <p:spPr bwMode="auto">
            <a:xfrm>
              <a:off x="4368" y="1440"/>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C3</a:t>
              </a:r>
            </a:p>
          </p:txBody>
        </p:sp>
        <p:sp>
          <p:nvSpPr>
            <p:cNvPr id="1624091" name="Text Box 27"/>
            <p:cNvSpPr txBox="1">
              <a:spLocks noChangeArrowheads="1"/>
            </p:cNvSpPr>
            <p:nvPr/>
          </p:nvSpPr>
          <p:spPr bwMode="auto">
            <a:xfrm>
              <a:off x="4704" y="1440"/>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C4</a:t>
              </a:r>
            </a:p>
          </p:txBody>
        </p:sp>
        <p:sp>
          <p:nvSpPr>
            <p:cNvPr id="1624092" name="Text Box 28"/>
            <p:cNvSpPr txBox="1">
              <a:spLocks noChangeArrowheads="1"/>
            </p:cNvSpPr>
            <p:nvPr/>
          </p:nvSpPr>
          <p:spPr bwMode="auto">
            <a:xfrm>
              <a:off x="4992" y="1440"/>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C5</a:t>
              </a:r>
            </a:p>
          </p:txBody>
        </p:sp>
        <p:sp>
          <p:nvSpPr>
            <p:cNvPr id="1624093" name="Line 29"/>
            <p:cNvSpPr>
              <a:spLocks noChangeShapeType="1"/>
            </p:cNvSpPr>
            <p:nvPr/>
          </p:nvSpPr>
          <p:spPr bwMode="auto">
            <a:xfrm>
              <a:off x="3504" y="1872"/>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4" name="Line 30"/>
            <p:cNvSpPr>
              <a:spLocks noChangeShapeType="1"/>
            </p:cNvSpPr>
            <p:nvPr/>
          </p:nvSpPr>
          <p:spPr bwMode="auto">
            <a:xfrm>
              <a:off x="3504" y="2400"/>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5" name="Line 31"/>
            <p:cNvSpPr>
              <a:spLocks noChangeShapeType="1"/>
            </p:cNvSpPr>
            <p:nvPr/>
          </p:nvSpPr>
          <p:spPr bwMode="auto">
            <a:xfrm>
              <a:off x="3504" y="2160"/>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6" name="Line 32"/>
            <p:cNvSpPr>
              <a:spLocks noChangeShapeType="1"/>
            </p:cNvSpPr>
            <p:nvPr/>
          </p:nvSpPr>
          <p:spPr bwMode="auto">
            <a:xfrm>
              <a:off x="3504" y="2640"/>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7" name="Line 33"/>
            <p:cNvSpPr>
              <a:spLocks noChangeShapeType="1"/>
            </p:cNvSpPr>
            <p:nvPr/>
          </p:nvSpPr>
          <p:spPr bwMode="auto">
            <a:xfrm>
              <a:off x="4032"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8" name="Line 34"/>
            <p:cNvSpPr>
              <a:spLocks noChangeShapeType="1"/>
            </p:cNvSpPr>
            <p:nvPr/>
          </p:nvSpPr>
          <p:spPr bwMode="auto">
            <a:xfrm>
              <a:off x="4320"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9" name="Line 35"/>
            <p:cNvSpPr>
              <a:spLocks noChangeShapeType="1"/>
            </p:cNvSpPr>
            <p:nvPr/>
          </p:nvSpPr>
          <p:spPr bwMode="auto">
            <a:xfrm>
              <a:off x="4656"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100" name="Line 36"/>
            <p:cNvSpPr>
              <a:spLocks noChangeShapeType="1"/>
            </p:cNvSpPr>
            <p:nvPr/>
          </p:nvSpPr>
          <p:spPr bwMode="auto">
            <a:xfrm>
              <a:off x="4992"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24101" name="Text Box 37"/>
          <p:cNvSpPr txBox="1">
            <a:spLocks noChangeArrowheads="1"/>
          </p:cNvSpPr>
          <p:nvPr/>
        </p:nvSpPr>
        <p:spPr bwMode="auto">
          <a:xfrm>
            <a:off x="5791200" y="3870325"/>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Proximity Matrix</a:t>
            </a:r>
          </a:p>
        </p:txBody>
      </p:sp>
    </p:spTree>
    <p:extLst>
      <p:ext uri="{BB962C8B-B14F-4D97-AF65-F5344CB8AC3E}">
        <p14:creationId xmlns:p14="http://schemas.microsoft.com/office/powerpoint/2010/main" val="41986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090" name="Rectangle 2"/>
          <p:cNvSpPr>
            <a:spLocks noGrp="1" noChangeArrowheads="1"/>
          </p:cNvSpPr>
          <p:nvPr>
            <p:ph type="title"/>
          </p:nvPr>
        </p:nvSpPr>
        <p:spPr>
          <a:xfrm>
            <a:off x="689757" y="213715"/>
            <a:ext cx="7886700" cy="396874"/>
          </a:xfrm>
        </p:spPr>
        <p:txBody>
          <a:bodyPr>
            <a:noAutofit/>
          </a:bodyPr>
          <a:lstStyle/>
          <a:p>
            <a:r>
              <a:rPr lang="en-US" altLang="en-US" sz="3200" b="1" dirty="0"/>
              <a:t>Intermediate Situation</a:t>
            </a:r>
          </a:p>
        </p:txBody>
      </p:sp>
      <p:sp>
        <p:nvSpPr>
          <p:cNvPr id="1625091" name="Rectangle 3"/>
          <p:cNvSpPr>
            <a:spLocks noGrp="1" noChangeArrowheads="1"/>
          </p:cNvSpPr>
          <p:nvPr>
            <p:ph type="body" idx="1"/>
          </p:nvPr>
        </p:nvSpPr>
        <p:spPr>
          <a:xfrm>
            <a:off x="106668" y="1333100"/>
            <a:ext cx="5257800" cy="4876800"/>
          </a:xfrm>
        </p:spPr>
        <p:txBody>
          <a:bodyPr/>
          <a:lstStyle/>
          <a:p>
            <a:pPr marL="342900" indent="-342900"/>
            <a:r>
              <a:rPr lang="en-US" altLang="en-US" sz="2200" dirty="0"/>
              <a:t>We want to merge the two closest clusters (C2 and C5)  and update the proximity matrix. </a:t>
            </a:r>
          </a:p>
          <a:p>
            <a:pPr marL="742950" lvl="1" indent="-285750"/>
            <a:endParaRPr lang="en-US" altLang="en-US" sz="2000" dirty="0"/>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54</a:t>
            </a:fld>
            <a:endParaRPr lang="en-US" sz="1050">
              <a:solidFill>
                <a:prstClr val="black">
                  <a:tint val="75000"/>
                </a:prstClr>
              </a:solidFill>
            </a:endParaRPr>
          </a:p>
        </p:txBody>
      </p:sp>
      <p:graphicFrame>
        <p:nvGraphicFramePr>
          <p:cNvPr id="1625131" name="Object 43"/>
          <p:cNvGraphicFramePr>
            <a:graphicFrameLocks noGrp="1" noChangeAspect="1"/>
          </p:cNvGraphicFramePr>
          <p:nvPr>
            <p:ph idx="4294967295"/>
          </p:nvPr>
        </p:nvGraphicFramePr>
        <p:xfrm>
          <a:off x="4133850" y="4211638"/>
          <a:ext cx="5010150" cy="2265362"/>
        </p:xfrm>
        <a:graphic>
          <a:graphicData uri="http://schemas.openxmlformats.org/presentationml/2006/ole">
            <mc:AlternateContent xmlns:mc="http://schemas.openxmlformats.org/markup-compatibility/2006">
              <mc:Choice xmlns:v="urn:schemas-microsoft-com:vml" Requires="v">
                <p:oleObj spid="_x0000_s7206" name="Visio" r:id="rId3" imgW="7591349" imgH="3431733" progId="Visio.Drawing.6">
                  <p:embed/>
                </p:oleObj>
              </mc:Choice>
              <mc:Fallback>
                <p:oleObj name="Visio" r:id="rId3" imgW="7591349" imgH="3431733"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850" y="4211638"/>
                        <a:ext cx="5010150" cy="226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5092" name="Freeform 4"/>
          <p:cNvSpPr>
            <a:spLocks/>
          </p:cNvSpPr>
          <p:nvPr/>
        </p:nvSpPr>
        <p:spPr bwMode="auto">
          <a:xfrm>
            <a:off x="609600" y="3886200"/>
            <a:ext cx="5461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3" name="Freeform 5"/>
          <p:cNvSpPr>
            <a:spLocks/>
          </p:cNvSpPr>
          <p:nvPr/>
        </p:nvSpPr>
        <p:spPr bwMode="auto">
          <a:xfrm rot="-5400000">
            <a:off x="1600200" y="2667000"/>
            <a:ext cx="762000" cy="914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4" name="Freeform 6"/>
          <p:cNvSpPr>
            <a:spLocks/>
          </p:cNvSpPr>
          <p:nvPr/>
        </p:nvSpPr>
        <p:spPr bwMode="auto">
          <a:xfrm rot="-10800000">
            <a:off x="3352800" y="3048000"/>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5" name="Freeform 7"/>
          <p:cNvSpPr>
            <a:spLocks/>
          </p:cNvSpPr>
          <p:nvPr/>
        </p:nvSpPr>
        <p:spPr bwMode="auto">
          <a:xfrm>
            <a:off x="1295400" y="4953000"/>
            <a:ext cx="7747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6" name="Freeform 8"/>
          <p:cNvSpPr>
            <a:spLocks/>
          </p:cNvSpPr>
          <p:nvPr/>
        </p:nvSpPr>
        <p:spPr bwMode="auto">
          <a:xfrm rot="-10800000">
            <a:off x="2590800" y="4876800"/>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7" name="Text Box 9"/>
          <p:cNvSpPr txBox="1">
            <a:spLocks noChangeArrowheads="1"/>
          </p:cNvSpPr>
          <p:nvPr/>
        </p:nvSpPr>
        <p:spPr bwMode="auto">
          <a:xfrm>
            <a:off x="685800" y="41910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C1</a:t>
            </a:r>
          </a:p>
        </p:txBody>
      </p:sp>
      <p:sp>
        <p:nvSpPr>
          <p:cNvPr id="1625098" name="Text Box 10"/>
          <p:cNvSpPr txBox="1">
            <a:spLocks noChangeArrowheads="1"/>
          </p:cNvSpPr>
          <p:nvPr/>
        </p:nvSpPr>
        <p:spPr bwMode="auto">
          <a:xfrm>
            <a:off x="3429000" y="33528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C4</a:t>
            </a:r>
          </a:p>
        </p:txBody>
      </p:sp>
      <p:sp>
        <p:nvSpPr>
          <p:cNvPr id="1625099" name="Text Box 11"/>
          <p:cNvSpPr txBox="1">
            <a:spLocks noChangeArrowheads="1"/>
          </p:cNvSpPr>
          <p:nvPr/>
        </p:nvSpPr>
        <p:spPr bwMode="auto">
          <a:xfrm>
            <a:off x="1524000" y="51816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C2</a:t>
            </a:r>
          </a:p>
        </p:txBody>
      </p:sp>
      <p:sp>
        <p:nvSpPr>
          <p:cNvPr id="1625100" name="Text Box 12"/>
          <p:cNvSpPr txBox="1">
            <a:spLocks noChangeArrowheads="1"/>
          </p:cNvSpPr>
          <p:nvPr/>
        </p:nvSpPr>
        <p:spPr bwMode="auto">
          <a:xfrm>
            <a:off x="2743200" y="51054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C5</a:t>
            </a:r>
          </a:p>
        </p:txBody>
      </p:sp>
      <p:sp>
        <p:nvSpPr>
          <p:cNvPr id="1625101" name="Text Box 13"/>
          <p:cNvSpPr txBox="1">
            <a:spLocks noChangeArrowheads="1"/>
          </p:cNvSpPr>
          <p:nvPr/>
        </p:nvSpPr>
        <p:spPr bwMode="auto">
          <a:xfrm>
            <a:off x="1752600" y="29718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C3</a:t>
            </a:r>
          </a:p>
        </p:txBody>
      </p:sp>
      <p:grpSp>
        <p:nvGrpSpPr>
          <p:cNvPr id="1625102" name="Group 14"/>
          <p:cNvGrpSpPr>
            <a:grpSpLocks/>
          </p:cNvGrpSpPr>
          <p:nvPr/>
        </p:nvGrpSpPr>
        <p:grpSpPr bwMode="auto">
          <a:xfrm>
            <a:off x="5486400" y="1600200"/>
            <a:ext cx="2971800" cy="2193925"/>
            <a:chOff x="3456" y="1094"/>
            <a:chExt cx="1920" cy="1503"/>
          </a:xfrm>
        </p:grpSpPr>
        <p:sp>
          <p:nvSpPr>
            <p:cNvPr id="1625103" name="Text Box 15"/>
            <p:cNvSpPr txBox="1">
              <a:spLocks noChangeArrowheads="1"/>
            </p:cNvSpPr>
            <p:nvPr/>
          </p:nvSpPr>
          <p:spPr bwMode="auto">
            <a:xfrm>
              <a:off x="4032" y="1094"/>
              <a:ext cx="33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C2</a:t>
              </a:r>
            </a:p>
          </p:txBody>
        </p:sp>
        <p:sp>
          <p:nvSpPr>
            <p:cNvPr id="1625104" name="Text Box 16"/>
            <p:cNvSpPr txBox="1">
              <a:spLocks noChangeArrowheads="1"/>
            </p:cNvSpPr>
            <p:nvPr/>
          </p:nvSpPr>
          <p:spPr bwMode="auto">
            <a:xfrm>
              <a:off x="3744" y="1094"/>
              <a:ext cx="33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C1</a:t>
              </a:r>
            </a:p>
          </p:txBody>
        </p:sp>
        <p:sp>
          <p:nvSpPr>
            <p:cNvPr id="1625105" name="Line 17"/>
            <p:cNvSpPr>
              <a:spLocks noChangeShapeType="1"/>
            </p:cNvSpPr>
            <p:nvPr/>
          </p:nvSpPr>
          <p:spPr bwMode="auto">
            <a:xfrm>
              <a:off x="3696"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06" name="Line 18"/>
            <p:cNvSpPr>
              <a:spLocks noChangeShapeType="1"/>
            </p:cNvSpPr>
            <p:nvPr/>
          </p:nvSpPr>
          <p:spPr bwMode="auto">
            <a:xfrm>
              <a:off x="3504" y="1286"/>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07" name="Line 19"/>
            <p:cNvSpPr>
              <a:spLocks noChangeShapeType="1"/>
            </p:cNvSpPr>
            <p:nvPr/>
          </p:nvSpPr>
          <p:spPr bwMode="auto">
            <a:xfrm>
              <a:off x="5280"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08" name="Line 20"/>
            <p:cNvSpPr>
              <a:spLocks noChangeShapeType="1"/>
            </p:cNvSpPr>
            <p:nvPr/>
          </p:nvSpPr>
          <p:spPr bwMode="auto">
            <a:xfrm>
              <a:off x="3504" y="2582"/>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09" name="Text Box 21"/>
            <p:cNvSpPr txBox="1">
              <a:spLocks noChangeArrowheads="1"/>
            </p:cNvSpPr>
            <p:nvPr/>
          </p:nvSpPr>
          <p:spPr bwMode="auto">
            <a:xfrm>
              <a:off x="3456" y="1334"/>
              <a:ext cx="33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C1</a:t>
              </a:r>
            </a:p>
          </p:txBody>
        </p:sp>
        <p:sp>
          <p:nvSpPr>
            <p:cNvPr id="1625110" name="Text Box 22"/>
            <p:cNvSpPr txBox="1">
              <a:spLocks noChangeArrowheads="1"/>
            </p:cNvSpPr>
            <p:nvPr/>
          </p:nvSpPr>
          <p:spPr bwMode="auto">
            <a:xfrm>
              <a:off x="3456" y="1862"/>
              <a:ext cx="33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C3</a:t>
              </a:r>
            </a:p>
          </p:txBody>
        </p:sp>
        <p:sp>
          <p:nvSpPr>
            <p:cNvPr id="1625111" name="Text Box 23"/>
            <p:cNvSpPr txBox="1">
              <a:spLocks noChangeArrowheads="1"/>
            </p:cNvSpPr>
            <p:nvPr/>
          </p:nvSpPr>
          <p:spPr bwMode="auto">
            <a:xfrm>
              <a:off x="3456" y="2389"/>
              <a:ext cx="336"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C5</a:t>
              </a:r>
            </a:p>
          </p:txBody>
        </p:sp>
        <p:sp>
          <p:nvSpPr>
            <p:cNvPr id="1625112" name="Text Box 24"/>
            <p:cNvSpPr txBox="1">
              <a:spLocks noChangeArrowheads="1"/>
            </p:cNvSpPr>
            <p:nvPr/>
          </p:nvSpPr>
          <p:spPr bwMode="auto">
            <a:xfrm>
              <a:off x="3456" y="2150"/>
              <a:ext cx="33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C4</a:t>
              </a:r>
            </a:p>
          </p:txBody>
        </p:sp>
        <p:sp>
          <p:nvSpPr>
            <p:cNvPr id="1625113" name="Text Box 25"/>
            <p:cNvSpPr txBox="1">
              <a:spLocks noChangeArrowheads="1"/>
            </p:cNvSpPr>
            <p:nvPr/>
          </p:nvSpPr>
          <p:spPr bwMode="auto">
            <a:xfrm>
              <a:off x="3456" y="1622"/>
              <a:ext cx="33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C2</a:t>
              </a:r>
            </a:p>
          </p:txBody>
        </p:sp>
        <p:sp>
          <p:nvSpPr>
            <p:cNvPr id="1625114" name="Text Box 26"/>
            <p:cNvSpPr txBox="1">
              <a:spLocks noChangeArrowheads="1"/>
            </p:cNvSpPr>
            <p:nvPr/>
          </p:nvSpPr>
          <p:spPr bwMode="auto">
            <a:xfrm>
              <a:off x="4368" y="1094"/>
              <a:ext cx="33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C3</a:t>
              </a:r>
            </a:p>
          </p:txBody>
        </p:sp>
        <p:sp>
          <p:nvSpPr>
            <p:cNvPr id="1625115" name="Text Box 27"/>
            <p:cNvSpPr txBox="1">
              <a:spLocks noChangeArrowheads="1"/>
            </p:cNvSpPr>
            <p:nvPr/>
          </p:nvSpPr>
          <p:spPr bwMode="auto">
            <a:xfrm>
              <a:off x="4704" y="1094"/>
              <a:ext cx="33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C4</a:t>
              </a:r>
            </a:p>
          </p:txBody>
        </p:sp>
        <p:sp>
          <p:nvSpPr>
            <p:cNvPr id="1625116" name="Text Box 28"/>
            <p:cNvSpPr txBox="1">
              <a:spLocks noChangeArrowheads="1"/>
            </p:cNvSpPr>
            <p:nvPr/>
          </p:nvSpPr>
          <p:spPr bwMode="auto">
            <a:xfrm>
              <a:off x="4992" y="1094"/>
              <a:ext cx="33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C5</a:t>
              </a:r>
            </a:p>
          </p:txBody>
        </p:sp>
        <p:sp>
          <p:nvSpPr>
            <p:cNvPr id="1625117" name="Line 29"/>
            <p:cNvSpPr>
              <a:spLocks noChangeShapeType="1"/>
            </p:cNvSpPr>
            <p:nvPr/>
          </p:nvSpPr>
          <p:spPr bwMode="auto">
            <a:xfrm>
              <a:off x="3504" y="1526"/>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18" name="Line 30"/>
            <p:cNvSpPr>
              <a:spLocks noChangeShapeType="1"/>
            </p:cNvSpPr>
            <p:nvPr/>
          </p:nvSpPr>
          <p:spPr bwMode="auto">
            <a:xfrm>
              <a:off x="3504" y="2054"/>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19" name="Line 31"/>
            <p:cNvSpPr>
              <a:spLocks noChangeShapeType="1"/>
            </p:cNvSpPr>
            <p:nvPr/>
          </p:nvSpPr>
          <p:spPr bwMode="auto">
            <a:xfrm>
              <a:off x="3504" y="1814"/>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0" name="Line 32"/>
            <p:cNvSpPr>
              <a:spLocks noChangeShapeType="1"/>
            </p:cNvSpPr>
            <p:nvPr/>
          </p:nvSpPr>
          <p:spPr bwMode="auto">
            <a:xfrm>
              <a:off x="3504" y="2294"/>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1" name="Line 33"/>
            <p:cNvSpPr>
              <a:spLocks noChangeShapeType="1"/>
            </p:cNvSpPr>
            <p:nvPr/>
          </p:nvSpPr>
          <p:spPr bwMode="auto">
            <a:xfrm>
              <a:off x="4032"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2" name="Line 34"/>
            <p:cNvSpPr>
              <a:spLocks noChangeShapeType="1"/>
            </p:cNvSpPr>
            <p:nvPr/>
          </p:nvSpPr>
          <p:spPr bwMode="auto">
            <a:xfrm>
              <a:off x="4320"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3" name="Line 35"/>
            <p:cNvSpPr>
              <a:spLocks noChangeShapeType="1"/>
            </p:cNvSpPr>
            <p:nvPr/>
          </p:nvSpPr>
          <p:spPr bwMode="auto">
            <a:xfrm>
              <a:off x="4656"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4" name="Line 36"/>
            <p:cNvSpPr>
              <a:spLocks noChangeShapeType="1"/>
            </p:cNvSpPr>
            <p:nvPr/>
          </p:nvSpPr>
          <p:spPr bwMode="auto">
            <a:xfrm>
              <a:off x="4992"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5" name="Rectangle 37" descr="Wide downward diagonal"/>
            <p:cNvSpPr>
              <a:spLocks noChangeArrowheads="1"/>
            </p:cNvSpPr>
            <p:nvPr/>
          </p:nvSpPr>
          <p:spPr bwMode="auto">
            <a:xfrm>
              <a:off x="3696" y="1526"/>
              <a:ext cx="1584" cy="288"/>
            </a:xfrm>
            <a:prstGeom prst="rect">
              <a:avLst/>
            </a:prstGeom>
            <a:pattFill prst="wdDnDiag">
              <a:fgClr>
                <a:schemeClr val="bg2"/>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5126" name="Rectangle 38" descr="Wide downward diagonal"/>
            <p:cNvSpPr>
              <a:spLocks noChangeArrowheads="1"/>
            </p:cNvSpPr>
            <p:nvPr/>
          </p:nvSpPr>
          <p:spPr bwMode="auto">
            <a:xfrm>
              <a:off x="3696" y="2294"/>
              <a:ext cx="1584" cy="288"/>
            </a:xfrm>
            <a:prstGeom prst="rect">
              <a:avLst/>
            </a:prstGeom>
            <a:pattFill prst="wdDnDiag">
              <a:fgClr>
                <a:schemeClr val="bg2"/>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5127" name="Rectangle 39" descr="Wide downward diagonal"/>
            <p:cNvSpPr>
              <a:spLocks noChangeArrowheads="1"/>
            </p:cNvSpPr>
            <p:nvPr/>
          </p:nvSpPr>
          <p:spPr bwMode="auto">
            <a:xfrm rot="5400000">
              <a:off x="3521" y="1783"/>
              <a:ext cx="1298" cy="299"/>
            </a:xfrm>
            <a:prstGeom prst="rect">
              <a:avLst/>
            </a:prstGeom>
            <a:pattFill prst="wdDnDiag">
              <a:fgClr>
                <a:schemeClr val="bg2"/>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5128" name="Rectangle 40" descr="Wide downward diagonal"/>
            <p:cNvSpPr>
              <a:spLocks noChangeArrowheads="1"/>
            </p:cNvSpPr>
            <p:nvPr/>
          </p:nvSpPr>
          <p:spPr bwMode="auto">
            <a:xfrm rot="5400000">
              <a:off x="4477" y="1778"/>
              <a:ext cx="1297" cy="311"/>
            </a:xfrm>
            <a:prstGeom prst="rect">
              <a:avLst/>
            </a:prstGeom>
            <a:pattFill prst="wdDnDiag">
              <a:fgClr>
                <a:schemeClr val="bg2"/>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25129" name="Oval 41"/>
          <p:cNvSpPr>
            <a:spLocks noChangeArrowheads="1"/>
          </p:cNvSpPr>
          <p:nvPr/>
        </p:nvSpPr>
        <p:spPr bwMode="auto">
          <a:xfrm>
            <a:off x="990600" y="4648200"/>
            <a:ext cx="2514600" cy="1295400"/>
          </a:xfrm>
          <a:prstGeom prst="ellipse">
            <a:avLst/>
          </a:prstGeom>
          <a:noFill/>
          <a:ln w="25400"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5130" name="Text Box 42"/>
          <p:cNvSpPr txBox="1">
            <a:spLocks noChangeArrowheads="1"/>
          </p:cNvSpPr>
          <p:nvPr/>
        </p:nvSpPr>
        <p:spPr bwMode="auto">
          <a:xfrm>
            <a:off x="6019800" y="3810000"/>
            <a:ext cx="2514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t>Proximity Matrix</a:t>
            </a:r>
          </a:p>
        </p:txBody>
      </p:sp>
    </p:spTree>
    <p:extLst>
      <p:ext uri="{BB962C8B-B14F-4D97-AF65-F5344CB8AC3E}">
        <p14:creationId xmlns:p14="http://schemas.microsoft.com/office/powerpoint/2010/main" val="2918042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1197" y="2743200"/>
            <a:ext cx="8041603" cy="430887"/>
          </a:xfrm>
        </p:spPr>
        <p:txBody>
          <a:bodyPr/>
          <a:lstStyle/>
          <a:p>
            <a:r>
              <a:rPr lang="en-US" dirty="0" smtClean="0"/>
              <a:t>                                         </a:t>
            </a:r>
            <a:r>
              <a:rPr lang="en-US" b="1" dirty="0" smtClean="0"/>
              <a:t>Example</a:t>
            </a:r>
            <a:endParaRPr lang="en-IN" b="1" dirty="0"/>
          </a:p>
        </p:txBody>
      </p:sp>
      <p:sp>
        <p:nvSpPr>
          <p:cNvPr id="2" name="Slide Number Placeholder 1"/>
          <p:cNvSpPr>
            <a:spLocks noGrp="1"/>
          </p:cNvSpPr>
          <p:nvPr>
            <p:ph type="sldNum" sz="quarter" idx="7"/>
          </p:nvPr>
        </p:nvSpPr>
        <p:spPr/>
        <p:txBody>
          <a:bodyPr/>
          <a:lstStyle/>
          <a:p>
            <a:fld id="{B6F15528-21DE-4FAA-801E-634DDDAF4B2B}" type="slidenum">
              <a:rPr lang="en-IN" smtClean="0"/>
              <a:t>55</a:t>
            </a:fld>
            <a:endParaRPr lang="en-IN"/>
          </a:p>
        </p:txBody>
      </p:sp>
    </p:spTree>
    <p:extLst>
      <p:ext uri="{BB962C8B-B14F-4D97-AF65-F5344CB8AC3E}">
        <p14:creationId xmlns:p14="http://schemas.microsoft.com/office/powerpoint/2010/main" val="1736632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899" y="452055"/>
            <a:ext cx="5796915" cy="513080"/>
          </a:xfrm>
          <a:prstGeom prst="rect">
            <a:avLst/>
          </a:prstGeom>
        </p:spPr>
        <p:txBody>
          <a:bodyPr vert="horz" wrap="square" lIns="0" tIns="12700" rIns="0" bIns="0" rtlCol="0">
            <a:spAutoFit/>
          </a:bodyPr>
          <a:lstStyle/>
          <a:p>
            <a:pPr marL="12700">
              <a:lnSpc>
                <a:spcPct val="100000"/>
              </a:lnSpc>
              <a:spcBef>
                <a:spcPts val="100"/>
              </a:spcBef>
            </a:pPr>
            <a:r>
              <a:rPr spc="-10" dirty="0"/>
              <a:t>Agglomerative </a:t>
            </a:r>
            <a:r>
              <a:rPr spc="-5" dirty="0"/>
              <a:t>Clustering</a:t>
            </a:r>
            <a:r>
              <a:rPr spc="-80" dirty="0"/>
              <a:t> </a:t>
            </a:r>
            <a:r>
              <a:rPr spc="-5" dirty="0"/>
              <a:t>Example</a:t>
            </a:r>
          </a:p>
        </p:txBody>
      </p:sp>
      <p:graphicFrame>
        <p:nvGraphicFramePr>
          <p:cNvPr id="3" name="object 3"/>
          <p:cNvGraphicFramePr>
            <a:graphicFrameLocks noGrp="1"/>
          </p:cNvGraphicFramePr>
          <p:nvPr/>
        </p:nvGraphicFramePr>
        <p:xfrm>
          <a:off x="222249" y="1517646"/>
          <a:ext cx="4191000" cy="2590794"/>
        </p:xfrm>
        <a:graphic>
          <a:graphicData uri="http://schemas.openxmlformats.org/drawingml/2006/table">
            <a:tbl>
              <a:tblPr firstRow="1" bandRow="1">
                <a:tableStyleId>{2D5ABB26-0587-4C30-8999-92F81FD0307C}</a:tableStyleId>
              </a:tblPr>
              <a:tblGrid>
                <a:gridCol w="698500"/>
                <a:gridCol w="698500"/>
                <a:gridCol w="698500"/>
                <a:gridCol w="698500"/>
                <a:gridCol w="698500"/>
                <a:gridCol w="698500"/>
              </a:tblGrid>
              <a:tr h="431799">
                <a:tc>
                  <a:txBody>
                    <a:bodyPr/>
                    <a:lstStyle/>
                    <a:p>
                      <a:pPr marL="85090">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E</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799">
                <a:tc>
                  <a:txBody>
                    <a:bodyPr/>
                    <a:lstStyle/>
                    <a:p>
                      <a:pPr marL="85090">
                        <a:lnSpc>
                          <a:spcPct val="100000"/>
                        </a:lnSpc>
                        <a:spcBef>
                          <a:spcPts val="225"/>
                        </a:spcBef>
                      </a:pPr>
                      <a:r>
                        <a:rPr sz="1800" b="1" dirty="0">
                          <a:latin typeface="Arial"/>
                          <a:cs typeface="Arial"/>
                        </a:rPr>
                        <a:t>E</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r h="431799">
                <a:tc>
                  <a:txBody>
                    <a:bodyPr/>
                    <a:lstStyle/>
                    <a:p>
                      <a:pPr marL="85090">
                        <a:lnSpc>
                          <a:spcPct val="100000"/>
                        </a:lnSpc>
                        <a:spcBef>
                          <a:spcPts val="225"/>
                        </a:spcBef>
                      </a:pPr>
                      <a:r>
                        <a:rPr sz="1800" b="1" dirty="0">
                          <a:latin typeface="Arial"/>
                          <a:cs typeface="Arial"/>
                        </a:rPr>
                        <a:t>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5</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090">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6</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r h="431799">
                <a:tc>
                  <a:txBody>
                    <a:bodyPr/>
                    <a:lstStyle/>
                    <a:p>
                      <a:pPr marL="85090">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5</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6</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bl>
          </a:graphicData>
        </a:graphic>
      </p:graphicFrame>
      <p:sp>
        <p:nvSpPr>
          <p:cNvPr id="4" name="object 4"/>
          <p:cNvSpPr txBox="1"/>
          <p:nvPr/>
        </p:nvSpPr>
        <p:spPr>
          <a:xfrm>
            <a:off x="4567110" y="2169587"/>
            <a:ext cx="3488054" cy="575945"/>
          </a:xfrm>
          <a:prstGeom prst="rect">
            <a:avLst/>
          </a:prstGeom>
        </p:spPr>
        <p:txBody>
          <a:bodyPr vert="horz" wrap="square" lIns="0" tIns="10795" rIns="0" bIns="0" rtlCol="0">
            <a:spAutoFit/>
          </a:bodyPr>
          <a:lstStyle/>
          <a:p>
            <a:pPr marL="12700" marR="5080">
              <a:lnSpc>
                <a:spcPct val="100699"/>
              </a:lnSpc>
              <a:spcBef>
                <a:spcPts val="85"/>
              </a:spcBef>
            </a:pPr>
            <a:r>
              <a:rPr sz="1800" spc="-5" dirty="0">
                <a:latin typeface="Arial"/>
                <a:cs typeface="Arial"/>
              </a:rPr>
              <a:t>From this </a:t>
            </a:r>
            <a:r>
              <a:rPr sz="1800" dirty="0">
                <a:latin typeface="Arial"/>
                <a:cs typeface="Arial"/>
              </a:rPr>
              <a:t>you can </a:t>
            </a:r>
            <a:r>
              <a:rPr sz="1800" spc="-5" dirty="0">
                <a:latin typeface="Arial"/>
                <a:cs typeface="Arial"/>
              </a:rPr>
              <a:t>ignore upper  triangular data is it will be</a:t>
            </a:r>
            <a:r>
              <a:rPr sz="1800" spc="-75" dirty="0">
                <a:latin typeface="Arial"/>
                <a:cs typeface="Arial"/>
              </a:rPr>
              <a:t> </a:t>
            </a:r>
            <a:r>
              <a:rPr sz="1800" spc="-5" dirty="0">
                <a:latin typeface="Arial"/>
                <a:cs typeface="Arial"/>
              </a:rPr>
              <a:t>identical</a:t>
            </a:r>
            <a:endParaRPr sz="1800">
              <a:latin typeface="Arial"/>
              <a:cs typeface="Arial"/>
            </a:endParaRPr>
          </a:p>
        </p:txBody>
      </p:sp>
      <p:graphicFrame>
        <p:nvGraphicFramePr>
          <p:cNvPr id="5" name="object 5"/>
          <p:cNvGraphicFramePr>
            <a:graphicFrameLocks noGrp="1"/>
          </p:cNvGraphicFramePr>
          <p:nvPr/>
        </p:nvGraphicFramePr>
        <p:xfrm>
          <a:off x="4641840" y="3651242"/>
          <a:ext cx="4011928" cy="2590794"/>
        </p:xfrm>
        <a:graphic>
          <a:graphicData uri="http://schemas.openxmlformats.org/drawingml/2006/table">
            <a:tbl>
              <a:tblPr firstRow="1" bandRow="1">
                <a:tableStyleId>{2D5ABB26-0587-4C30-8999-92F81FD0307C}</a:tableStyleId>
              </a:tblPr>
              <a:tblGrid>
                <a:gridCol w="668655"/>
                <a:gridCol w="668655"/>
                <a:gridCol w="668654"/>
                <a:gridCol w="668655"/>
                <a:gridCol w="668655"/>
                <a:gridCol w="668654"/>
              </a:tblGrid>
              <a:tr h="431799">
                <a:tc>
                  <a:txBody>
                    <a:bodyPr/>
                    <a:lstStyle/>
                    <a:p>
                      <a:pPr marL="85090">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E</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799">
                <a:tc>
                  <a:txBody>
                    <a:bodyPr/>
                    <a:lstStyle/>
                    <a:p>
                      <a:pPr marL="85090">
                        <a:lnSpc>
                          <a:spcPct val="100000"/>
                        </a:lnSpc>
                        <a:spcBef>
                          <a:spcPts val="225"/>
                        </a:spcBef>
                      </a:pPr>
                      <a:r>
                        <a:rPr sz="1800" b="1" dirty="0">
                          <a:latin typeface="Arial"/>
                          <a:cs typeface="Arial"/>
                        </a:rPr>
                        <a:t>E</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r h="431799">
                <a:tc>
                  <a:txBody>
                    <a:bodyPr/>
                    <a:lstStyle/>
                    <a:p>
                      <a:pPr marL="85090">
                        <a:lnSpc>
                          <a:spcPct val="100000"/>
                        </a:lnSpc>
                        <a:spcBef>
                          <a:spcPts val="225"/>
                        </a:spcBef>
                      </a:pPr>
                      <a:r>
                        <a:rPr sz="1800" b="1" dirty="0">
                          <a:latin typeface="Arial"/>
                          <a:cs typeface="Arial"/>
                        </a:rPr>
                        <a:t>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090">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r h="431799">
                <a:tc>
                  <a:txBody>
                    <a:bodyPr/>
                    <a:lstStyle/>
                    <a:p>
                      <a:pPr marL="85090">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5</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6</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bl>
          </a:graphicData>
        </a:graphic>
      </p:graphicFrame>
      <p:sp>
        <p:nvSpPr>
          <p:cNvPr id="6" name="Slide Number Placeholder 5"/>
          <p:cNvSpPr>
            <a:spLocks noGrp="1"/>
          </p:cNvSpPr>
          <p:nvPr>
            <p:ph type="sldNum" sz="quarter" idx="7"/>
          </p:nvPr>
        </p:nvSpPr>
        <p:spPr/>
        <p:txBody>
          <a:bodyPr/>
          <a:lstStyle/>
          <a:p>
            <a:fld id="{B6F15528-21DE-4FAA-801E-634DDDAF4B2B}" type="slidenum">
              <a:rPr lang="en-IN" smtClean="0"/>
              <a:t>56</a:t>
            </a:fld>
            <a:endParaRPr lang="en-IN"/>
          </a:p>
        </p:txBody>
      </p:sp>
    </p:spTree>
    <p:extLst>
      <p:ext uri="{BB962C8B-B14F-4D97-AF65-F5344CB8AC3E}">
        <p14:creationId xmlns:p14="http://schemas.microsoft.com/office/powerpoint/2010/main" val="3787514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899" y="452055"/>
            <a:ext cx="5796915" cy="513080"/>
          </a:xfrm>
          <a:prstGeom prst="rect">
            <a:avLst/>
          </a:prstGeom>
        </p:spPr>
        <p:txBody>
          <a:bodyPr vert="horz" wrap="square" lIns="0" tIns="12700" rIns="0" bIns="0" rtlCol="0">
            <a:spAutoFit/>
          </a:bodyPr>
          <a:lstStyle/>
          <a:p>
            <a:pPr marL="12700">
              <a:lnSpc>
                <a:spcPct val="100000"/>
              </a:lnSpc>
              <a:spcBef>
                <a:spcPts val="100"/>
              </a:spcBef>
            </a:pPr>
            <a:r>
              <a:rPr spc="-10" dirty="0"/>
              <a:t>Agglomerative </a:t>
            </a:r>
            <a:r>
              <a:rPr spc="-5" dirty="0"/>
              <a:t>Clustering</a:t>
            </a:r>
            <a:r>
              <a:rPr spc="-80" dirty="0"/>
              <a:t> </a:t>
            </a:r>
            <a:r>
              <a:rPr spc="-5" dirty="0"/>
              <a:t>Example</a:t>
            </a:r>
          </a:p>
        </p:txBody>
      </p:sp>
      <p:graphicFrame>
        <p:nvGraphicFramePr>
          <p:cNvPr id="3" name="object 3"/>
          <p:cNvGraphicFramePr>
            <a:graphicFrameLocks noGrp="1"/>
          </p:cNvGraphicFramePr>
          <p:nvPr/>
        </p:nvGraphicFramePr>
        <p:xfrm>
          <a:off x="222249" y="1526576"/>
          <a:ext cx="4011928" cy="2590789"/>
        </p:xfrm>
        <a:graphic>
          <a:graphicData uri="http://schemas.openxmlformats.org/drawingml/2006/table">
            <a:tbl>
              <a:tblPr firstRow="1" bandRow="1">
                <a:tableStyleId>{2D5ABB26-0587-4C30-8999-92F81FD0307C}</a:tableStyleId>
              </a:tblPr>
              <a:tblGrid>
                <a:gridCol w="668655"/>
                <a:gridCol w="668655"/>
                <a:gridCol w="668654"/>
                <a:gridCol w="668655"/>
                <a:gridCol w="668655"/>
                <a:gridCol w="668654"/>
              </a:tblGrid>
              <a:tr h="431799">
                <a:tc>
                  <a:txBody>
                    <a:bodyPr/>
                    <a:lstStyle/>
                    <a:p>
                      <a:pPr marL="85090">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E</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799">
                <a:tc>
                  <a:txBody>
                    <a:bodyPr/>
                    <a:lstStyle/>
                    <a:p>
                      <a:pPr marL="85090">
                        <a:lnSpc>
                          <a:spcPct val="100000"/>
                        </a:lnSpc>
                        <a:spcBef>
                          <a:spcPts val="225"/>
                        </a:spcBef>
                      </a:pPr>
                      <a:r>
                        <a:rPr sz="1800" b="1" dirty="0">
                          <a:latin typeface="Arial"/>
                          <a:cs typeface="Arial"/>
                        </a:rPr>
                        <a:t>E</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r h="431794">
                <a:tc>
                  <a:txBody>
                    <a:bodyPr/>
                    <a:lstStyle/>
                    <a:p>
                      <a:pPr marL="85090">
                        <a:lnSpc>
                          <a:spcPct val="100000"/>
                        </a:lnSpc>
                        <a:spcBef>
                          <a:spcPts val="225"/>
                        </a:spcBef>
                      </a:pPr>
                      <a:r>
                        <a:rPr sz="1800" b="1" dirty="0">
                          <a:latin typeface="Arial"/>
                          <a:cs typeface="Arial"/>
                        </a:rPr>
                        <a:t>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090">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r h="431799">
                <a:tc>
                  <a:txBody>
                    <a:bodyPr/>
                    <a:lstStyle/>
                    <a:p>
                      <a:pPr marL="85090">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5</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6</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bl>
          </a:graphicData>
        </a:graphic>
      </p:graphicFrame>
      <p:sp>
        <p:nvSpPr>
          <p:cNvPr id="4" name="object 4"/>
          <p:cNvSpPr/>
          <p:nvPr/>
        </p:nvSpPr>
        <p:spPr>
          <a:xfrm>
            <a:off x="5094014" y="3397268"/>
            <a:ext cx="1828800" cy="381000"/>
          </a:xfrm>
          <a:custGeom>
            <a:avLst/>
            <a:gdLst/>
            <a:ahLst/>
            <a:cxnLst/>
            <a:rect l="l" t="t" r="r" b="b"/>
            <a:pathLst>
              <a:path w="1828800" h="381000">
                <a:moveTo>
                  <a:pt x="0" y="0"/>
                </a:moveTo>
                <a:lnTo>
                  <a:pt x="1828796" y="0"/>
                </a:lnTo>
              </a:path>
              <a:path w="1828800" h="381000">
                <a:moveTo>
                  <a:pt x="0" y="0"/>
                </a:moveTo>
                <a:lnTo>
                  <a:pt x="0" y="380999"/>
                </a:lnTo>
              </a:path>
              <a:path w="1828800" h="381000">
                <a:moveTo>
                  <a:pt x="1809471" y="0"/>
                </a:moveTo>
                <a:lnTo>
                  <a:pt x="1809471" y="380999"/>
                </a:lnTo>
              </a:path>
            </a:pathLst>
          </a:custGeom>
          <a:ln w="9524">
            <a:solidFill>
              <a:srgbClr val="497CBA"/>
            </a:solidFill>
          </a:ln>
        </p:spPr>
        <p:txBody>
          <a:bodyPr wrap="square" lIns="0" tIns="0" rIns="0" bIns="0" rtlCol="0"/>
          <a:lstStyle/>
          <a:p>
            <a:endParaRPr/>
          </a:p>
        </p:txBody>
      </p:sp>
      <p:sp>
        <p:nvSpPr>
          <p:cNvPr id="5" name="object 5"/>
          <p:cNvSpPr txBox="1"/>
          <p:nvPr/>
        </p:nvSpPr>
        <p:spPr>
          <a:xfrm>
            <a:off x="5026014" y="3770641"/>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a:t>
            </a:r>
            <a:endParaRPr sz="1800">
              <a:latin typeface="Arial"/>
              <a:cs typeface="Arial"/>
            </a:endParaRPr>
          </a:p>
        </p:txBody>
      </p:sp>
      <p:sp>
        <p:nvSpPr>
          <p:cNvPr id="6" name="object 6"/>
          <p:cNvSpPr txBox="1"/>
          <p:nvPr/>
        </p:nvSpPr>
        <p:spPr>
          <a:xfrm>
            <a:off x="4530716" y="1921252"/>
            <a:ext cx="3658870" cy="1821180"/>
          </a:xfrm>
          <a:prstGeom prst="rect">
            <a:avLst/>
          </a:prstGeom>
        </p:spPr>
        <p:txBody>
          <a:bodyPr vert="horz" wrap="square" lIns="0" tIns="10795" rIns="0" bIns="0" rtlCol="0">
            <a:spAutoFit/>
          </a:bodyPr>
          <a:lstStyle/>
          <a:p>
            <a:pPr marL="12700" marR="679450">
              <a:lnSpc>
                <a:spcPct val="100699"/>
              </a:lnSpc>
              <a:spcBef>
                <a:spcPts val="85"/>
              </a:spcBef>
            </a:pPr>
            <a:r>
              <a:rPr sz="1800" spc="-5" dirty="0">
                <a:latin typeface="Arial"/>
                <a:cs typeface="Arial"/>
              </a:rPr>
              <a:t>Step1: Find out the </a:t>
            </a:r>
            <a:r>
              <a:rPr sz="1800" dirty="0">
                <a:latin typeface="Arial"/>
                <a:cs typeface="Arial"/>
              </a:rPr>
              <a:t>smallest  </a:t>
            </a:r>
            <a:r>
              <a:rPr sz="1800" spc="-5" dirty="0">
                <a:latin typeface="Arial"/>
                <a:cs typeface="Arial"/>
              </a:rPr>
              <a:t>distance except 0, here it is </a:t>
            </a:r>
            <a:r>
              <a:rPr sz="1800" dirty="0">
                <a:latin typeface="Arial"/>
                <a:cs typeface="Arial"/>
              </a:rPr>
              <a:t>1  </a:t>
            </a:r>
            <a:r>
              <a:rPr sz="1800" spc="-5" dirty="0">
                <a:latin typeface="Arial"/>
                <a:cs typeface="Arial"/>
              </a:rPr>
              <a:t>between </a:t>
            </a:r>
            <a:r>
              <a:rPr sz="1800" dirty="0">
                <a:latin typeface="Arial"/>
                <a:cs typeface="Arial"/>
              </a:rPr>
              <a:t>E </a:t>
            </a:r>
            <a:r>
              <a:rPr sz="1800" spc="-5" dirty="0">
                <a:latin typeface="Arial"/>
                <a:cs typeface="Arial"/>
              </a:rPr>
              <a:t>and</a:t>
            </a:r>
            <a:r>
              <a:rPr sz="1800" spc="-30" dirty="0">
                <a:latin typeface="Arial"/>
                <a:cs typeface="Arial"/>
              </a:rPr>
              <a:t> </a:t>
            </a:r>
            <a:r>
              <a:rPr sz="1800" dirty="0">
                <a:latin typeface="Arial"/>
                <a:cs typeface="Arial"/>
              </a:rPr>
              <a:t>A</a:t>
            </a:r>
            <a:endParaRPr sz="1800">
              <a:latin typeface="Arial"/>
              <a:cs typeface="Arial"/>
            </a:endParaRPr>
          </a:p>
          <a:p>
            <a:pPr>
              <a:lnSpc>
                <a:spcPct val="100000"/>
              </a:lnSpc>
              <a:spcBef>
                <a:spcPts val="50"/>
              </a:spcBef>
            </a:pPr>
            <a:endParaRPr sz="1600">
              <a:latin typeface="Arial"/>
              <a:cs typeface="Arial"/>
            </a:endParaRPr>
          </a:p>
          <a:p>
            <a:pPr marL="12700">
              <a:lnSpc>
                <a:spcPct val="100000"/>
              </a:lnSpc>
            </a:pPr>
            <a:r>
              <a:rPr sz="1800" spc="-5" dirty="0">
                <a:latin typeface="Arial"/>
                <a:cs typeface="Arial"/>
              </a:rPr>
              <a:t>So, dendrogram will</a:t>
            </a:r>
            <a:r>
              <a:rPr sz="1800" spc="-25" dirty="0">
                <a:latin typeface="Arial"/>
                <a:cs typeface="Arial"/>
              </a:rPr>
              <a:t> </a:t>
            </a:r>
            <a:r>
              <a:rPr sz="1800" spc="-5" dirty="0">
                <a:latin typeface="Arial"/>
                <a:cs typeface="Arial"/>
              </a:rPr>
              <a:t>be</a:t>
            </a:r>
            <a:endParaRPr sz="1800">
              <a:latin typeface="Arial"/>
              <a:cs typeface="Arial"/>
            </a:endParaRPr>
          </a:p>
          <a:p>
            <a:pPr marR="5080" algn="r">
              <a:lnSpc>
                <a:spcPct val="100000"/>
              </a:lnSpc>
              <a:spcBef>
                <a:spcPts val="1420"/>
              </a:spcBef>
            </a:pPr>
            <a:r>
              <a:rPr sz="1800" dirty="0">
                <a:latin typeface="Arial"/>
                <a:cs typeface="Arial"/>
              </a:rPr>
              <a:t>1</a:t>
            </a:r>
            <a:endParaRPr sz="1800">
              <a:latin typeface="Arial"/>
              <a:cs typeface="Arial"/>
            </a:endParaRPr>
          </a:p>
        </p:txBody>
      </p:sp>
      <p:grpSp>
        <p:nvGrpSpPr>
          <p:cNvPr id="7" name="object 7"/>
          <p:cNvGrpSpPr/>
          <p:nvPr/>
        </p:nvGrpSpPr>
        <p:grpSpPr>
          <a:xfrm>
            <a:off x="7608609" y="3046281"/>
            <a:ext cx="381000" cy="979169"/>
            <a:chOff x="7608609" y="3046281"/>
            <a:chExt cx="381000" cy="979169"/>
          </a:xfrm>
        </p:grpSpPr>
        <p:sp>
          <p:nvSpPr>
            <p:cNvPr id="8" name="object 8"/>
            <p:cNvSpPr/>
            <p:nvPr/>
          </p:nvSpPr>
          <p:spPr>
            <a:xfrm>
              <a:off x="7761009" y="3094268"/>
              <a:ext cx="0" cy="930910"/>
            </a:xfrm>
            <a:custGeom>
              <a:avLst/>
              <a:gdLst/>
              <a:ahLst/>
              <a:cxnLst/>
              <a:rect l="l" t="t" r="r" b="b"/>
              <a:pathLst>
                <a:path h="930910">
                  <a:moveTo>
                    <a:pt x="0" y="930623"/>
                  </a:moveTo>
                  <a:lnTo>
                    <a:pt x="0" y="0"/>
                  </a:lnTo>
                </a:path>
              </a:pathLst>
            </a:custGeom>
            <a:ln w="9524">
              <a:solidFill>
                <a:srgbClr val="497CBA"/>
              </a:solidFill>
            </a:ln>
          </p:spPr>
          <p:txBody>
            <a:bodyPr wrap="square" lIns="0" tIns="0" rIns="0" bIns="0" rtlCol="0"/>
            <a:lstStyle/>
            <a:p>
              <a:endParaRPr/>
            </a:p>
          </p:txBody>
        </p:sp>
        <p:sp>
          <p:nvSpPr>
            <p:cNvPr id="9" name="object 9"/>
            <p:cNvSpPr/>
            <p:nvPr/>
          </p:nvSpPr>
          <p:spPr>
            <a:xfrm>
              <a:off x="7745284" y="3051043"/>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497CBA"/>
            </a:solidFill>
          </p:spPr>
          <p:txBody>
            <a:bodyPr wrap="square" lIns="0" tIns="0" rIns="0" bIns="0" rtlCol="0"/>
            <a:lstStyle/>
            <a:p>
              <a:endParaRPr/>
            </a:p>
          </p:txBody>
        </p:sp>
        <p:sp>
          <p:nvSpPr>
            <p:cNvPr id="10" name="object 10"/>
            <p:cNvSpPr/>
            <p:nvPr/>
          </p:nvSpPr>
          <p:spPr>
            <a:xfrm>
              <a:off x="7745284" y="3051043"/>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497CBA"/>
              </a:solidFill>
            </a:ln>
          </p:spPr>
          <p:txBody>
            <a:bodyPr wrap="square" lIns="0" tIns="0" rIns="0" bIns="0" rtlCol="0"/>
            <a:lstStyle/>
            <a:p>
              <a:endParaRPr/>
            </a:p>
          </p:txBody>
        </p:sp>
        <p:sp>
          <p:nvSpPr>
            <p:cNvPr id="11" name="object 11"/>
            <p:cNvSpPr/>
            <p:nvPr/>
          </p:nvSpPr>
          <p:spPr>
            <a:xfrm>
              <a:off x="7608609" y="3611092"/>
              <a:ext cx="381000" cy="0"/>
            </a:xfrm>
            <a:custGeom>
              <a:avLst/>
              <a:gdLst/>
              <a:ahLst/>
              <a:cxnLst/>
              <a:rect l="l" t="t" r="r" b="b"/>
              <a:pathLst>
                <a:path w="381000">
                  <a:moveTo>
                    <a:pt x="0" y="0"/>
                  </a:moveTo>
                  <a:lnTo>
                    <a:pt x="380999" y="0"/>
                  </a:lnTo>
                </a:path>
              </a:pathLst>
            </a:custGeom>
            <a:ln w="9524">
              <a:solidFill>
                <a:srgbClr val="497CBA"/>
              </a:solidFill>
            </a:ln>
          </p:spPr>
          <p:txBody>
            <a:bodyPr wrap="square" lIns="0" tIns="0" rIns="0" bIns="0" rtlCol="0"/>
            <a:lstStyle/>
            <a:p>
              <a:endParaRPr/>
            </a:p>
          </p:txBody>
        </p:sp>
      </p:grpSp>
      <p:sp>
        <p:nvSpPr>
          <p:cNvPr id="12" name="object 12"/>
          <p:cNvSpPr txBox="1"/>
          <p:nvPr/>
        </p:nvSpPr>
        <p:spPr>
          <a:xfrm>
            <a:off x="6816711" y="3764116"/>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a:t>
            </a:r>
            <a:endParaRPr sz="1800">
              <a:latin typeface="Arial"/>
              <a:cs typeface="Arial"/>
            </a:endParaRPr>
          </a:p>
        </p:txBody>
      </p:sp>
      <p:sp>
        <p:nvSpPr>
          <p:cNvPr id="13" name="object 13"/>
          <p:cNvSpPr txBox="1"/>
          <p:nvPr/>
        </p:nvSpPr>
        <p:spPr>
          <a:xfrm>
            <a:off x="434975" y="4259558"/>
            <a:ext cx="3423285" cy="2233295"/>
          </a:xfrm>
          <a:prstGeom prst="rect">
            <a:avLst/>
          </a:prstGeom>
        </p:spPr>
        <p:txBody>
          <a:bodyPr vert="horz" wrap="square" lIns="0" tIns="10795" rIns="0" bIns="0" rtlCol="0">
            <a:spAutoFit/>
          </a:bodyPr>
          <a:lstStyle/>
          <a:p>
            <a:pPr marL="12700" marR="5080">
              <a:lnSpc>
                <a:spcPct val="100699"/>
              </a:lnSpc>
              <a:spcBef>
                <a:spcPts val="85"/>
              </a:spcBef>
            </a:pPr>
            <a:r>
              <a:rPr sz="1800" spc="-5" dirty="0">
                <a:latin typeface="Arial"/>
                <a:cs typeface="Arial"/>
              </a:rPr>
              <a:t>Step2: </a:t>
            </a:r>
            <a:r>
              <a:rPr sz="1800" dirty="0">
                <a:latin typeface="Arial"/>
                <a:cs typeface="Arial"/>
              </a:rPr>
              <a:t>Merge cell E </a:t>
            </a:r>
            <a:r>
              <a:rPr sz="1800" spc="-5" dirty="0">
                <a:latin typeface="Arial"/>
                <a:cs typeface="Arial"/>
              </a:rPr>
              <a:t>and A, to</a:t>
            </a:r>
            <a:r>
              <a:rPr sz="1800" spc="-114" dirty="0">
                <a:latin typeface="Arial"/>
                <a:cs typeface="Arial"/>
              </a:rPr>
              <a:t> </a:t>
            </a:r>
            <a:r>
              <a:rPr sz="1800" spc="-5" dirty="0">
                <a:latin typeface="Arial"/>
                <a:cs typeface="Arial"/>
              </a:rPr>
              <a:t>find  the distance between EA and C,  We need to</a:t>
            </a:r>
            <a:r>
              <a:rPr sz="1800" spc="-15" dirty="0">
                <a:latin typeface="Arial"/>
                <a:cs typeface="Arial"/>
              </a:rPr>
              <a:t> </a:t>
            </a:r>
            <a:r>
              <a:rPr sz="1800" spc="-5" dirty="0">
                <a:latin typeface="Arial"/>
                <a:cs typeface="Arial"/>
              </a:rPr>
              <a:t>find</a:t>
            </a:r>
            <a:endParaRPr sz="1800">
              <a:latin typeface="Arial"/>
              <a:cs typeface="Arial"/>
            </a:endParaRPr>
          </a:p>
          <a:p>
            <a:pPr marL="12700" marR="1168400">
              <a:lnSpc>
                <a:spcPct val="100699"/>
              </a:lnSpc>
            </a:pPr>
            <a:r>
              <a:rPr sz="1800" dirty="0">
                <a:latin typeface="Arial"/>
                <a:cs typeface="Arial"/>
              </a:rPr>
              <a:t>Min </a:t>
            </a:r>
            <a:r>
              <a:rPr sz="1800" spc="-5" dirty="0">
                <a:latin typeface="Arial"/>
                <a:cs typeface="Arial"/>
              </a:rPr>
              <a:t>dist </a:t>
            </a:r>
            <a:r>
              <a:rPr sz="1800" dirty="0">
                <a:latin typeface="Arial"/>
                <a:cs typeface="Arial"/>
              </a:rPr>
              <a:t>[ </a:t>
            </a:r>
            <a:r>
              <a:rPr sz="1800" spc="-5" dirty="0">
                <a:latin typeface="Arial"/>
                <a:cs typeface="Arial"/>
              </a:rPr>
              <a:t>{E,A}, C]  </a:t>
            </a:r>
            <a:r>
              <a:rPr sz="1800" dirty="0">
                <a:latin typeface="Arial"/>
                <a:cs typeface="Arial"/>
              </a:rPr>
              <a:t>Min </a:t>
            </a:r>
            <a:r>
              <a:rPr sz="1800" spc="-5" dirty="0">
                <a:latin typeface="Arial"/>
                <a:cs typeface="Arial"/>
              </a:rPr>
              <a:t>dist </a:t>
            </a:r>
            <a:r>
              <a:rPr sz="1800" dirty="0">
                <a:latin typeface="Arial"/>
                <a:cs typeface="Arial"/>
              </a:rPr>
              <a:t>[ (E,C),</a:t>
            </a:r>
            <a:r>
              <a:rPr sz="1800" spc="-110" dirty="0">
                <a:latin typeface="Arial"/>
                <a:cs typeface="Arial"/>
              </a:rPr>
              <a:t> </a:t>
            </a:r>
            <a:r>
              <a:rPr sz="1800" dirty="0">
                <a:latin typeface="Arial"/>
                <a:cs typeface="Arial"/>
              </a:rPr>
              <a:t>(A,C)]  Min </a:t>
            </a:r>
            <a:r>
              <a:rPr sz="1800" spc="-5" dirty="0">
                <a:latin typeface="Arial"/>
                <a:cs typeface="Arial"/>
              </a:rPr>
              <a:t>dist [2,2] </a:t>
            </a:r>
            <a:r>
              <a:rPr sz="1800" dirty="0">
                <a:latin typeface="Arial"/>
                <a:cs typeface="Arial"/>
              </a:rPr>
              <a:t>=</a:t>
            </a:r>
            <a:r>
              <a:rPr sz="1800" spc="-40" dirty="0">
                <a:latin typeface="Arial"/>
                <a:cs typeface="Arial"/>
              </a:rPr>
              <a:t> </a:t>
            </a:r>
            <a:r>
              <a:rPr sz="1800" dirty="0">
                <a:latin typeface="Arial"/>
                <a:cs typeface="Arial"/>
              </a:rPr>
              <a:t>2</a:t>
            </a:r>
            <a:endParaRPr sz="1800">
              <a:latin typeface="Arial"/>
              <a:cs typeface="Arial"/>
            </a:endParaRPr>
          </a:p>
          <a:p>
            <a:pPr marL="12700" marR="332740">
              <a:lnSpc>
                <a:spcPct val="100699"/>
              </a:lnSpc>
            </a:pPr>
            <a:r>
              <a:rPr sz="1800" spc="-5" dirty="0">
                <a:latin typeface="Arial"/>
                <a:cs typeface="Arial"/>
              </a:rPr>
              <a:t>Likewise </a:t>
            </a:r>
            <a:r>
              <a:rPr sz="1800" dirty="0">
                <a:latin typeface="Arial"/>
                <a:cs typeface="Arial"/>
              </a:rPr>
              <a:t>you </a:t>
            </a:r>
            <a:r>
              <a:rPr sz="1800" spc="-5" dirty="0">
                <a:latin typeface="Arial"/>
                <a:cs typeface="Arial"/>
              </a:rPr>
              <a:t>need to find it for  EA,B and</a:t>
            </a:r>
            <a:r>
              <a:rPr sz="1800" spc="-20" dirty="0">
                <a:latin typeface="Arial"/>
                <a:cs typeface="Arial"/>
              </a:rPr>
              <a:t> </a:t>
            </a:r>
            <a:r>
              <a:rPr sz="1800" spc="-5" dirty="0">
                <a:latin typeface="Arial"/>
                <a:cs typeface="Arial"/>
              </a:rPr>
              <a:t>EA,D</a:t>
            </a:r>
            <a:endParaRPr sz="1800">
              <a:latin typeface="Arial"/>
              <a:cs typeface="Arial"/>
            </a:endParaRPr>
          </a:p>
        </p:txBody>
      </p:sp>
      <p:graphicFrame>
        <p:nvGraphicFramePr>
          <p:cNvPr id="14" name="object 14"/>
          <p:cNvGraphicFramePr>
            <a:graphicFrameLocks noGrp="1"/>
          </p:cNvGraphicFramePr>
          <p:nvPr/>
        </p:nvGraphicFramePr>
        <p:xfrm>
          <a:off x="4946639" y="4236066"/>
          <a:ext cx="3343274" cy="2158995"/>
        </p:xfrm>
        <a:graphic>
          <a:graphicData uri="http://schemas.openxmlformats.org/drawingml/2006/table">
            <a:tbl>
              <a:tblPr firstRow="1" bandRow="1">
                <a:tableStyleId>{2D5ABB26-0587-4C30-8999-92F81FD0307C}</a:tableStyleId>
              </a:tblPr>
              <a:tblGrid>
                <a:gridCol w="668655"/>
                <a:gridCol w="668655"/>
                <a:gridCol w="668654"/>
                <a:gridCol w="668655"/>
                <a:gridCol w="668655"/>
              </a:tblGrid>
              <a:tr h="431799">
                <a:tc>
                  <a:txBody>
                    <a:bodyPr/>
                    <a:lstStyle/>
                    <a:p>
                      <a:pPr marL="85090">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spc="-5" dirty="0">
                          <a:latin typeface="Arial"/>
                          <a:cs typeface="Arial"/>
                        </a:rPr>
                        <a:t>EA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799">
                <a:tc>
                  <a:txBody>
                    <a:bodyPr/>
                    <a:lstStyle/>
                    <a:p>
                      <a:pPr marL="85090">
                        <a:lnSpc>
                          <a:spcPct val="100000"/>
                        </a:lnSpc>
                        <a:spcBef>
                          <a:spcPts val="225"/>
                        </a:spcBef>
                      </a:pPr>
                      <a:r>
                        <a:rPr sz="1800" b="1" spc="-5" dirty="0">
                          <a:latin typeface="Arial"/>
                          <a:cs typeface="Arial"/>
                        </a:rPr>
                        <a:t>EA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r h="431799">
                <a:tc>
                  <a:txBody>
                    <a:bodyPr/>
                    <a:lstStyle/>
                    <a:p>
                      <a:pPr marL="85090">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090">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r h="431799">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6</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bl>
          </a:graphicData>
        </a:graphic>
      </p:graphicFrame>
      <p:sp>
        <p:nvSpPr>
          <p:cNvPr id="15" name="Slide Number Placeholder 14"/>
          <p:cNvSpPr>
            <a:spLocks noGrp="1"/>
          </p:cNvSpPr>
          <p:nvPr>
            <p:ph type="sldNum" sz="quarter" idx="7"/>
          </p:nvPr>
        </p:nvSpPr>
        <p:spPr/>
        <p:txBody>
          <a:bodyPr/>
          <a:lstStyle/>
          <a:p>
            <a:fld id="{B6F15528-21DE-4FAA-801E-634DDDAF4B2B}" type="slidenum">
              <a:rPr lang="en-IN" smtClean="0"/>
              <a:t>57</a:t>
            </a:fld>
            <a:endParaRPr lang="en-IN"/>
          </a:p>
        </p:txBody>
      </p:sp>
    </p:spTree>
    <p:extLst>
      <p:ext uri="{BB962C8B-B14F-4D97-AF65-F5344CB8AC3E}">
        <p14:creationId xmlns:p14="http://schemas.microsoft.com/office/powerpoint/2010/main" val="1779603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899" y="452055"/>
            <a:ext cx="5796915" cy="513080"/>
          </a:xfrm>
          <a:prstGeom prst="rect">
            <a:avLst/>
          </a:prstGeom>
        </p:spPr>
        <p:txBody>
          <a:bodyPr vert="horz" wrap="square" lIns="0" tIns="12700" rIns="0" bIns="0" rtlCol="0">
            <a:spAutoFit/>
          </a:bodyPr>
          <a:lstStyle/>
          <a:p>
            <a:pPr marL="12700">
              <a:lnSpc>
                <a:spcPct val="100000"/>
              </a:lnSpc>
              <a:spcBef>
                <a:spcPts val="100"/>
              </a:spcBef>
            </a:pPr>
            <a:r>
              <a:rPr spc="-10" dirty="0"/>
              <a:t>Agglomerative </a:t>
            </a:r>
            <a:r>
              <a:rPr spc="-5" dirty="0"/>
              <a:t>Clustering</a:t>
            </a:r>
            <a:r>
              <a:rPr spc="-80" dirty="0"/>
              <a:t> </a:t>
            </a:r>
            <a:r>
              <a:rPr spc="-5" dirty="0"/>
              <a:t>Example</a:t>
            </a:r>
          </a:p>
        </p:txBody>
      </p:sp>
      <p:sp>
        <p:nvSpPr>
          <p:cNvPr id="3" name="object 3"/>
          <p:cNvSpPr txBox="1"/>
          <p:nvPr/>
        </p:nvSpPr>
        <p:spPr>
          <a:xfrm>
            <a:off x="4157107" y="1657981"/>
            <a:ext cx="2983865" cy="1287145"/>
          </a:xfrm>
          <a:prstGeom prst="rect">
            <a:avLst/>
          </a:prstGeom>
        </p:spPr>
        <p:txBody>
          <a:bodyPr vert="horz" wrap="square" lIns="0" tIns="10795" rIns="0" bIns="0" rtlCol="0">
            <a:spAutoFit/>
          </a:bodyPr>
          <a:lstStyle/>
          <a:p>
            <a:pPr marL="12700" marR="5080">
              <a:lnSpc>
                <a:spcPct val="100699"/>
              </a:lnSpc>
              <a:spcBef>
                <a:spcPts val="85"/>
              </a:spcBef>
            </a:pPr>
            <a:r>
              <a:rPr sz="1800" spc="-5" dirty="0">
                <a:latin typeface="Arial"/>
                <a:cs typeface="Arial"/>
              </a:rPr>
              <a:t>Again Find out the </a:t>
            </a:r>
            <a:r>
              <a:rPr sz="1800" dirty="0">
                <a:latin typeface="Arial"/>
                <a:cs typeface="Arial"/>
              </a:rPr>
              <a:t>smallest  </a:t>
            </a:r>
            <a:r>
              <a:rPr sz="1800" spc="-5" dirty="0">
                <a:latin typeface="Arial"/>
                <a:cs typeface="Arial"/>
              </a:rPr>
              <a:t>distance except 0, here it is </a:t>
            </a:r>
            <a:r>
              <a:rPr sz="1800" dirty="0">
                <a:latin typeface="Arial"/>
                <a:cs typeface="Arial"/>
              </a:rPr>
              <a:t>1  </a:t>
            </a:r>
            <a:r>
              <a:rPr sz="1800" spc="-5" dirty="0">
                <a:latin typeface="Arial"/>
                <a:cs typeface="Arial"/>
              </a:rPr>
              <a:t>between </a:t>
            </a:r>
            <a:r>
              <a:rPr sz="1800" dirty="0">
                <a:latin typeface="Arial"/>
                <a:cs typeface="Arial"/>
              </a:rPr>
              <a:t>B </a:t>
            </a:r>
            <a:r>
              <a:rPr sz="1800" spc="-5" dirty="0">
                <a:latin typeface="Arial"/>
                <a:cs typeface="Arial"/>
              </a:rPr>
              <a:t>and</a:t>
            </a:r>
            <a:r>
              <a:rPr sz="1800" spc="-30" dirty="0">
                <a:latin typeface="Arial"/>
                <a:cs typeface="Arial"/>
              </a:rPr>
              <a:t> </a:t>
            </a:r>
            <a:r>
              <a:rPr sz="1800" dirty="0">
                <a:latin typeface="Arial"/>
                <a:cs typeface="Arial"/>
              </a:rPr>
              <a:t>C</a:t>
            </a:r>
            <a:endParaRPr sz="1800">
              <a:latin typeface="Arial"/>
              <a:cs typeface="Arial"/>
            </a:endParaRPr>
          </a:p>
          <a:p>
            <a:pPr marL="12700">
              <a:lnSpc>
                <a:spcPct val="100000"/>
              </a:lnSpc>
              <a:spcBef>
                <a:spcPts val="1265"/>
              </a:spcBef>
            </a:pPr>
            <a:r>
              <a:rPr sz="1800" spc="-5" dirty="0">
                <a:latin typeface="Arial"/>
                <a:cs typeface="Arial"/>
              </a:rPr>
              <a:t>So, dendrogram will</a:t>
            </a:r>
            <a:r>
              <a:rPr sz="1800" spc="-30" dirty="0">
                <a:latin typeface="Arial"/>
                <a:cs typeface="Arial"/>
              </a:rPr>
              <a:t> </a:t>
            </a:r>
            <a:r>
              <a:rPr sz="1800" spc="-5" dirty="0">
                <a:latin typeface="Arial"/>
                <a:cs typeface="Arial"/>
              </a:rPr>
              <a:t>be</a:t>
            </a:r>
            <a:endParaRPr sz="1800">
              <a:latin typeface="Arial"/>
              <a:cs typeface="Arial"/>
            </a:endParaRPr>
          </a:p>
        </p:txBody>
      </p:sp>
      <p:sp>
        <p:nvSpPr>
          <p:cNvPr id="4" name="object 4"/>
          <p:cNvSpPr txBox="1"/>
          <p:nvPr/>
        </p:nvSpPr>
        <p:spPr>
          <a:xfrm>
            <a:off x="434975" y="4259558"/>
            <a:ext cx="3554729" cy="2233295"/>
          </a:xfrm>
          <a:prstGeom prst="rect">
            <a:avLst/>
          </a:prstGeom>
        </p:spPr>
        <p:txBody>
          <a:bodyPr vert="horz" wrap="square" lIns="0" tIns="10795" rIns="0" bIns="0" rtlCol="0">
            <a:spAutoFit/>
          </a:bodyPr>
          <a:lstStyle/>
          <a:p>
            <a:pPr marL="12700" marR="464184" algn="just">
              <a:lnSpc>
                <a:spcPct val="100699"/>
              </a:lnSpc>
              <a:spcBef>
                <a:spcPts val="85"/>
              </a:spcBef>
            </a:pPr>
            <a:r>
              <a:rPr sz="1800" dirty="0">
                <a:latin typeface="Arial"/>
                <a:cs typeface="Arial"/>
              </a:rPr>
              <a:t>Merge cell B </a:t>
            </a:r>
            <a:r>
              <a:rPr sz="1800" spc="-5" dirty="0">
                <a:latin typeface="Arial"/>
                <a:cs typeface="Arial"/>
              </a:rPr>
              <a:t>and C, to find</a:t>
            </a:r>
            <a:r>
              <a:rPr sz="1800" spc="-105" dirty="0">
                <a:latin typeface="Arial"/>
                <a:cs typeface="Arial"/>
              </a:rPr>
              <a:t> </a:t>
            </a:r>
            <a:r>
              <a:rPr sz="1800" spc="-5" dirty="0">
                <a:latin typeface="Arial"/>
                <a:cs typeface="Arial"/>
              </a:rPr>
              <a:t>the  distance between EA and BC,  We need to</a:t>
            </a:r>
            <a:r>
              <a:rPr sz="1800" spc="-15" dirty="0">
                <a:latin typeface="Arial"/>
                <a:cs typeface="Arial"/>
              </a:rPr>
              <a:t> </a:t>
            </a:r>
            <a:r>
              <a:rPr sz="1800" spc="-5" dirty="0">
                <a:latin typeface="Arial"/>
                <a:cs typeface="Arial"/>
              </a:rPr>
              <a:t>find</a:t>
            </a:r>
            <a:endParaRPr sz="1800">
              <a:latin typeface="Arial"/>
              <a:cs typeface="Arial"/>
            </a:endParaRPr>
          </a:p>
          <a:p>
            <a:pPr marL="12700">
              <a:lnSpc>
                <a:spcPct val="100000"/>
              </a:lnSpc>
              <a:spcBef>
                <a:spcPts val="15"/>
              </a:spcBef>
            </a:pPr>
            <a:r>
              <a:rPr sz="1800" dirty="0">
                <a:latin typeface="Arial"/>
                <a:cs typeface="Arial"/>
              </a:rPr>
              <a:t>Min </a:t>
            </a:r>
            <a:r>
              <a:rPr sz="1800" spc="-5" dirty="0">
                <a:latin typeface="Arial"/>
                <a:cs typeface="Arial"/>
              </a:rPr>
              <a:t>dist </a:t>
            </a:r>
            <a:r>
              <a:rPr sz="1800" dirty="0">
                <a:latin typeface="Arial"/>
                <a:cs typeface="Arial"/>
              </a:rPr>
              <a:t>[ </a:t>
            </a:r>
            <a:r>
              <a:rPr sz="1800" spc="-5" dirty="0">
                <a:latin typeface="Arial"/>
                <a:cs typeface="Arial"/>
              </a:rPr>
              <a:t>{E,A},</a:t>
            </a:r>
            <a:r>
              <a:rPr sz="1800" spc="-30" dirty="0">
                <a:latin typeface="Arial"/>
                <a:cs typeface="Arial"/>
              </a:rPr>
              <a:t> </a:t>
            </a:r>
            <a:r>
              <a:rPr sz="1800" spc="-5" dirty="0">
                <a:latin typeface="Arial"/>
                <a:cs typeface="Arial"/>
              </a:rPr>
              <a:t>{B,C}]</a:t>
            </a:r>
            <a:endParaRPr sz="1800">
              <a:latin typeface="Arial"/>
              <a:cs typeface="Arial"/>
            </a:endParaRPr>
          </a:p>
          <a:p>
            <a:pPr marL="12700">
              <a:lnSpc>
                <a:spcPct val="100000"/>
              </a:lnSpc>
              <a:spcBef>
                <a:spcPts val="15"/>
              </a:spcBef>
            </a:pPr>
            <a:r>
              <a:rPr sz="1800" dirty="0">
                <a:latin typeface="Arial"/>
                <a:cs typeface="Arial"/>
              </a:rPr>
              <a:t>Min </a:t>
            </a:r>
            <a:r>
              <a:rPr sz="1800" spc="-5" dirty="0">
                <a:latin typeface="Arial"/>
                <a:cs typeface="Arial"/>
              </a:rPr>
              <a:t>dist </a:t>
            </a:r>
            <a:r>
              <a:rPr sz="1800" dirty="0">
                <a:latin typeface="Arial"/>
                <a:cs typeface="Arial"/>
              </a:rPr>
              <a:t>[ (E,B), (E,C), (A,B),</a:t>
            </a:r>
            <a:r>
              <a:rPr sz="1800" spc="-120" dirty="0">
                <a:latin typeface="Arial"/>
                <a:cs typeface="Arial"/>
              </a:rPr>
              <a:t> </a:t>
            </a:r>
            <a:r>
              <a:rPr sz="1800" dirty="0">
                <a:latin typeface="Arial"/>
                <a:cs typeface="Arial"/>
              </a:rPr>
              <a:t>(A,C)]</a:t>
            </a:r>
            <a:endParaRPr sz="1800">
              <a:latin typeface="Arial"/>
              <a:cs typeface="Arial"/>
            </a:endParaRPr>
          </a:p>
          <a:p>
            <a:pPr marL="12700">
              <a:lnSpc>
                <a:spcPct val="100000"/>
              </a:lnSpc>
              <a:spcBef>
                <a:spcPts val="15"/>
              </a:spcBef>
            </a:pPr>
            <a:r>
              <a:rPr sz="1800" dirty="0">
                <a:latin typeface="Arial"/>
                <a:cs typeface="Arial"/>
              </a:rPr>
              <a:t>Min </a:t>
            </a:r>
            <a:r>
              <a:rPr sz="1800" spc="-5" dirty="0">
                <a:latin typeface="Arial"/>
                <a:cs typeface="Arial"/>
              </a:rPr>
              <a:t>dist [2,2,2,5] </a:t>
            </a:r>
            <a:r>
              <a:rPr sz="1800" dirty="0">
                <a:latin typeface="Arial"/>
                <a:cs typeface="Arial"/>
              </a:rPr>
              <a:t>=</a:t>
            </a:r>
            <a:r>
              <a:rPr sz="1800" spc="-25" dirty="0">
                <a:latin typeface="Arial"/>
                <a:cs typeface="Arial"/>
              </a:rPr>
              <a:t> </a:t>
            </a:r>
            <a:r>
              <a:rPr sz="1800" dirty="0">
                <a:latin typeface="Arial"/>
                <a:cs typeface="Arial"/>
              </a:rPr>
              <a:t>2</a:t>
            </a:r>
            <a:endParaRPr sz="1800">
              <a:latin typeface="Arial"/>
              <a:cs typeface="Arial"/>
            </a:endParaRPr>
          </a:p>
          <a:p>
            <a:pPr marL="12700" marR="83820">
              <a:lnSpc>
                <a:spcPct val="100699"/>
              </a:lnSpc>
            </a:pPr>
            <a:r>
              <a:rPr sz="1800" spc="-5" dirty="0">
                <a:latin typeface="Arial"/>
                <a:cs typeface="Arial"/>
              </a:rPr>
              <a:t>Likewise </a:t>
            </a:r>
            <a:r>
              <a:rPr sz="1800" dirty="0">
                <a:latin typeface="Arial"/>
                <a:cs typeface="Arial"/>
              </a:rPr>
              <a:t>you </a:t>
            </a:r>
            <a:r>
              <a:rPr sz="1800" spc="-5" dirty="0">
                <a:latin typeface="Arial"/>
                <a:cs typeface="Arial"/>
              </a:rPr>
              <a:t>need to find it for BC  and</a:t>
            </a:r>
            <a:r>
              <a:rPr sz="1800" spc="-10" dirty="0">
                <a:latin typeface="Arial"/>
                <a:cs typeface="Arial"/>
              </a:rPr>
              <a:t> </a:t>
            </a:r>
            <a:r>
              <a:rPr sz="1800" dirty="0">
                <a:latin typeface="Arial"/>
                <a:cs typeface="Arial"/>
              </a:rPr>
              <a:t>D</a:t>
            </a:r>
            <a:endParaRPr sz="1800">
              <a:latin typeface="Arial"/>
              <a:cs typeface="Arial"/>
            </a:endParaRPr>
          </a:p>
        </p:txBody>
      </p:sp>
      <p:graphicFrame>
        <p:nvGraphicFramePr>
          <p:cNvPr id="5" name="object 5"/>
          <p:cNvGraphicFramePr>
            <a:graphicFrameLocks noGrp="1"/>
          </p:cNvGraphicFramePr>
          <p:nvPr/>
        </p:nvGraphicFramePr>
        <p:xfrm>
          <a:off x="4946639" y="4236066"/>
          <a:ext cx="2674619" cy="1727196"/>
        </p:xfrm>
        <a:graphic>
          <a:graphicData uri="http://schemas.openxmlformats.org/drawingml/2006/table">
            <a:tbl>
              <a:tblPr firstRow="1" bandRow="1">
                <a:tableStyleId>{2D5ABB26-0587-4C30-8999-92F81FD0307C}</a:tableStyleId>
              </a:tblPr>
              <a:tblGrid>
                <a:gridCol w="668655"/>
                <a:gridCol w="668655"/>
                <a:gridCol w="668654"/>
                <a:gridCol w="668655"/>
              </a:tblGrid>
              <a:tr h="431799">
                <a:tc>
                  <a:txBody>
                    <a:bodyPr/>
                    <a:lstStyle/>
                    <a:p>
                      <a:pPr marL="85090">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spc="-5" dirty="0">
                          <a:latin typeface="Arial"/>
                          <a:cs typeface="Arial"/>
                        </a:rPr>
                        <a:t>EA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spc="-5" dirty="0">
                          <a:latin typeface="Arial"/>
                          <a:cs typeface="Arial"/>
                        </a:rPr>
                        <a:t>BC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799">
                <a:tc>
                  <a:txBody>
                    <a:bodyPr/>
                    <a:lstStyle/>
                    <a:p>
                      <a:pPr marL="85090">
                        <a:lnSpc>
                          <a:spcPct val="100000"/>
                        </a:lnSpc>
                        <a:spcBef>
                          <a:spcPts val="225"/>
                        </a:spcBef>
                      </a:pPr>
                      <a:r>
                        <a:rPr sz="1800" b="1" spc="-5" dirty="0">
                          <a:latin typeface="Arial"/>
                          <a:cs typeface="Arial"/>
                        </a:rPr>
                        <a:t>EA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r h="431799">
                <a:tc>
                  <a:txBody>
                    <a:bodyPr/>
                    <a:lstStyle/>
                    <a:p>
                      <a:pPr marL="85090">
                        <a:lnSpc>
                          <a:spcPct val="100000"/>
                        </a:lnSpc>
                        <a:spcBef>
                          <a:spcPts val="225"/>
                        </a:spcBef>
                      </a:pPr>
                      <a:r>
                        <a:rPr sz="1800" b="1" spc="-5" dirty="0">
                          <a:latin typeface="Arial"/>
                          <a:cs typeface="Arial"/>
                        </a:rPr>
                        <a:t>BC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bl>
          </a:graphicData>
        </a:graphic>
      </p:graphicFrame>
      <p:graphicFrame>
        <p:nvGraphicFramePr>
          <p:cNvPr id="6" name="object 6"/>
          <p:cNvGraphicFramePr>
            <a:graphicFrameLocks noGrp="1"/>
          </p:cNvGraphicFramePr>
          <p:nvPr/>
        </p:nvGraphicFramePr>
        <p:xfrm>
          <a:off x="355599" y="1635379"/>
          <a:ext cx="3343274" cy="2158987"/>
        </p:xfrm>
        <a:graphic>
          <a:graphicData uri="http://schemas.openxmlformats.org/drawingml/2006/table">
            <a:tbl>
              <a:tblPr firstRow="1" bandRow="1">
                <a:tableStyleId>{2D5ABB26-0587-4C30-8999-92F81FD0307C}</a:tableStyleId>
              </a:tblPr>
              <a:tblGrid>
                <a:gridCol w="668655"/>
                <a:gridCol w="668655"/>
                <a:gridCol w="668654"/>
                <a:gridCol w="668655"/>
                <a:gridCol w="668655"/>
              </a:tblGrid>
              <a:tr h="431799">
                <a:tc>
                  <a:txBody>
                    <a:bodyPr/>
                    <a:lstStyle/>
                    <a:p>
                      <a:pPr marL="85725">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spc="-5" dirty="0">
                          <a:latin typeface="Arial"/>
                          <a:cs typeface="Arial"/>
                        </a:rPr>
                        <a:t>EA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791">
                <a:tc>
                  <a:txBody>
                    <a:bodyPr/>
                    <a:lstStyle/>
                    <a:p>
                      <a:pPr marL="85725">
                        <a:lnSpc>
                          <a:spcPct val="100000"/>
                        </a:lnSpc>
                        <a:spcBef>
                          <a:spcPts val="225"/>
                        </a:spcBef>
                      </a:pPr>
                      <a:r>
                        <a:rPr sz="1800" b="1" spc="-5" dirty="0">
                          <a:latin typeface="Arial"/>
                          <a:cs typeface="Arial"/>
                        </a:rPr>
                        <a:t>EA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r h="431799">
                <a:tc>
                  <a:txBody>
                    <a:bodyPr/>
                    <a:lstStyle/>
                    <a:p>
                      <a:pPr marL="85725">
                        <a:lnSpc>
                          <a:spcPct val="100000"/>
                        </a:lnSpc>
                        <a:spcBef>
                          <a:spcPts val="225"/>
                        </a:spcBef>
                      </a:pPr>
                      <a:r>
                        <a:rPr sz="1800" b="1" dirty="0">
                          <a:latin typeface="Arial"/>
                          <a:cs typeface="Arial"/>
                        </a:rPr>
                        <a:t>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725">
                        <a:lnSpc>
                          <a:spcPct val="100000"/>
                        </a:lnSpc>
                        <a:spcBef>
                          <a:spcPts val="225"/>
                        </a:spcBef>
                      </a:pPr>
                      <a:r>
                        <a:rPr sz="1800" b="1" dirty="0">
                          <a:latin typeface="Arial"/>
                          <a:cs typeface="Arial"/>
                        </a:rPr>
                        <a:t>B</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1</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r h="431799">
                <a:tc>
                  <a:txBody>
                    <a:bodyPr/>
                    <a:lstStyle/>
                    <a:p>
                      <a:pPr marL="85725">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6</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bl>
          </a:graphicData>
        </a:graphic>
      </p:graphicFrame>
      <p:sp>
        <p:nvSpPr>
          <p:cNvPr id="7" name="object 7"/>
          <p:cNvSpPr/>
          <p:nvPr/>
        </p:nvSpPr>
        <p:spPr>
          <a:xfrm>
            <a:off x="4127591" y="3289993"/>
            <a:ext cx="1828800" cy="381000"/>
          </a:xfrm>
          <a:custGeom>
            <a:avLst/>
            <a:gdLst/>
            <a:ahLst/>
            <a:cxnLst/>
            <a:rect l="l" t="t" r="r" b="b"/>
            <a:pathLst>
              <a:path w="1828800" h="381000">
                <a:moveTo>
                  <a:pt x="0" y="0"/>
                </a:moveTo>
                <a:lnTo>
                  <a:pt x="1828796" y="0"/>
                </a:lnTo>
              </a:path>
              <a:path w="1828800" h="381000">
                <a:moveTo>
                  <a:pt x="0" y="0"/>
                </a:moveTo>
                <a:lnTo>
                  <a:pt x="0" y="380999"/>
                </a:lnTo>
              </a:path>
              <a:path w="1828800" h="381000">
                <a:moveTo>
                  <a:pt x="1809446" y="0"/>
                </a:moveTo>
                <a:lnTo>
                  <a:pt x="1809446" y="380999"/>
                </a:lnTo>
              </a:path>
            </a:pathLst>
          </a:custGeom>
          <a:ln w="9524">
            <a:solidFill>
              <a:srgbClr val="497CBA"/>
            </a:solidFill>
          </a:ln>
        </p:spPr>
        <p:txBody>
          <a:bodyPr wrap="square" lIns="0" tIns="0" rIns="0" bIns="0" rtlCol="0"/>
          <a:lstStyle/>
          <a:p>
            <a:endParaRPr/>
          </a:p>
        </p:txBody>
      </p:sp>
      <p:sp>
        <p:nvSpPr>
          <p:cNvPr id="8" name="object 8"/>
          <p:cNvSpPr txBox="1"/>
          <p:nvPr/>
        </p:nvSpPr>
        <p:spPr>
          <a:xfrm>
            <a:off x="4059581" y="3663361"/>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a:t>
            </a:r>
            <a:endParaRPr sz="1800">
              <a:latin typeface="Arial"/>
              <a:cs typeface="Arial"/>
            </a:endParaRPr>
          </a:p>
        </p:txBody>
      </p:sp>
      <p:sp>
        <p:nvSpPr>
          <p:cNvPr id="9" name="object 9"/>
          <p:cNvSpPr txBox="1"/>
          <p:nvPr/>
        </p:nvSpPr>
        <p:spPr>
          <a:xfrm>
            <a:off x="8613189" y="3174272"/>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1</a:t>
            </a:r>
            <a:endParaRPr sz="1800">
              <a:latin typeface="Arial"/>
              <a:cs typeface="Arial"/>
            </a:endParaRPr>
          </a:p>
        </p:txBody>
      </p:sp>
      <p:grpSp>
        <p:nvGrpSpPr>
          <p:cNvPr id="10" name="object 10"/>
          <p:cNvGrpSpPr/>
          <p:nvPr/>
        </p:nvGrpSpPr>
        <p:grpSpPr>
          <a:xfrm>
            <a:off x="8115283" y="2814356"/>
            <a:ext cx="381000" cy="979169"/>
            <a:chOff x="8115283" y="2814356"/>
            <a:chExt cx="381000" cy="979169"/>
          </a:xfrm>
        </p:grpSpPr>
        <p:sp>
          <p:nvSpPr>
            <p:cNvPr id="11" name="object 11"/>
            <p:cNvSpPr/>
            <p:nvPr/>
          </p:nvSpPr>
          <p:spPr>
            <a:xfrm>
              <a:off x="8294233" y="2862344"/>
              <a:ext cx="0" cy="930910"/>
            </a:xfrm>
            <a:custGeom>
              <a:avLst/>
              <a:gdLst/>
              <a:ahLst/>
              <a:cxnLst/>
              <a:rect l="l" t="t" r="r" b="b"/>
              <a:pathLst>
                <a:path h="930910">
                  <a:moveTo>
                    <a:pt x="0" y="930623"/>
                  </a:moveTo>
                  <a:lnTo>
                    <a:pt x="0" y="0"/>
                  </a:lnTo>
                </a:path>
              </a:pathLst>
            </a:custGeom>
            <a:ln w="9524">
              <a:solidFill>
                <a:srgbClr val="497CBA"/>
              </a:solidFill>
            </a:ln>
          </p:spPr>
          <p:txBody>
            <a:bodyPr wrap="square" lIns="0" tIns="0" rIns="0" bIns="0" rtlCol="0"/>
            <a:lstStyle/>
            <a:p>
              <a:endParaRPr/>
            </a:p>
          </p:txBody>
        </p:sp>
        <p:sp>
          <p:nvSpPr>
            <p:cNvPr id="12" name="object 12"/>
            <p:cNvSpPr/>
            <p:nvPr/>
          </p:nvSpPr>
          <p:spPr>
            <a:xfrm>
              <a:off x="8278483" y="2819119"/>
              <a:ext cx="31750" cy="43815"/>
            </a:xfrm>
            <a:custGeom>
              <a:avLst/>
              <a:gdLst/>
              <a:ahLst/>
              <a:cxnLst/>
              <a:rect l="l" t="t" r="r" b="b"/>
              <a:pathLst>
                <a:path w="31750" h="43814">
                  <a:moveTo>
                    <a:pt x="31474" y="43224"/>
                  </a:moveTo>
                  <a:lnTo>
                    <a:pt x="0" y="43224"/>
                  </a:lnTo>
                  <a:lnTo>
                    <a:pt x="15749" y="0"/>
                  </a:lnTo>
                  <a:lnTo>
                    <a:pt x="31474" y="43224"/>
                  </a:lnTo>
                  <a:close/>
                </a:path>
              </a:pathLst>
            </a:custGeom>
            <a:solidFill>
              <a:srgbClr val="497CBA"/>
            </a:solidFill>
          </p:spPr>
          <p:txBody>
            <a:bodyPr wrap="square" lIns="0" tIns="0" rIns="0" bIns="0" rtlCol="0"/>
            <a:lstStyle/>
            <a:p>
              <a:endParaRPr/>
            </a:p>
          </p:txBody>
        </p:sp>
        <p:sp>
          <p:nvSpPr>
            <p:cNvPr id="13" name="object 13"/>
            <p:cNvSpPr/>
            <p:nvPr/>
          </p:nvSpPr>
          <p:spPr>
            <a:xfrm>
              <a:off x="8278483" y="2819119"/>
              <a:ext cx="31750" cy="43815"/>
            </a:xfrm>
            <a:custGeom>
              <a:avLst/>
              <a:gdLst/>
              <a:ahLst/>
              <a:cxnLst/>
              <a:rect l="l" t="t" r="r" b="b"/>
              <a:pathLst>
                <a:path w="31750" h="43814">
                  <a:moveTo>
                    <a:pt x="31474" y="43224"/>
                  </a:moveTo>
                  <a:lnTo>
                    <a:pt x="15749" y="0"/>
                  </a:lnTo>
                  <a:lnTo>
                    <a:pt x="0" y="43224"/>
                  </a:lnTo>
                  <a:lnTo>
                    <a:pt x="31474" y="43224"/>
                  </a:lnTo>
                  <a:close/>
                </a:path>
              </a:pathLst>
            </a:custGeom>
            <a:ln w="9524">
              <a:solidFill>
                <a:srgbClr val="497CBA"/>
              </a:solidFill>
            </a:ln>
          </p:spPr>
          <p:txBody>
            <a:bodyPr wrap="square" lIns="0" tIns="0" rIns="0" bIns="0" rtlCol="0"/>
            <a:lstStyle/>
            <a:p>
              <a:endParaRPr/>
            </a:p>
          </p:txBody>
        </p:sp>
        <p:sp>
          <p:nvSpPr>
            <p:cNvPr id="14" name="object 14"/>
            <p:cNvSpPr/>
            <p:nvPr/>
          </p:nvSpPr>
          <p:spPr>
            <a:xfrm>
              <a:off x="8115283" y="3342693"/>
              <a:ext cx="381000" cy="0"/>
            </a:xfrm>
            <a:custGeom>
              <a:avLst/>
              <a:gdLst/>
              <a:ahLst/>
              <a:cxnLst/>
              <a:rect l="l" t="t" r="r" b="b"/>
              <a:pathLst>
                <a:path w="381000">
                  <a:moveTo>
                    <a:pt x="0" y="0"/>
                  </a:moveTo>
                  <a:lnTo>
                    <a:pt x="380999" y="0"/>
                  </a:lnTo>
                </a:path>
              </a:pathLst>
            </a:custGeom>
            <a:ln w="9524">
              <a:solidFill>
                <a:srgbClr val="497CBA"/>
              </a:solidFill>
            </a:ln>
          </p:spPr>
          <p:txBody>
            <a:bodyPr wrap="square" lIns="0" tIns="0" rIns="0" bIns="0" rtlCol="0"/>
            <a:lstStyle/>
            <a:p>
              <a:endParaRPr/>
            </a:p>
          </p:txBody>
        </p:sp>
      </p:grpSp>
      <p:sp>
        <p:nvSpPr>
          <p:cNvPr id="15" name="object 15"/>
          <p:cNvSpPr/>
          <p:nvPr/>
        </p:nvSpPr>
        <p:spPr>
          <a:xfrm>
            <a:off x="6084037" y="3276593"/>
            <a:ext cx="1834514" cy="381000"/>
          </a:xfrm>
          <a:custGeom>
            <a:avLst/>
            <a:gdLst/>
            <a:ahLst/>
            <a:cxnLst/>
            <a:rect l="l" t="t" r="r" b="b"/>
            <a:pathLst>
              <a:path w="1834515" h="381000">
                <a:moveTo>
                  <a:pt x="5399" y="0"/>
                </a:moveTo>
                <a:lnTo>
                  <a:pt x="1834196" y="0"/>
                </a:lnTo>
              </a:path>
              <a:path w="1834515" h="381000">
                <a:moveTo>
                  <a:pt x="0" y="0"/>
                </a:moveTo>
                <a:lnTo>
                  <a:pt x="0" y="380999"/>
                </a:lnTo>
              </a:path>
              <a:path w="1834515" h="381000">
                <a:moveTo>
                  <a:pt x="1830796" y="0"/>
                </a:moveTo>
                <a:lnTo>
                  <a:pt x="1830796" y="380999"/>
                </a:lnTo>
              </a:path>
            </a:pathLst>
          </a:custGeom>
          <a:ln w="9524">
            <a:solidFill>
              <a:srgbClr val="497CBA"/>
            </a:solidFill>
          </a:ln>
        </p:spPr>
        <p:txBody>
          <a:bodyPr wrap="square" lIns="0" tIns="0" rIns="0" bIns="0" rtlCol="0"/>
          <a:lstStyle/>
          <a:p>
            <a:endParaRPr/>
          </a:p>
        </p:txBody>
      </p:sp>
      <p:sp>
        <p:nvSpPr>
          <p:cNvPr id="16" name="object 16"/>
          <p:cNvSpPr txBox="1"/>
          <p:nvPr/>
        </p:nvSpPr>
        <p:spPr>
          <a:xfrm>
            <a:off x="5850278" y="3656827"/>
            <a:ext cx="387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a:t>
            </a:r>
            <a:r>
              <a:rPr sz="1800" spc="-140" dirty="0">
                <a:latin typeface="Arial"/>
                <a:cs typeface="Arial"/>
              </a:rPr>
              <a:t> </a:t>
            </a:r>
            <a:r>
              <a:rPr sz="2700" baseline="1543" dirty="0">
                <a:latin typeface="Arial"/>
                <a:cs typeface="Arial"/>
              </a:rPr>
              <a:t>B</a:t>
            </a:r>
            <a:endParaRPr sz="2700" baseline="1543">
              <a:latin typeface="Arial"/>
              <a:cs typeface="Arial"/>
            </a:endParaRPr>
          </a:p>
        </p:txBody>
      </p:sp>
      <p:sp>
        <p:nvSpPr>
          <p:cNvPr id="17" name="object 17"/>
          <p:cNvSpPr txBox="1"/>
          <p:nvPr/>
        </p:nvSpPr>
        <p:spPr>
          <a:xfrm>
            <a:off x="7814700" y="3645673"/>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a:t>
            </a:r>
            <a:endParaRPr sz="1800">
              <a:latin typeface="Arial"/>
              <a:cs typeface="Arial"/>
            </a:endParaRPr>
          </a:p>
        </p:txBody>
      </p:sp>
      <p:sp>
        <p:nvSpPr>
          <p:cNvPr id="18" name="Slide Number Placeholder 17"/>
          <p:cNvSpPr>
            <a:spLocks noGrp="1"/>
          </p:cNvSpPr>
          <p:nvPr>
            <p:ph type="sldNum" sz="quarter" idx="7"/>
          </p:nvPr>
        </p:nvSpPr>
        <p:spPr/>
        <p:txBody>
          <a:bodyPr/>
          <a:lstStyle/>
          <a:p>
            <a:fld id="{B6F15528-21DE-4FAA-801E-634DDDAF4B2B}" type="slidenum">
              <a:rPr lang="en-IN" smtClean="0"/>
              <a:t>58</a:t>
            </a:fld>
            <a:endParaRPr lang="en-IN"/>
          </a:p>
        </p:txBody>
      </p:sp>
    </p:spTree>
    <p:extLst>
      <p:ext uri="{BB962C8B-B14F-4D97-AF65-F5344CB8AC3E}">
        <p14:creationId xmlns:p14="http://schemas.microsoft.com/office/powerpoint/2010/main" val="651380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899" y="452055"/>
            <a:ext cx="5796915" cy="513080"/>
          </a:xfrm>
          <a:prstGeom prst="rect">
            <a:avLst/>
          </a:prstGeom>
        </p:spPr>
        <p:txBody>
          <a:bodyPr vert="horz" wrap="square" lIns="0" tIns="12700" rIns="0" bIns="0" rtlCol="0">
            <a:spAutoFit/>
          </a:bodyPr>
          <a:lstStyle/>
          <a:p>
            <a:pPr marL="12700">
              <a:lnSpc>
                <a:spcPct val="100000"/>
              </a:lnSpc>
              <a:spcBef>
                <a:spcPts val="100"/>
              </a:spcBef>
            </a:pPr>
            <a:r>
              <a:rPr spc="-10" dirty="0"/>
              <a:t>Agglomerative </a:t>
            </a:r>
            <a:r>
              <a:rPr spc="-5" dirty="0"/>
              <a:t>Clustering</a:t>
            </a:r>
            <a:r>
              <a:rPr spc="-80" dirty="0"/>
              <a:t> </a:t>
            </a:r>
            <a:r>
              <a:rPr spc="-5" dirty="0"/>
              <a:t>Example</a:t>
            </a:r>
          </a:p>
        </p:txBody>
      </p:sp>
      <p:sp>
        <p:nvSpPr>
          <p:cNvPr id="3" name="object 3"/>
          <p:cNvSpPr txBox="1"/>
          <p:nvPr/>
        </p:nvSpPr>
        <p:spPr>
          <a:xfrm>
            <a:off x="4157107" y="1657981"/>
            <a:ext cx="2983865" cy="1192530"/>
          </a:xfrm>
          <a:prstGeom prst="rect">
            <a:avLst/>
          </a:prstGeom>
        </p:spPr>
        <p:txBody>
          <a:bodyPr vert="horz" wrap="square" lIns="0" tIns="10795" rIns="0" bIns="0" rtlCol="0">
            <a:spAutoFit/>
          </a:bodyPr>
          <a:lstStyle/>
          <a:p>
            <a:pPr marL="12700" marR="5080">
              <a:lnSpc>
                <a:spcPct val="100699"/>
              </a:lnSpc>
              <a:spcBef>
                <a:spcPts val="85"/>
              </a:spcBef>
            </a:pPr>
            <a:r>
              <a:rPr sz="1800" spc="-5" dirty="0">
                <a:latin typeface="Arial"/>
                <a:cs typeface="Arial"/>
              </a:rPr>
              <a:t>Again Find out the </a:t>
            </a:r>
            <a:r>
              <a:rPr sz="1800" dirty="0">
                <a:latin typeface="Arial"/>
                <a:cs typeface="Arial"/>
              </a:rPr>
              <a:t>smallest  </a:t>
            </a:r>
            <a:r>
              <a:rPr sz="1800" spc="-5" dirty="0">
                <a:latin typeface="Arial"/>
                <a:cs typeface="Arial"/>
              </a:rPr>
              <a:t>distance except 0, here it is </a:t>
            </a:r>
            <a:r>
              <a:rPr sz="1800" dirty="0">
                <a:latin typeface="Arial"/>
                <a:cs typeface="Arial"/>
              </a:rPr>
              <a:t>2  </a:t>
            </a:r>
            <a:r>
              <a:rPr sz="1800" spc="-5" dirty="0">
                <a:latin typeface="Arial"/>
                <a:cs typeface="Arial"/>
              </a:rPr>
              <a:t>between EA, and</a:t>
            </a:r>
            <a:r>
              <a:rPr sz="1800" spc="-30" dirty="0">
                <a:latin typeface="Arial"/>
                <a:cs typeface="Arial"/>
              </a:rPr>
              <a:t> </a:t>
            </a:r>
            <a:r>
              <a:rPr sz="1800" spc="-5" dirty="0">
                <a:latin typeface="Arial"/>
                <a:cs typeface="Arial"/>
              </a:rPr>
              <a:t>BC</a:t>
            </a:r>
            <a:endParaRPr sz="1800">
              <a:latin typeface="Arial"/>
              <a:cs typeface="Arial"/>
            </a:endParaRPr>
          </a:p>
          <a:p>
            <a:pPr marL="12700">
              <a:lnSpc>
                <a:spcPct val="100000"/>
              </a:lnSpc>
              <a:spcBef>
                <a:spcPts val="515"/>
              </a:spcBef>
            </a:pPr>
            <a:r>
              <a:rPr sz="1800" spc="-5" dirty="0">
                <a:latin typeface="Arial"/>
                <a:cs typeface="Arial"/>
              </a:rPr>
              <a:t>So, dendrogram will</a:t>
            </a:r>
            <a:r>
              <a:rPr sz="1800" spc="-30" dirty="0">
                <a:latin typeface="Arial"/>
                <a:cs typeface="Arial"/>
              </a:rPr>
              <a:t> </a:t>
            </a:r>
            <a:r>
              <a:rPr sz="1800" spc="-5" dirty="0">
                <a:latin typeface="Arial"/>
                <a:cs typeface="Arial"/>
              </a:rPr>
              <a:t>be</a:t>
            </a:r>
            <a:endParaRPr sz="1800">
              <a:latin typeface="Arial"/>
              <a:cs typeface="Arial"/>
            </a:endParaRPr>
          </a:p>
        </p:txBody>
      </p:sp>
      <p:sp>
        <p:nvSpPr>
          <p:cNvPr id="4" name="object 4"/>
          <p:cNvSpPr txBox="1"/>
          <p:nvPr/>
        </p:nvSpPr>
        <p:spPr>
          <a:xfrm>
            <a:off x="434975" y="4264835"/>
            <a:ext cx="3592195" cy="1680845"/>
          </a:xfrm>
          <a:prstGeom prst="rect">
            <a:avLst/>
          </a:prstGeom>
        </p:spPr>
        <p:txBody>
          <a:bodyPr vert="horz" wrap="square" lIns="0" tIns="10795" rIns="0" bIns="0" rtlCol="0">
            <a:spAutoFit/>
          </a:bodyPr>
          <a:lstStyle/>
          <a:p>
            <a:pPr marL="12700" marR="198755">
              <a:lnSpc>
                <a:spcPct val="100699"/>
              </a:lnSpc>
              <a:spcBef>
                <a:spcPts val="85"/>
              </a:spcBef>
            </a:pPr>
            <a:r>
              <a:rPr sz="1800" dirty="0">
                <a:latin typeface="Arial"/>
                <a:cs typeface="Arial"/>
              </a:rPr>
              <a:t>Merge cell </a:t>
            </a:r>
            <a:r>
              <a:rPr sz="1800" spc="-5" dirty="0">
                <a:latin typeface="Arial"/>
                <a:cs typeface="Arial"/>
              </a:rPr>
              <a:t>EA and BC, to find</a:t>
            </a:r>
            <a:r>
              <a:rPr sz="1800" spc="-100" dirty="0">
                <a:latin typeface="Arial"/>
                <a:cs typeface="Arial"/>
              </a:rPr>
              <a:t> </a:t>
            </a:r>
            <a:r>
              <a:rPr sz="1800" spc="-5" dirty="0">
                <a:latin typeface="Arial"/>
                <a:cs typeface="Arial"/>
              </a:rPr>
              <a:t>the  distance between EABC and D,  We need to</a:t>
            </a:r>
            <a:r>
              <a:rPr sz="1800" spc="-15" dirty="0">
                <a:latin typeface="Arial"/>
                <a:cs typeface="Arial"/>
              </a:rPr>
              <a:t> </a:t>
            </a:r>
            <a:r>
              <a:rPr sz="1800" spc="-5" dirty="0">
                <a:latin typeface="Arial"/>
                <a:cs typeface="Arial"/>
              </a:rPr>
              <a:t>find</a:t>
            </a:r>
            <a:endParaRPr sz="1800">
              <a:latin typeface="Arial"/>
              <a:cs typeface="Arial"/>
            </a:endParaRPr>
          </a:p>
          <a:p>
            <a:pPr marL="12700">
              <a:lnSpc>
                <a:spcPct val="100000"/>
              </a:lnSpc>
              <a:spcBef>
                <a:spcPts val="15"/>
              </a:spcBef>
            </a:pPr>
            <a:r>
              <a:rPr sz="1800" dirty="0">
                <a:latin typeface="Arial"/>
                <a:cs typeface="Arial"/>
              </a:rPr>
              <a:t>Min </a:t>
            </a:r>
            <a:r>
              <a:rPr sz="1800" spc="-5" dirty="0">
                <a:latin typeface="Arial"/>
                <a:cs typeface="Arial"/>
              </a:rPr>
              <a:t>dist </a:t>
            </a:r>
            <a:r>
              <a:rPr sz="1800" dirty="0">
                <a:latin typeface="Arial"/>
                <a:cs typeface="Arial"/>
              </a:rPr>
              <a:t>[ </a:t>
            </a:r>
            <a:r>
              <a:rPr sz="1800" spc="-5" dirty="0">
                <a:latin typeface="Arial"/>
                <a:cs typeface="Arial"/>
              </a:rPr>
              <a:t>{E,A,B,C},</a:t>
            </a:r>
            <a:r>
              <a:rPr sz="1800" spc="-35" dirty="0">
                <a:latin typeface="Arial"/>
                <a:cs typeface="Arial"/>
              </a:rPr>
              <a:t> </a:t>
            </a:r>
            <a:r>
              <a:rPr sz="1800" spc="-5" dirty="0">
                <a:latin typeface="Arial"/>
                <a:cs typeface="Arial"/>
              </a:rPr>
              <a:t>{D}]</a:t>
            </a:r>
            <a:endParaRPr sz="1800">
              <a:latin typeface="Arial"/>
              <a:cs typeface="Arial"/>
            </a:endParaRPr>
          </a:p>
          <a:p>
            <a:pPr marL="12700">
              <a:lnSpc>
                <a:spcPct val="100000"/>
              </a:lnSpc>
              <a:spcBef>
                <a:spcPts val="15"/>
              </a:spcBef>
            </a:pPr>
            <a:r>
              <a:rPr sz="1800" dirty="0">
                <a:latin typeface="Arial"/>
                <a:cs typeface="Arial"/>
              </a:rPr>
              <a:t>Min </a:t>
            </a:r>
            <a:r>
              <a:rPr sz="1800" spc="-5" dirty="0">
                <a:latin typeface="Arial"/>
                <a:cs typeface="Arial"/>
              </a:rPr>
              <a:t>dist </a:t>
            </a:r>
            <a:r>
              <a:rPr sz="1800" dirty="0">
                <a:latin typeface="Arial"/>
                <a:cs typeface="Arial"/>
              </a:rPr>
              <a:t>[ (E,D), (A,D), (B,D),</a:t>
            </a:r>
            <a:r>
              <a:rPr sz="1800" spc="-120" dirty="0">
                <a:latin typeface="Arial"/>
                <a:cs typeface="Arial"/>
              </a:rPr>
              <a:t> </a:t>
            </a:r>
            <a:r>
              <a:rPr sz="1800" dirty="0">
                <a:latin typeface="Arial"/>
                <a:cs typeface="Arial"/>
              </a:rPr>
              <a:t>(C,D)]</a:t>
            </a:r>
            <a:endParaRPr sz="1800">
              <a:latin typeface="Arial"/>
              <a:cs typeface="Arial"/>
            </a:endParaRPr>
          </a:p>
          <a:p>
            <a:pPr marL="12700">
              <a:lnSpc>
                <a:spcPct val="100000"/>
              </a:lnSpc>
              <a:spcBef>
                <a:spcPts val="15"/>
              </a:spcBef>
            </a:pPr>
            <a:r>
              <a:rPr sz="1800" dirty="0">
                <a:latin typeface="Arial"/>
                <a:cs typeface="Arial"/>
              </a:rPr>
              <a:t>Min </a:t>
            </a:r>
            <a:r>
              <a:rPr sz="1800" spc="-5" dirty="0">
                <a:latin typeface="Arial"/>
                <a:cs typeface="Arial"/>
              </a:rPr>
              <a:t>dist [3,3,6,3] </a:t>
            </a:r>
            <a:r>
              <a:rPr sz="1800" dirty="0">
                <a:latin typeface="Arial"/>
                <a:cs typeface="Arial"/>
              </a:rPr>
              <a:t>=</a:t>
            </a:r>
            <a:r>
              <a:rPr sz="1800" spc="-25" dirty="0">
                <a:latin typeface="Arial"/>
                <a:cs typeface="Arial"/>
              </a:rPr>
              <a:t> </a:t>
            </a:r>
            <a:r>
              <a:rPr sz="1800" dirty="0">
                <a:latin typeface="Arial"/>
                <a:cs typeface="Arial"/>
              </a:rPr>
              <a:t>3</a:t>
            </a:r>
            <a:endParaRPr sz="1800">
              <a:latin typeface="Arial"/>
              <a:cs typeface="Arial"/>
            </a:endParaRPr>
          </a:p>
        </p:txBody>
      </p:sp>
      <p:graphicFrame>
        <p:nvGraphicFramePr>
          <p:cNvPr id="5" name="object 5"/>
          <p:cNvGraphicFramePr>
            <a:graphicFrameLocks noGrp="1"/>
          </p:cNvGraphicFramePr>
          <p:nvPr/>
        </p:nvGraphicFramePr>
        <p:xfrm>
          <a:off x="501933" y="1778813"/>
          <a:ext cx="2674619" cy="1727203"/>
        </p:xfrm>
        <a:graphic>
          <a:graphicData uri="http://schemas.openxmlformats.org/drawingml/2006/table">
            <a:tbl>
              <a:tblPr firstRow="1" bandRow="1">
                <a:tableStyleId>{2D5ABB26-0587-4C30-8999-92F81FD0307C}</a:tableStyleId>
              </a:tblPr>
              <a:tblGrid>
                <a:gridCol w="668655"/>
                <a:gridCol w="668655"/>
                <a:gridCol w="668654"/>
                <a:gridCol w="668655"/>
              </a:tblGrid>
              <a:tr h="431799">
                <a:tc>
                  <a:txBody>
                    <a:bodyPr/>
                    <a:lstStyle/>
                    <a:p>
                      <a:pPr marL="85725">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spc="-5" dirty="0">
                          <a:latin typeface="Arial"/>
                          <a:cs typeface="Arial"/>
                        </a:rPr>
                        <a:t>EA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spc="-5" dirty="0">
                          <a:latin typeface="Arial"/>
                          <a:cs typeface="Arial"/>
                        </a:rPr>
                        <a:t>BC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806">
                <a:tc>
                  <a:txBody>
                    <a:bodyPr/>
                    <a:lstStyle/>
                    <a:p>
                      <a:pPr marL="85725">
                        <a:lnSpc>
                          <a:spcPct val="100000"/>
                        </a:lnSpc>
                        <a:spcBef>
                          <a:spcPts val="225"/>
                        </a:spcBef>
                      </a:pPr>
                      <a:r>
                        <a:rPr sz="1800" b="1" spc="-5" dirty="0">
                          <a:latin typeface="Arial"/>
                          <a:cs typeface="Arial"/>
                        </a:rPr>
                        <a:t>EA</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r h="431799">
                <a:tc>
                  <a:txBody>
                    <a:bodyPr/>
                    <a:lstStyle/>
                    <a:p>
                      <a:pPr marL="85725">
                        <a:lnSpc>
                          <a:spcPct val="100000"/>
                        </a:lnSpc>
                        <a:spcBef>
                          <a:spcPts val="225"/>
                        </a:spcBef>
                      </a:pPr>
                      <a:r>
                        <a:rPr sz="1800" b="1" spc="-5" dirty="0">
                          <a:latin typeface="Arial"/>
                          <a:cs typeface="Arial"/>
                        </a:rPr>
                        <a:t>BC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2</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r h="431799">
                <a:tc>
                  <a:txBody>
                    <a:bodyPr/>
                    <a:lstStyle/>
                    <a:p>
                      <a:pPr marL="85725">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solidFill>
                      <a:srgbClr val="DBE5F1"/>
                    </a:solidFill>
                  </a:tcPr>
                </a:tc>
              </a:tr>
            </a:tbl>
          </a:graphicData>
        </a:graphic>
      </p:graphicFrame>
      <p:sp>
        <p:nvSpPr>
          <p:cNvPr id="6" name="object 6"/>
          <p:cNvSpPr/>
          <p:nvPr/>
        </p:nvSpPr>
        <p:spPr>
          <a:xfrm>
            <a:off x="4127591" y="3289993"/>
            <a:ext cx="1828800" cy="381000"/>
          </a:xfrm>
          <a:custGeom>
            <a:avLst/>
            <a:gdLst/>
            <a:ahLst/>
            <a:cxnLst/>
            <a:rect l="l" t="t" r="r" b="b"/>
            <a:pathLst>
              <a:path w="1828800" h="381000">
                <a:moveTo>
                  <a:pt x="0" y="0"/>
                </a:moveTo>
                <a:lnTo>
                  <a:pt x="1828796" y="0"/>
                </a:lnTo>
              </a:path>
              <a:path w="1828800" h="381000">
                <a:moveTo>
                  <a:pt x="0" y="0"/>
                </a:moveTo>
                <a:lnTo>
                  <a:pt x="0" y="380999"/>
                </a:lnTo>
              </a:path>
              <a:path w="1828800" h="381000">
                <a:moveTo>
                  <a:pt x="1809446" y="0"/>
                </a:moveTo>
                <a:lnTo>
                  <a:pt x="1809446" y="380999"/>
                </a:lnTo>
              </a:path>
            </a:pathLst>
          </a:custGeom>
          <a:ln w="9524">
            <a:solidFill>
              <a:srgbClr val="497CBA"/>
            </a:solidFill>
          </a:ln>
        </p:spPr>
        <p:txBody>
          <a:bodyPr wrap="square" lIns="0" tIns="0" rIns="0" bIns="0" rtlCol="0"/>
          <a:lstStyle/>
          <a:p>
            <a:endParaRPr/>
          </a:p>
        </p:txBody>
      </p:sp>
      <p:sp>
        <p:nvSpPr>
          <p:cNvPr id="7" name="object 7"/>
          <p:cNvSpPr txBox="1"/>
          <p:nvPr/>
        </p:nvSpPr>
        <p:spPr>
          <a:xfrm>
            <a:off x="4059581" y="3663361"/>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a:t>
            </a:r>
            <a:endParaRPr sz="1800">
              <a:latin typeface="Arial"/>
              <a:cs typeface="Arial"/>
            </a:endParaRPr>
          </a:p>
        </p:txBody>
      </p:sp>
      <p:sp>
        <p:nvSpPr>
          <p:cNvPr id="8" name="object 8"/>
          <p:cNvSpPr txBox="1"/>
          <p:nvPr/>
        </p:nvSpPr>
        <p:spPr>
          <a:xfrm>
            <a:off x="8613189" y="2890981"/>
            <a:ext cx="153035" cy="789940"/>
          </a:xfrm>
          <a:prstGeom prst="rect">
            <a:avLst/>
          </a:prstGeom>
        </p:spPr>
        <p:txBody>
          <a:bodyPr vert="horz" wrap="square" lIns="0" tIns="120014" rIns="0" bIns="0" rtlCol="0">
            <a:spAutoFit/>
          </a:bodyPr>
          <a:lstStyle/>
          <a:p>
            <a:pPr marL="12700">
              <a:lnSpc>
                <a:spcPct val="100000"/>
              </a:lnSpc>
              <a:spcBef>
                <a:spcPts val="944"/>
              </a:spcBef>
            </a:pPr>
            <a:r>
              <a:rPr sz="1800" dirty="0">
                <a:latin typeface="Arial"/>
                <a:cs typeface="Arial"/>
              </a:rPr>
              <a:t>2</a:t>
            </a:r>
            <a:endParaRPr sz="1800">
              <a:latin typeface="Arial"/>
              <a:cs typeface="Arial"/>
            </a:endParaRPr>
          </a:p>
          <a:p>
            <a:pPr marL="12700">
              <a:lnSpc>
                <a:spcPct val="100000"/>
              </a:lnSpc>
              <a:spcBef>
                <a:spcPts val="850"/>
              </a:spcBef>
            </a:pPr>
            <a:r>
              <a:rPr sz="1800" dirty="0">
                <a:latin typeface="Arial"/>
                <a:cs typeface="Arial"/>
              </a:rPr>
              <a:t>1</a:t>
            </a:r>
            <a:endParaRPr sz="1800">
              <a:latin typeface="Arial"/>
              <a:cs typeface="Arial"/>
            </a:endParaRPr>
          </a:p>
        </p:txBody>
      </p:sp>
      <p:grpSp>
        <p:nvGrpSpPr>
          <p:cNvPr id="9" name="object 9"/>
          <p:cNvGrpSpPr/>
          <p:nvPr/>
        </p:nvGrpSpPr>
        <p:grpSpPr>
          <a:xfrm>
            <a:off x="8115283" y="2814356"/>
            <a:ext cx="381000" cy="979169"/>
            <a:chOff x="8115283" y="2814356"/>
            <a:chExt cx="381000" cy="979169"/>
          </a:xfrm>
        </p:grpSpPr>
        <p:sp>
          <p:nvSpPr>
            <p:cNvPr id="10" name="object 10"/>
            <p:cNvSpPr/>
            <p:nvPr/>
          </p:nvSpPr>
          <p:spPr>
            <a:xfrm>
              <a:off x="8294233" y="2862344"/>
              <a:ext cx="0" cy="930910"/>
            </a:xfrm>
            <a:custGeom>
              <a:avLst/>
              <a:gdLst/>
              <a:ahLst/>
              <a:cxnLst/>
              <a:rect l="l" t="t" r="r" b="b"/>
              <a:pathLst>
                <a:path h="930910">
                  <a:moveTo>
                    <a:pt x="0" y="930623"/>
                  </a:moveTo>
                  <a:lnTo>
                    <a:pt x="0" y="0"/>
                  </a:lnTo>
                </a:path>
              </a:pathLst>
            </a:custGeom>
            <a:ln w="9524">
              <a:solidFill>
                <a:srgbClr val="497CBA"/>
              </a:solidFill>
            </a:ln>
          </p:spPr>
          <p:txBody>
            <a:bodyPr wrap="square" lIns="0" tIns="0" rIns="0" bIns="0" rtlCol="0"/>
            <a:lstStyle/>
            <a:p>
              <a:endParaRPr/>
            </a:p>
          </p:txBody>
        </p:sp>
        <p:sp>
          <p:nvSpPr>
            <p:cNvPr id="11" name="object 11"/>
            <p:cNvSpPr/>
            <p:nvPr/>
          </p:nvSpPr>
          <p:spPr>
            <a:xfrm>
              <a:off x="8278483" y="2819119"/>
              <a:ext cx="31750" cy="43815"/>
            </a:xfrm>
            <a:custGeom>
              <a:avLst/>
              <a:gdLst/>
              <a:ahLst/>
              <a:cxnLst/>
              <a:rect l="l" t="t" r="r" b="b"/>
              <a:pathLst>
                <a:path w="31750" h="43814">
                  <a:moveTo>
                    <a:pt x="31474" y="43224"/>
                  </a:moveTo>
                  <a:lnTo>
                    <a:pt x="0" y="43224"/>
                  </a:lnTo>
                  <a:lnTo>
                    <a:pt x="15749" y="0"/>
                  </a:lnTo>
                  <a:lnTo>
                    <a:pt x="31474" y="43224"/>
                  </a:lnTo>
                  <a:close/>
                </a:path>
              </a:pathLst>
            </a:custGeom>
            <a:solidFill>
              <a:srgbClr val="497CBA"/>
            </a:solidFill>
          </p:spPr>
          <p:txBody>
            <a:bodyPr wrap="square" lIns="0" tIns="0" rIns="0" bIns="0" rtlCol="0"/>
            <a:lstStyle/>
            <a:p>
              <a:endParaRPr/>
            </a:p>
          </p:txBody>
        </p:sp>
        <p:sp>
          <p:nvSpPr>
            <p:cNvPr id="12" name="object 12"/>
            <p:cNvSpPr/>
            <p:nvPr/>
          </p:nvSpPr>
          <p:spPr>
            <a:xfrm>
              <a:off x="8278483" y="2819119"/>
              <a:ext cx="31750" cy="43815"/>
            </a:xfrm>
            <a:custGeom>
              <a:avLst/>
              <a:gdLst/>
              <a:ahLst/>
              <a:cxnLst/>
              <a:rect l="l" t="t" r="r" b="b"/>
              <a:pathLst>
                <a:path w="31750" h="43814">
                  <a:moveTo>
                    <a:pt x="31474" y="43224"/>
                  </a:moveTo>
                  <a:lnTo>
                    <a:pt x="15749" y="0"/>
                  </a:lnTo>
                  <a:lnTo>
                    <a:pt x="0" y="43224"/>
                  </a:lnTo>
                  <a:lnTo>
                    <a:pt x="31474" y="43224"/>
                  </a:lnTo>
                  <a:close/>
                </a:path>
              </a:pathLst>
            </a:custGeom>
            <a:ln w="9524">
              <a:solidFill>
                <a:srgbClr val="497CBA"/>
              </a:solidFill>
            </a:ln>
          </p:spPr>
          <p:txBody>
            <a:bodyPr wrap="square" lIns="0" tIns="0" rIns="0" bIns="0" rtlCol="0"/>
            <a:lstStyle/>
            <a:p>
              <a:endParaRPr/>
            </a:p>
          </p:txBody>
        </p:sp>
        <p:sp>
          <p:nvSpPr>
            <p:cNvPr id="13" name="object 13"/>
            <p:cNvSpPr/>
            <p:nvPr/>
          </p:nvSpPr>
          <p:spPr>
            <a:xfrm>
              <a:off x="8115283" y="3158018"/>
              <a:ext cx="381000" cy="347345"/>
            </a:xfrm>
            <a:custGeom>
              <a:avLst/>
              <a:gdLst/>
              <a:ahLst/>
              <a:cxnLst/>
              <a:rect l="l" t="t" r="r" b="b"/>
              <a:pathLst>
                <a:path w="381000" h="347345">
                  <a:moveTo>
                    <a:pt x="0" y="347174"/>
                  </a:moveTo>
                  <a:lnTo>
                    <a:pt x="380999" y="347174"/>
                  </a:lnTo>
                </a:path>
                <a:path w="381000" h="347345">
                  <a:moveTo>
                    <a:pt x="0" y="0"/>
                  </a:moveTo>
                  <a:lnTo>
                    <a:pt x="380999" y="0"/>
                  </a:lnTo>
                </a:path>
              </a:pathLst>
            </a:custGeom>
            <a:ln w="9524">
              <a:solidFill>
                <a:srgbClr val="497CBA"/>
              </a:solidFill>
            </a:ln>
          </p:spPr>
          <p:txBody>
            <a:bodyPr wrap="square" lIns="0" tIns="0" rIns="0" bIns="0" rtlCol="0"/>
            <a:lstStyle/>
            <a:p>
              <a:endParaRPr/>
            </a:p>
          </p:txBody>
        </p:sp>
      </p:grpSp>
      <p:sp>
        <p:nvSpPr>
          <p:cNvPr id="14" name="object 14"/>
          <p:cNvSpPr/>
          <p:nvPr/>
        </p:nvSpPr>
        <p:spPr>
          <a:xfrm>
            <a:off x="6084037" y="3276593"/>
            <a:ext cx="1834514" cy="381000"/>
          </a:xfrm>
          <a:custGeom>
            <a:avLst/>
            <a:gdLst/>
            <a:ahLst/>
            <a:cxnLst/>
            <a:rect l="l" t="t" r="r" b="b"/>
            <a:pathLst>
              <a:path w="1834515" h="381000">
                <a:moveTo>
                  <a:pt x="5399" y="0"/>
                </a:moveTo>
                <a:lnTo>
                  <a:pt x="1834196" y="0"/>
                </a:lnTo>
              </a:path>
              <a:path w="1834515" h="381000">
                <a:moveTo>
                  <a:pt x="0" y="0"/>
                </a:moveTo>
                <a:lnTo>
                  <a:pt x="0" y="380999"/>
                </a:lnTo>
              </a:path>
              <a:path w="1834515" h="381000">
                <a:moveTo>
                  <a:pt x="1830796" y="0"/>
                </a:moveTo>
                <a:lnTo>
                  <a:pt x="1830796" y="380999"/>
                </a:lnTo>
              </a:path>
            </a:pathLst>
          </a:custGeom>
          <a:ln w="9524">
            <a:solidFill>
              <a:srgbClr val="497CBA"/>
            </a:solidFill>
          </a:ln>
        </p:spPr>
        <p:txBody>
          <a:bodyPr wrap="square" lIns="0" tIns="0" rIns="0" bIns="0" rtlCol="0"/>
          <a:lstStyle/>
          <a:p>
            <a:endParaRPr/>
          </a:p>
        </p:txBody>
      </p:sp>
      <p:sp>
        <p:nvSpPr>
          <p:cNvPr id="15" name="object 15"/>
          <p:cNvSpPr txBox="1"/>
          <p:nvPr/>
        </p:nvSpPr>
        <p:spPr>
          <a:xfrm>
            <a:off x="5850278" y="3656827"/>
            <a:ext cx="387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a:t>
            </a:r>
            <a:r>
              <a:rPr sz="1800" spc="-140" dirty="0">
                <a:latin typeface="Arial"/>
                <a:cs typeface="Arial"/>
              </a:rPr>
              <a:t> </a:t>
            </a:r>
            <a:r>
              <a:rPr sz="2700" baseline="1543" dirty="0">
                <a:latin typeface="Arial"/>
                <a:cs typeface="Arial"/>
              </a:rPr>
              <a:t>B</a:t>
            </a:r>
            <a:endParaRPr sz="2700" baseline="1543">
              <a:latin typeface="Arial"/>
              <a:cs typeface="Arial"/>
            </a:endParaRPr>
          </a:p>
        </p:txBody>
      </p:sp>
      <p:sp>
        <p:nvSpPr>
          <p:cNvPr id="16" name="object 16"/>
          <p:cNvSpPr txBox="1"/>
          <p:nvPr/>
        </p:nvSpPr>
        <p:spPr>
          <a:xfrm>
            <a:off x="7814700" y="3645673"/>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a:t>
            </a:r>
            <a:endParaRPr sz="1800">
              <a:latin typeface="Arial"/>
              <a:cs typeface="Arial"/>
            </a:endParaRPr>
          </a:p>
        </p:txBody>
      </p:sp>
      <p:sp>
        <p:nvSpPr>
          <p:cNvPr id="17" name="object 17"/>
          <p:cNvSpPr/>
          <p:nvPr/>
        </p:nvSpPr>
        <p:spPr>
          <a:xfrm>
            <a:off x="5057864" y="2925669"/>
            <a:ext cx="1828800" cy="381000"/>
          </a:xfrm>
          <a:custGeom>
            <a:avLst/>
            <a:gdLst/>
            <a:ahLst/>
            <a:cxnLst/>
            <a:rect l="l" t="t" r="r" b="b"/>
            <a:pathLst>
              <a:path w="1828800" h="381000">
                <a:moveTo>
                  <a:pt x="0" y="0"/>
                </a:moveTo>
                <a:lnTo>
                  <a:pt x="1828796" y="0"/>
                </a:lnTo>
              </a:path>
              <a:path w="1828800" h="381000">
                <a:moveTo>
                  <a:pt x="0" y="0"/>
                </a:moveTo>
                <a:lnTo>
                  <a:pt x="0" y="380999"/>
                </a:lnTo>
              </a:path>
              <a:path w="1828800" h="381000">
                <a:moveTo>
                  <a:pt x="1809446" y="0"/>
                </a:moveTo>
                <a:lnTo>
                  <a:pt x="1809446" y="380999"/>
                </a:lnTo>
              </a:path>
            </a:pathLst>
          </a:custGeom>
          <a:ln w="9524">
            <a:solidFill>
              <a:srgbClr val="497CBA"/>
            </a:solidFill>
          </a:ln>
        </p:spPr>
        <p:txBody>
          <a:bodyPr wrap="square" lIns="0" tIns="0" rIns="0" bIns="0" rtlCol="0"/>
          <a:lstStyle/>
          <a:p>
            <a:endParaRPr/>
          </a:p>
        </p:txBody>
      </p:sp>
      <p:graphicFrame>
        <p:nvGraphicFramePr>
          <p:cNvPr id="18" name="object 18"/>
          <p:cNvGraphicFramePr>
            <a:graphicFrameLocks noGrp="1"/>
          </p:cNvGraphicFramePr>
          <p:nvPr/>
        </p:nvGraphicFramePr>
        <p:xfrm>
          <a:off x="5094389" y="4471691"/>
          <a:ext cx="2370455" cy="1507496"/>
        </p:xfrm>
        <a:graphic>
          <a:graphicData uri="http://schemas.openxmlformats.org/drawingml/2006/table">
            <a:tbl>
              <a:tblPr firstRow="1" bandRow="1">
                <a:tableStyleId>{2D5ABB26-0587-4C30-8999-92F81FD0307C}</a:tableStyleId>
              </a:tblPr>
              <a:tblGrid>
                <a:gridCol w="863600"/>
                <a:gridCol w="838200"/>
                <a:gridCol w="668655"/>
              </a:tblGrid>
              <a:tr h="643898">
                <a:tc>
                  <a:txBody>
                    <a:bodyPr/>
                    <a:lstStyle/>
                    <a:p>
                      <a:pPr marL="85725">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spc="-5" dirty="0">
                          <a:latin typeface="Arial"/>
                          <a:cs typeface="Arial"/>
                        </a:rPr>
                        <a:t>EABC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799">
                <a:tc>
                  <a:txBody>
                    <a:bodyPr/>
                    <a:lstStyle/>
                    <a:p>
                      <a:pPr marL="85725">
                        <a:lnSpc>
                          <a:spcPct val="100000"/>
                        </a:lnSpc>
                        <a:spcBef>
                          <a:spcPts val="225"/>
                        </a:spcBef>
                      </a:pPr>
                      <a:r>
                        <a:rPr sz="1800" b="1" spc="-5" dirty="0">
                          <a:latin typeface="Arial"/>
                          <a:cs typeface="Arial"/>
                        </a:rPr>
                        <a:t>EABC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7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r h="431799">
                <a:tc>
                  <a:txBody>
                    <a:bodyPr/>
                    <a:lstStyle/>
                    <a:p>
                      <a:pPr marL="85725">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bl>
          </a:graphicData>
        </a:graphic>
      </p:graphicFrame>
      <p:sp>
        <p:nvSpPr>
          <p:cNvPr id="19" name="Slide Number Placeholder 18"/>
          <p:cNvSpPr>
            <a:spLocks noGrp="1"/>
          </p:cNvSpPr>
          <p:nvPr>
            <p:ph type="sldNum" sz="quarter" idx="7"/>
          </p:nvPr>
        </p:nvSpPr>
        <p:spPr/>
        <p:txBody>
          <a:bodyPr/>
          <a:lstStyle/>
          <a:p>
            <a:fld id="{B6F15528-21DE-4FAA-801E-634DDDAF4B2B}" type="slidenum">
              <a:rPr lang="en-IN" smtClean="0"/>
              <a:t>59</a:t>
            </a:fld>
            <a:endParaRPr lang="en-IN"/>
          </a:p>
        </p:txBody>
      </p:sp>
    </p:spTree>
    <p:extLst>
      <p:ext uri="{BB962C8B-B14F-4D97-AF65-F5344CB8AC3E}">
        <p14:creationId xmlns:p14="http://schemas.microsoft.com/office/powerpoint/2010/main" val="1910068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Rectangle 2"/>
          <p:cNvSpPr>
            <a:spLocks noGrp="1" noChangeArrowheads="1"/>
          </p:cNvSpPr>
          <p:nvPr>
            <p:ph type="ctrTitle"/>
          </p:nvPr>
        </p:nvSpPr>
        <p:spPr>
          <a:xfrm>
            <a:off x="628650" y="171163"/>
            <a:ext cx="7886700" cy="549274"/>
          </a:xfrm>
          <a:noFill/>
          <a:ln/>
        </p:spPr>
        <p:txBody>
          <a:bodyPr lIns="92075" tIns="46038" rIns="92075" bIns="46038" anchor="ctr">
            <a:normAutofit fontScale="90000"/>
          </a:bodyPr>
          <a:lstStyle/>
          <a:p>
            <a:r>
              <a:rPr lang="en-US" altLang="en-US" sz="3200" b="1" dirty="0"/>
              <a:t>Quality: What Is Good Clustering?</a:t>
            </a:r>
          </a:p>
        </p:txBody>
      </p:sp>
      <p:sp>
        <p:nvSpPr>
          <p:cNvPr id="1430531" name="Rectangle 3"/>
          <p:cNvSpPr>
            <a:spLocks noGrp="1" noChangeArrowheads="1"/>
          </p:cNvSpPr>
          <p:nvPr>
            <p:ph type="subTitle" idx="4"/>
          </p:nvPr>
        </p:nvSpPr>
        <p:spPr>
          <a:xfrm>
            <a:off x="628650" y="1294411"/>
            <a:ext cx="7886700" cy="4497800"/>
          </a:xfrm>
          <a:prstGeom prst="rect">
            <a:avLst/>
          </a:prstGeom>
          <a:noFill/>
          <a:ln/>
        </p:spPr>
        <p:txBody>
          <a:bodyPr lIns="92075" tIns="46038" rIns="92075" bIns="46038">
            <a:normAutofit/>
          </a:bodyPr>
          <a:lstStyle/>
          <a:p>
            <a:pPr>
              <a:lnSpc>
                <a:spcPct val="130000"/>
              </a:lnSpc>
            </a:pPr>
            <a:r>
              <a:rPr lang="en-US" altLang="en-US" sz="2400" dirty="0"/>
              <a:t>A </a:t>
            </a:r>
            <a:r>
              <a:rPr lang="en-US" altLang="en-US" sz="2400" u="sng" dirty="0"/>
              <a:t>good clustering</a:t>
            </a:r>
            <a:r>
              <a:rPr lang="en-US" altLang="en-US" sz="2400" dirty="0"/>
              <a:t> method will produce high quality clusters with</a:t>
            </a:r>
          </a:p>
          <a:p>
            <a:pPr lvl="1">
              <a:lnSpc>
                <a:spcPct val="130000"/>
              </a:lnSpc>
            </a:pPr>
            <a:r>
              <a:rPr lang="en-US" altLang="en-US" sz="2400" dirty="0" smtClean="0"/>
              <a:t>    high </a:t>
            </a:r>
            <a:r>
              <a:rPr lang="en-US" altLang="en-US" sz="2400" dirty="0"/>
              <a:t>intra-class similarity</a:t>
            </a:r>
          </a:p>
          <a:p>
            <a:pPr lvl="1">
              <a:lnSpc>
                <a:spcPct val="130000"/>
              </a:lnSpc>
            </a:pPr>
            <a:r>
              <a:rPr lang="en-US" altLang="en-US" sz="2400" dirty="0" smtClean="0"/>
              <a:t>    low </a:t>
            </a:r>
            <a:r>
              <a:rPr lang="en-US" altLang="en-US" sz="2400" dirty="0"/>
              <a:t>inter-class similarity </a:t>
            </a:r>
          </a:p>
          <a:p>
            <a:pPr>
              <a:lnSpc>
                <a:spcPct val="130000"/>
              </a:lnSpc>
            </a:pPr>
            <a:r>
              <a:rPr lang="en-US" altLang="en-US" sz="2400" dirty="0"/>
              <a:t>The </a:t>
            </a:r>
            <a:r>
              <a:rPr lang="en-US" altLang="en-US" sz="2400" u="sng" dirty="0"/>
              <a:t>quality</a:t>
            </a:r>
            <a:r>
              <a:rPr lang="en-US" altLang="en-US" sz="2400" dirty="0"/>
              <a:t> of a clustering result depends on both the similarity measure used by the method and its implementation</a:t>
            </a:r>
          </a:p>
          <a:p>
            <a:pPr>
              <a:lnSpc>
                <a:spcPct val="130000"/>
              </a:lnSpc>
            </a:pPr>
            <a:r>
              <a:rPr lang="en-US" altLang="en-US" sz="2400" dirty="0"/>
              <a:t>The </a:t>
            </a:r>
            <a:r>
              <a:rPr lang="en-US" altLang="en-US" sz="2400" u="sng" dirty="0"/>
              <a:t>quality</a:t>
            </a:r>
            <a:r>
              <a:rPr lang="en-US" altLang="en-US" sz="2400" dirty="0"/>
              <a:t> of a clustering method is also measured by its ability to discover some or all of the </a:t>
            </a:r>
            <a:r>
              <a:rPr lang="en-US" altLang="en-US" sz="2400" u="sng" dirty="0"/>
              <a:t>hidden</a:t>
            </a:r>
            <a:r>
              <a:rPr lang="en-US" altLang="en-US" sz="2400" dirty="0"/>
              <a:t> patterns</a:t>
            </a:r>
          </a:p>
        </p:txBody>
      </p:sp>
      <p:sp>
        <p:nvSpPr>
          <p:cNvPr id="2" name="Slide Number Placeholder 1"/>
          <p:cNvSpPr>
            <a:spLocks noGrp="1"/>
          </p:cNvSpPr>
          <p:nvPr>
            <p:ph type="sldNum" sz="quarter" idx="7"/>
          </p:nvPr>
        </p:nvSpPr>
        <p:spPr/>
        <p:txBody>
          <a:bodyPr/>
          <a:lstStyle/>
          <a:p>
            <a:fld id="{B6F15528-21DE-4FAA-801E-634DDDAF4B2B}" type="slidenum">
              <a:rPr lang="en-IN" smtClean="0"/>
              <a:t>6</a:t>
            </a:fld>
            <a:endParaRPr lang="en-IN"/>
          </a:p>
        </p:txBody>
      </p:sp>
    </p:spTree>
    <p:extLst>
      <p:ext uri="{BB962C8B-B14F-4D97-AF65-F5344CB8AC3E}">
        <p14:creationId xmlns:p14="http://schemas.microsoft.com/office/powerpoint/2010/main" val="266128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899" y="452055"/>
            <a:ext cx="5796915" cy="513080"/>
          </a:xfrm>
          <a:prstGeom prst="rect">
            <a:avLst/>
          </a:prstGeom>
        </p:spPr>
        <p:txBody>
          <a:bodyPr vert="horz" wrap="square" lIns="0" tIns="12700" rIns="0" bIns="0" rtlCol="0">
            <a:spAutoFit/>
          </a:bodyPr>
          <a:lstStyle/>
          <a:p>
            <a:pPr marL="12700">
              <a:lnSpc>
                <a:spcPct val="100000"/>
              </a:lnSpc>
              <a:spcBef>
                <a:spcPts val="100"/>
              </a:spcBef>
            </a:pPr>
            <a:r>
              <a:rPr spc="-10" dirty="0"/>
              <a:t>Agglomerative </a:t>
            </a:r>
            <a:r>
              <a:rPr spc="-5" dirty="0"/>
              <a:t>Clustering</a:t>
            </a:r>
            <a:r>
              <a:rPr spc="-80" dirty="0"/>
              <a:t> </a:t>
            </a:r>
            <a:r>
              <a:rPr spc="-5" dirty="0"/>
              <a:t>Example</a:t>
            </a:r>
          </a:p>
        </p:txBody>
      </p:sp>
      <p:sp>
        <p:nvSpPr>
          <p:cNvPr id="3" name="object 3"/>
          <p:cNvSpPr txBox="1"/>
          <p:nvPr/>
        </p:nvSpPr>
        <p:spPr>
          <a:xfrm>
            <a:off x="4154831" y="1657981"/>
            <a:ext cx="2844800" cy="755015"/>
          </a:xfrm>
          <a:prstGeom prst="rect">
            <a:avLst/>
          </a:prstGeom>
        </p:spPr>
        <p:txBody>
          <a:bodyPr vert="horz" wrap="square" lIns="0" tIns="12700" rIns="0" bIns="0" rtlCol="0">
            <a:spAutoFit/>
          </a:bodyPr>
          <a:lstStyle/>
          <a:p>
            <a:pPr marL="14604">
              <a:lnSpc>
                <a:spcPct val="100000"/>
              </a:lnSpc>
              <a:spcBef>
                <a:spcPts val="100"/>
              </a:spcBef>
            </a:pPr>
            <a:r>
              <a:rPr sz="1800" spc="-5" dirty="0">
                <a:latin typeface="Arial"/>
                <a:cs typeface="Arial"/>
              </a:rPr>
              <a:t>Again </a:t>
            </a:r>
            <a:r>
              <a:rPr sz="1800" dirty="0">
                <a:latin typeface="Arial"/>
                <a:cs typeface="Arial"/>
              </a:rPr>
              <a:t>smallest </a:t>
            </a:r>
            <a:r>
              <a:rPr sz="1800" spc="-5" dirty="0">
                <a:latin typeface="Arial"/>
                <a:cs typeface="Arial"/>
              </a:rPr>
              <a:t>distance is</a:t>
            </a:r>
            <a:r>
              <a:rPr sz="1800" spc="-95" dirty="0">
                <a:latin typeface="Arial"/>
                <a:cs typeface="Arial"/>
              </a:rPr>
              <a:t> </a:t>
            </a:r>
            <a:r>
              <a:rPr sz="1800" dirty="0">
                <a:latin typeface="Arial"/>
                <a:cs typeface="Arial"/>
              </a:rPr>
              <a:t>3</a:t>
            </a:r>
            <a:endParaRPr sz="1800">
              <a:latin typeface="Arial"/>
              <a:cs typeface="Arial"/>
            </a:endParaRPr>
          </a:p>
          <a:p>
            <a:pPr marL="12700">
              <a:lnSpc>
                <a:spcPct val="100000"/>
              </a:lnSpc>
              <a:spcBef>
                <a:spcPts val="1420"/>
              </a:spcBef>
            </a:pPr>
            <a:r>
              <a:rPr sz="1800" spc="-5" dirty="0">
                <a:latin typeface="Arial"/>
                <a:cs typeface="Arial"/>
              </a:rPr>
              <a:t>So, dendrogram will</a:t>
            </a:r>
            <a:r>
              <a:rPr sz="1800" spc="-35" dirty="0">
                <a:latin typeface="Arial"/>
                <a:cs typeface="Arial"/>
              </a:rPr>
              <a:t> </a:t>
            </a:r>
            <a:r>
              <a:rPr sz="1800" spc="-5" dirty="0">
                <a:latin typeface="Arial"/>
                <a:cs typeface="Arial"/>
              </a:rPr>
              <a:t>be</a:t>
            </a:r>
            <a:endParaRPr sz="1800">
              <a:latin typeface="Arial"/>
              <a:cs typeface="Arial"/>
            </a:endParaRPr>
          </a:p>
        </p:txBody>
      </p:sp>
      <p:sp>
        <p:nvSpPr>
          <p:cNvPr id="4" name="object 4"/>
          <p:cNvSpPr txBox="1"/>
          <p:nvPr/>
        </p:nvSpPr>
        <p:spPr>
          <a:xfrm>
            <a:off x="434975" y="4264835"/>
            <a:ext cx="24371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Merge cell </a:t>
            </a:r>
            <a:r>
              <a:rPr sz="1800" spc="-5" dirty="0">
                <a:latin typeface="Arial"/>
                <a:cs typeface="Arial"/>
              </a:rPr>
              <a:t>EABC and</a:t>
            </a:r>
            <a:r>
              <a:rPr sz="1800" spc="-105" dirty="0">
                <a:latin typeface="Arial"/>
                <a:cs typeface="Arial"/>
              </a:rPr>
              <a:t> </a:t>
            </a:r>
            <a:r>
              <a:rPr sz="1800" dirty="0">
                <a:latin typeface="Arial"/>
                <a:cs typeface="Arial"/>
              </a:rPr>
              <a:t>D</a:t>
            </a:r>
            <a:endParaRPr sz="1800">
              <a:latin typeface="Arial"/>
              <a:cs typeface="Arial"/>
            </a:endParaRPr>
          </a:p>
        </p:txBody>
      </p:sp>
      <p:graphicFrame>
        <p:nvGraphicFramePr>
          <p:cNvPr id="5" name="object 5"/>
          <p:cNvGraphicFramePr>
            <a:graphicFrameLocks noGrp="1"/>
          </p:cNvGraphicFramePr>
          <p:nvPr/>
        </p:nvGraphicFramePr>
        <p:xfrm>
          <a:off x="603248" y="1623921"/>
          <a:ext cx="2370455" cy="1507496"/>
        </p:xfrm>
        <a:graphic>
          <a:graphicData uri="http://schemas.openxmlformats.org/drawingml/2006/table">
            <a:tbl>
              <a:tblPr firstRow="1" bandRow="1">
                <a:tableStyleId>{2D5ABB26-0587-4C30-8999-92F81FD0307C}</a:tableStyleId>
              </a:tblPr>
              <a:tblGrid>
                <a:gridCol w="863600"/>
                <a:gridCol w="838200"/>
                <a:gridCol w="668655"/>
              </a:tblGrid>
              <a:tr h="643898">
                <a:tc>
                  <a:txBody>
                    <a:bodyPr/>
                    <a:lstStyle/>
                    <a:p>
                      <a:pPr marL="85090">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spc="-5" dirty="0">
                          <a:latin typeface="Arial"/>
                          <a:cs typeface="Arial"/>
                        </a:rPr>
                        <a:t>EABC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799">
                <a:tc>
                  <a:txBody>
                    <a:bodyPr/>
                    <a:lstStyle/>
                    <a:p>
                      <a:pPr marL="85090">
                        <a:lnSpc>
                          <a:spcPct val="100000"/>
                        </a:lnSpc>
                        <a:spcBef>
                          <a:spcPts val="225"/>
                        </a:spcBef>
                      </a:pPr>
                      <a:r>
                        <a:rPr sz="1800" b="1" spc="-5" dirty="0">
                          <a:latin typeface="Arial"/>
                          <a:cs typeface="Arial"/>
                        </a:rPr>
                        <a:t>EABC</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a:lnSpc>
                          <a:spcPct val="100000"/>
                        </a:lnSpc>
                      </a:pPr>
                      <a:endParaRPr sz="1600">
                        <a:latin typeface="Times New Roman"/>
                        <a:cs typeface="Times New Roman"/>
                      </a:endParaRPr>
                    </a:p>
                  </a:txBody>
                  <a:tcPr marL="0" marR="0" marT="0"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r h="431799">
                <a:tc>
                  <a:txBody>
                    <a:bodyPr/>
                    <a:lstStyle/>
                    <a:p>
                      <a:pPr marL="85090">
                        <a:lnSpc>
                          <a:spcPct val="100000"/>
                        </a:lnSpc>
                        <a:spcBef>
                          <a:spcPts val="225"/>
                        </a:spcBef>
                      </a:pPr>
                      <a:r>
                        <a:rPr sz="1800" b="1" dirty="0">
                          <a:latin typeface="Arial"/>
                          <a:cs typeface="Arial"/>
                        </a:rPr>
                        <a:t>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3</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c>
                  <a:txBody>
                    <a:bodyPr/>
                    <a:lstStyle/>
                    <a:p>
                      <a:pPr marL="85090">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12700">
                      <a:solidFill>
                        <a:srgbClr val="4F80BC"/>
                      </a:solidFill>
                      <a:prstDash val="solid"/>
                    </a:lnB>
                  </a:tcPr>
                </a:tc>
              </a:tr>
            </a:tbl>
          </a:graphicData>
        </a:graphic>
      </p:graphicFrame>
      <p:sp>
        <p:nvSpPr>
          <p:cNvPr id="6" name="object 6"/>
          <p:cNvSpPr txBox="1"/>
          <p:nvPr/>
        </p:nvSpPr>
        <p:spPr>
          <a:xfrm>
            <a:off x="8560878" y="2487121"/>
            <a:ext cx="205104" cy="1193800"/>
          </a:xfrm>
          <a:prstGeom prst="rect">
            <a:avLst/>
          </a:prstGeom>
        </p:spPr>
        <p:txBody>
          <a:bodyPr vert="horz" wrap="square" lIns="0" tIns="131445" rIns="0" bIns="0" rtlCol="0">
            <a:spAutoFit/>
          </a:bodyPr>
          <a:lstStyle/>
          <a:p>
            <a:pPr marL="12700">
              <a:lnSpc>
                <a:spcPct val="100000"/>
              </a:lnSpc>
              <a:spcBef>
                <a:spcPts val="1035"/>
              </a:spcBef>
            </a:pPr>
            <a:r>
              <a:rPr sz="1800" dirty="0">
                <a:latin typeface="Arial"/>
                <a:cs typeface="Arial"/>
              </a:rPr>
              <a:t>3</a:t>
            </a:r>
            <a:endParaRPr sz="1800">
              <a:latin typeface="Arial"/>
              <a:cs typeface="Arial"/>
            </a:endParaRPr>
          </a:p>
          <a:p>
            <a:pPr marL="64769">
              <a:lnSpc>
                <a:spcPct val="100000"/>
              </a:lnSpc>
              <a:spcBef>
                <a:spcPts val="930"/>
              </a:spcBef>
            </a:pPr>
            <a:r>
              <a:rPr sz="1800" dirty="0">
                <a:latin typeface="Arial"/>
                <a:cs typeface="Arial"/>
              </a:rPr>
              <a:t>2</a:t>
            </a:r>
            <a:endParaRPr sz="1800">
              <a:latin typeface="Arial"/>
              <a:cs typeface="Arial"/>
            </a:endParaRPr>
          </a:p>
          <a:p>
            <a:pPr marL="64769">
              <a:lnSpc>
                <a:spcPct val="100000"/>
              </a:lnSpc>
              <a:spcBef>
                <a:spcPts val="850"/>
              </a:spcBef>
            </a:pPr>
            <a:r>
              <a:rPr sz="1800" dirty="0">
                <a:latin typeface="Arial"/>
                <a:cs typeface="Arial"/>
              </a:rPr>
              <a:t>1</a:t>
            </a:r>
            <a:endParaRPr sz="1800">
              <a:latin typeface="Arial"/>
              <a:cs typeface="Arial"/>
            </a:endParaRPr>
          </a:p>
        </p:txBody>
      </p:sp>
      <p:grpSp>
        <p:nvGrpSpPr>
          <p:cNvPr id="7" name="object 7"/>
          <p:cNvGrpSpPr/>
          <p:nvPr/>
        </p:nvGrpSpPr>
        <p:grpSpPr>
          <a:xfrm>
            <a:off x="8115283" y="2475020"/>
            <a:ext cx="381000" cy="1322705"/>
            <a:chOff x="8115283" y="2475020"/>
            <a:chExt cx="381000" cy="1322705"/>
          </a:xfrm>
        </p:grpSpPr>
        <p:sp>
          <p:nvSpPr>
            <p:cNvPr id="8" name="object 8"/>
            <p:cNvSpPr/>
            <p:nvPr/>
          </p:nvSpPr>
          <p:spPr>
            <a:xfrm>
              <a:off x="8294233" y="2523019"/>
              <a:ext cx="635" cy="1270000"/>
            </a:xfrm>
            <a:custGeom>
              <a:avLst/>
              <a:gdLst/>
              <a:ahLst/>
              <a:cxnLst/>
              <a:rect l="l" t="t" r="r" b="b"/>
              <a:pathLst>
                <a:path w="634" h="1270000">
                  <a:moveTo>
                    <a:pt x="0" y="1269947"/>
                  </a:moveTo>
                  <a:lnTo>
                    <a:pt x="474" y="0"/>
                  </a:lnTo>
                </a:path>
              </a:pathLst>
            </a:custGeom>
            <a:ln w="9524">
              <a:solidFill>
                <a:srgbClr val="497CBA"/>
              </a:solidFill>
            </a:ln>
          </p:spPr>
          <p:txBody>
            <a:bodyPr wrap="square" lIns="0" tIns="0" rIns="0" bIns="0" rtlCol="0"/>
            <a:lstStyle/>
            <a:p>
              <a:endParaRPr/>
            </a:p>
          </p:txBody>
        </p:sp>
        <p:sp>
          <p:nvSpPr>
            <p:cNvPr id="9" name="object 9"/>
            <p:cNvSpPr/>
            <p:nvPr/>
          </p:nvSpPr>
          <p:spPr>
            <a:xfrm>
              <a:off x="8278983" y="2479782"/>
              <a:ext cx="31750" cy="43815"/>
            </a:xfrm>
            <a:custGeom>
              <a:avLst/>
              <a:gdLst/>
              <a:ahLst/>
              <a:cxnLst/>
              <a:rect l="l" t="t" r="r" b="b"/>
              <a:pathLst>
                <a:path w="31750" h="43814">
                  <a:moveTo>
                    <a:pt x="31449" y="43237"/>
                  </a:moveTo>
                  <a:lnTo>
                    <a:pt x="0" y="43212"/>
                  </a:lnTo>
                  <a:lnTo>
                    <a:pt x="15749" y="0"/>
                  </a:lnTo>
                  <a:lnTo>
                    <a:pt x="31449" y="43237"/>
                  </a:lnTo>
                  <a:close/>
                </a:path>
              </a:pathLst>
            </a:custGeom>
            <a:solidFill>
              <a:srgbClr val="497CBA"/>
            </a:solidFill>
          </p:spPr>
          <p:txBody>
            <a:bodyPr wrap="square" lIns="0" tIns="0" rIns="0" bIns="0" rtlCol="0"/>
            <a:lstStyle/>
            <a:p>
              <a:endParaRPr/>
            </a:p>
          </p:txBody>
        </p:sp>
        <p:sp>
          <p:nvSpPr>
            <p:cNvPr id="10" name="object 10"/>
            <p:cNvSpPr/>
            <p:nvPr/>
          </p:nvSpPr>
          <p:spPr>
            <a:xfrm>
              <a:off x="8278983" y="2479782"/>
              <a:ext cx="31750" cy="43815"/>
            </a:xfrm>
            <a:custGeom>
              <a:avLst/>
              <a:gdLst/>
              <a:ahLst/>
              <a:cxnLst/>
              <a:rect l="l" t="t" r="r" b="b"/>
              <a:pathLst>
                <a:path w="31750" h="43814">
                  <a:moveTo>
                    <a:pt x="31449" y="43237"/>
                  </a:moveTo>
                  <a:lnTo>
                    <a:pt x="15749" y="0"/>
                  </a:lnTo>
                  <a:lnTo>
                    <a:pt x="0" y="43212"/>
                  </a:lnTo>
                  <a:lnTo>
                    <a:pt x="31449" y="43237"/>
                  </a:lnTo>
                  <a:close/>
                </a:path>
              </a:pathLst>
            </a:custGeom>
            <a:ln w="9524">
              <a:solidFill>
                <a:srgbClr val="497CBA"/>
              </a:solidFill>
            </a:ln>
          </p:spPr>
          <p:txBody>
            <a:bodyPr wrap="square" lIns="0" tIns="0" rIns="0" bIns="0" rtlCol="0"/>
            <a:lstStyle/>
            <a:p>
              <a:endParaRPr/>
            </a:p>
          </p:txBody>
        </p:sp>
        <p:sp>
          <p:nvSpPr>
            <p:cNvPr id="11" name="object 11"/>
            <p:cNvSpPr/>
            <p:nvPr/>
          </p:nvSpPr>
          <p:spPr>
            <a:xfrm>
              <a:off x="8115283" y="2774519"/>
              <a:ext cx="381000" cy="730885"/>
            </a:xfrm>
            <a:custGeom>
              <a:avLst/>
              <a:gdLst/>
              <a:ahLst/>
              <a:cxnLst/>
              <a:rect l="l" t="t" r="r" b="b"/>
              <a:pathLst>
                <a:path w="381000" h="730885">
                  <a:moveTo>
                    <a:pt x="0" y="730673"/>
                  </a:moveTo>
                  <a:lnTo>
                    <a:pt x="380999" y="730673"/>
                  </a:lnTo>
                </a:path>
                <a:path w="381000" h="730885">
                  <a:moveTo>
                    <a:pt x="0" y="383499"/>
                  </a:moveTo>
                  <a:lnTo>
                    <a:pt x="380999" y="383499"/>
                  </a:lnTo>
                </a:path>
                <a:path w="381000" h="730885">
                  <a:moveTo>
                    <a:pt x="0" y="0"/>
                  </a:moveTo>
                  <a:lnTo>
                    <a:pt x="380999" y="0"/>
                  </a:lnTo>
                </a:path>
              </a:pathLst>
            </a:custGeom>
            <a:ln w="9524">
              <a:solidFill>
                <a:srgbClr val="497CBA"/>
              </a:solidFill>
            </a:ln>
          </p:spPr>
          <p:txBody>
            <a:bodyPr wrap="square" lIns="0" tIns="0" rIns="0" bIns="0" rtlCol="0"/>
            <a:lstStyle/>
            <a:p>
              <a:endParaRPr/>
            </a:p>
          </p:txBody>
        </p:sp>
      </p:grpSp>
      <p:sp>
        <p:nvSpPr>
          <p:cNvPr id="12" name="object 12"/>
          <p:cNvSpPr/>
          <p:nvPr/>
        </p:nvSpPr>
        <p:spPr>
          <a:xfrm>
            <a:off x="3644392" y="3311493"/>
            <a:ext cx="1168400" cy="381000"/>
          </a:xfrm>
          <a:custGeom>
            <a:avLst/>
            <a:gdLst/>
            <a:ahLst/>
            <a:cxnLst/>
            <a:rect l="l" t="t" r="r" b="b"/>
            <a:pathLst>
              <a:path w="1168400" h="381000">
                <a:moveTo>
                  <a:pt x="0" y="0"/>
                </a:moveTo>
                <a:lnTo>
                  <a:pt x="1167997" y="0"/>
                </a:lnTo>
              </a:path>
              <a:path w="1168400" h="381000">
                <a:moveTo>
                  <a:pt x="0" y="0"/>
                </a:moveTo>
                <a:lnTo>
                  <a:pt x="0" y="380999"/>
                </a:lnTo>
              </a:path>
              <a:path w="1168400" h="381000">
                <a:moveTo>
                  <a:pt x="1155647" y="0"/>
                </a:moveTo>
                <a:lnTo>
                  <a:pt x="1155647" y="380999"/>
                </a:lnTo>
              </a:path>
            </a:pathLst>
          </a:custGeom>
          <a:ln w="9524">
            <a:solidFill>
              <a:srgbClr val="497CBA"/>
            </a:solidFill>
          </a:ln>
        </p:spPr>
        <p:txBody>
          <a:bodyPr wrap="square" lIns="0" tIns="0" rIns="0" bIns="0" rtlCol="0"/>
          <a:lstStyle/>
          <a:p>
            <a:endParaRPr/>
          </a:p>
        </p:txBody>
      </p:sp>
      <p:sp>
        <p:nvSpPr>
          <p:cNvPr id="13" name="object 13"/>
          <p:cNvSpPr txBox="1"/>
          <p:nvPr/>
        </p:nvSpPr>
        <p:spPr>
          <a:xfrm>
            <a:off x="3627357" y="3684868"/>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a:t>
            </a:r>
            <a:endParaRPr sz="1800">
              <a:latin typeface="Arial"/>
              <a:cs typeface="Arial"/>
            </a:endParaRPr>
          </a:p>
        </p:txBody>
      </p:sp>
      <p:sp>
        <p:nvSpPr>
          <p:cNvPr id="14" name="object 14"/>
          <p:cNvSpPr/>
          <p:nvPr/>
        </p:nvSpPr>
        <p:spPr>
          <a:xfrm>
            <a:off x="4893915" y="3298093"/>
            <a:ext cx="1171575" cy="381000"/>
          </a:xfrm>
          <a:custGeom>
            <a:avLst/>
            <a:gdLst/>
            <a:ahLst/>
            <a:cxnLst/>
            <a:rect l="l" t="t" r="r" b="b"/>
            <a:pathLst>
              <a:path w="1171575" h="381000">
                <a:moveTo>
                  <a:pt x="3449" y="0"/>
                </a:moveTo>
                <a:lnTo>
                  <a:pt x="1171447" y="0"/>
                </a:lnTo>
              </a:path>
              <a:path w="1171575" h="381000">
                <a:moveTo>
                  <a:pt x="0" y="0"/>
                </a:moveTo>
                <a:lnTo>
                  <a:pt x="0" y="380999"/>
                </a:lnTo>
              </a:path>
              <a:path w="1171575" h="381000">
                <a:moveTo>
                  <a:pt x="1169272" y="0"/>
                </a:moveTo>
                <a:lnTo>
                  <a:pt x="1169272" y="380999"/>
                </a:lnTo>
              </a:path>
            </a:pathLst>
          </a:custGeom>
          <a:ln w="9524">
            <a:solidFill>
              <a:srgbClr val="497CBA"/>
            </a:solidFill>
          </a:ln>
        </p:spPr>
        <p:txBody>
          <a:bodyPr wrap="square" lIns="0" tIns="0" rIns="0" bIns="0" rtlCol="0"/>
          <a:lstStyle/>
          <a:p>
            <a:endParaRPr/>
          </a:p>
        </p:txBody>
      </p:sp>
      <p:sp>
        <p:nvSpPr>
          <p:cNvPr id="15" name="object 15"/>
          <p:cNvSpPr txBox="1"/>
          <p:nvPr/>
        </p:nvSpPr>
        <p:spPr>
          <a:xfrm>
            <a:off x="4771012" y="3678334"/>
            <a:ext cx="311785" cy="299720"/>
          </a:xfrm>
          <a:prstGeom prst="rect">
            <a:avLst/>
          </a:prstGeom>
        </p:spPr>
        <p:txBody>
          <a:bodyPr vert="horz" wrap="square" lIns="0" tIns="12700" rIns="0" bIns="0" rtlCol="0">
            <a:spAutoFit/>
          </a:bodyPr>
          <a:lstStyle/>
          <a:p>
            <a:pPr marL="12700">
              <a:lnSpc>
                <a:spcPct val="100000"/>
              </a:lnSpc>
              <a:spcBef>
                <a:spcPts val="100"/>
              </a:spcBef>
            </a:pPr>
            <a:r>
              <a:rPr sz="1800" spc="-150" dirty="0">
                <a:latin typeface="Arial"/>
                <a:cs typeface="Arial"/>
              </a:rPr>
              <a:t>A</a:t>
            </a:r>
            <a:r>
              <a:rPr sz="2700" baseline="1543" dirty="0">
                <a:latin typeface="Arial"/>
                <a:cs typeface="Arial"/>
              </a:rPr>
              <a:t>B</a:t>
            </a:r>
            <a:endParaRPr sz="2700" baseline="1543">
              <a:latin typeface="Arial"/>
              <a:cs typeface="Arial"/>
            </a:endParaRPr>
          </a:p>
        </p:txBody>
      </p:sp>
      <p:sp>
        <p:nvSpPr>
          <p:cNvPr id="16" name="object 16"/>
          <p:cNvSpPr txBox="1"/>
          <p:nvPr/>
        </p:nvSpPr>
        <p:spPr>
          <a:xfrm>
            <a:off x="6025623" y="3667171"/>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a:t>
            </a:r>
            <a:endParaRPr sz="1800">
              <a:latin typeface="Arial"/>
              <a:cs typeface="Arial"/>
            </a:endParaRPr>
          </a:p>
        </p:txBody>
      </p:sp>
      <p:sp>
        <p:nvSpPr>
          <p:cNvPr id="17" name="object 17"/>
          <p:cNvSpPr/>
          <p:nvPr/>
        </p:nvSpPr>
        <p:spPr>
          <a:xfrm>
            <a:off x="4238541" y="2584444"/>
            <a:ext cx="2848610" cy="1084580"/>
          </a:xfrm>
          <a:custGeom>
            <a:avLst/>
            <a:gdLst/>
            <a:ahLst/>
            <a:cxnLst/>
            <a:rect l="l" t="t" r="r" b="b"/>
            <a:pathLst>
              <a:path w="2848609" h="1084579">
                <a:moveTo>
                  <a:pt x="0" y="362724"/>
                </a:moveTo>
                <a:lnTo>
                  <a:pt x="1167972" y="362724"/>
                </a:lnTo>
              </a:path>
              <a:path w="2848609" h="1084579">
                <a:moveTo>
                  <a:pt x="0" y="362724"/>
                </a:moveTo>
                <a:lnTo>
                  <a:pt x="0" y="743723"/>
                </a:lnTo>
              </a:path>
              <a:path w="2848609" h="1084579">
                <a:moveTo>
                  <a:pt x="1155647" y="362724"/>
                </a:moveTo>
                <a:lnTo>
                  <a:pt x="1155647" y="743723"/>
                </a:lnTo>
              </a:path>
              <a:path w="2848609" h="1084579">
                <a:moveTo>
                  <a:pt x="638248" y="380149"/>
                </a:moveTo>
                <a:lnTo>
                  <a:pt x="638248" y="0"/>
                </a:lnTo>
              </a:path>
              <a:path w="2848609" h="1084579">
                <a:moveTo>
                  <a:pt x="638248" y="6349"/>
                </a:moveTo>
                <a:lnTo>
                  <a:pt x="2830919" y="6349"/>
                </a:lnTo>
              </a:path>
              <a:path w="2848609" h="1084579">
                <a:moveTo>
                  <a:pt x="2848044" y="0"/>
                </a:moveTo>
                <a:lnTo>
                  <a:pt x="2848044" y="1084172"/>
                </a:lnTo>
              </a:path>
            </a:pathLst>
          </a:custGeom>
          <a:ln w="9524">
            <a:solidFill>
              <a:srgbClr val="497CBA"/>
            </a:solidFill>
          </a:ln>
        </p:spPr>
        <p:txBody>
          <a:bodyPr wrap="square" lIns="0" tIns="0" rIns="0" bIns="0" rtlCol="0"/>
          <a:lstStyle/>
          <a:p>
            <a:endParaRPr/>
          </a:p>
        </p:txBody>
      </p:sp>
      <p:sp>
        <p:nvSpPr>
          <p:cNvPr id="18" name="object 18"/>
          <p:cNvSpPr txBox="1"/>
          <p:nvPr/>
        </p:nvSpPr>
        <p:spPr>
          <a:xfrm>
            <a:off x="6980608" y="3660932"/>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D</a:t>
            </a:r>
            <a:endParaRPr sz="1800">
              <a:latin typeface="Arial"/>
              <a:cs typeface="Arial"/>
            </a:endParaRPr>
          </a:p>
        </p:txBody>
      </p:sp>
      <p:graphicFrame>
        <p:nvGraphicFramePr>
          <p:cNvPr id="19" name="object 19"/>
          <p:cNvGraphicFramePr>
            <a:graphicFrameLocks noGrp="1"/>
          </p:cNvGraphicFramePr>
          <p:nvPr/>
        </p:nvGraphicFramePr>
        <p:xfrm>
          <a:off x="3418268" y="5068114"/>
          <a:ext cx="2128520" cy="863598"/>
        </p:xfrm>
        <a:graphic>
          <a:graphicData uri="http://schemas.openxmlformats.org/drawingml/2006/table">
            <a:tbl>
              <a:tblPr firstRow="1" bandRow="1">
                <a:tableStyleId>{2D5ABB26-0587-4C30-8999-92F81FD0307C}</a:tableStyleId>
              </a:tblPr>
              <a:tblGrid>
                <a:gridCol w="1061720"/>
                <a:gridCol w="1066800"/>
              </a:tblGrid>
              <a:tr h="431799">
                <a:tc>
                  <a:txBody>
                    <a:bodyPr/>
                    <a:lstStyle/>
                    <a:p>
                      <a:pPr marL="85725">
                        <a:lnSpc>
                          <a:spcPct val="100000"/>
                        </a:lnSpc>
                        <a:spcBef>
                          <a:spcPts val="225"/>
                        </a:spcBef>
                      </a:pPr>
                      <a:r>
                        <a:rPr sz="1800" b="1" spc="-5" dirty="0">
                          <a:latin typeface="Arial"/>
                          <a:cs typeface="Arial"/>
                        </a:rPr>
                        <a:t>Item</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c>
                  <a:txBody>
                    <a:bodyPr/>
                    <a:lstStyle/>
                    <a:p>
                      <a:pPr marL="85725">
                        <a:lnSpc>
                          <a:spcPct val="100000"/>
                        </a:lnSpc>
                        <a:spcBef>
                          <a:spcPts val="225"/>
                        </a:spcBef>
                      </a:pPr>
                      <a:r>
                        <a:rPr sz="1800" b="1" spc="-5" dirty="0">
                          <a:latin typeface="Arial"/>
                          <a:cs typeface="Arial"/>
                        </a:rPr>
                        <a:t>EABCD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12700">
                      <a:solidFill>
                        <a:srgbClr val="4F80BC"/>
                      </a:solidFill>
                      <a:prstDash val="solid"/>
                    </a:lnT>
                    <a:lnB w="28575">
                      <a:solidFill>
                        <a:srgbClr val="4F80BC"/>
                      </a:solidFill>
                      <a:prstDash val="solid"/>
                    </a:lnB>
                  </a:tcPr>
                </a:tc>
              </a:tr>
              <a:tr h="431799">
                <a:tc>
                  <a:txBody>
                    <a:bodyPr/>
                    <a:lstStyle/>
                    <a:p>
                      <a:pPr marL="85725">
                        <a:lnSpc>
                          <a:spcPct val="100000"/>
                        </a:lnSpc>
                        <a:spcBef>
                          <a:spcPts val="225"/>
                        </a:spcBef>
                      </a:pPr>
                      <a:r>
                        <a:rPr sz="1800" b="1" spc="-5" dirty="0">
                          <a:latin typeface="Arial"/>
                          <a:cs typeface="Arial"/>
                        </a:rPr>
                        <a:t>EABCD</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c>
                  <a:txBody>
                    <a:bodyPr/>
                    <a:lstStyle/>
                    <a:p>
                      <a:pPr marL="85725">
                        <a:lnSpc>
                          <a:spcPct val="100000"/>
                        </a:lnSpc>
                        <a:spcBef>
                          <a:spcPts val="225"/>
                        </a:spcBef>
                      </a:pPr>
                      <a:r>
                        <a:rPr sz="1800" dirty="0">
                          <a:latin typeface="Arial"/>
                          <a:cs typeface="Arial"/>
                        </a:rPr>
                        <a:t>0</a:t>
                      </a:r>
                      <a:endParaRPr sz="1800">
                        <a:latin typeface="Arial"/>
                        <a:cs typeface="Arial"/>
                      </a:endParaRPr>
                    </a:p>
                  </a:txBody>
                  <a:tcPr marL="0" marR="0" marT="28575" marB="0">
                    <a:lnL w="12700">
                      <a:solidFill>
                        <a:srgbClr val="4F80BC"/>
                      </a:solidFill>
                      <a:prstDash val="solid"/>
                    </a:lnL>
                    <a:lnR w="12700">
                      <a:solidFill>
                        <a:srgbClr val="4F80BC"/>
                      </a:solidFill>
                      <a:prstDash val="solid"/>
                    </a:lnR>
                    <a:lnT w="28575">
                      <a:solidFill>
                        <a:srgbClr val="4F80BC"/>
                      </a:solidFill>
                      <a:prstDash val="solid"/>
                    </a:lnT>
                    <a:lnB w="12700">
                      <a:solidFill>
                        <a:srgbClr val="4F80BC"/>
                      </a:solidFill>
                      <a:prstDash val="solid"/>
                    </a:lnB>
                    <a:solidFill>
                      <a:srgbClr val="DBE5F1"/>
                    </a:solidFill>
                  </a:tcPr>
                </a:tc>
              </a:tr>
            </a:tbl>
          </a:graphicData>
        </a:graphic>
      </p:graphicFrame>
      <p:sp>
        <p:nvSpPr>
          <p:cNvPr id="20" name="Slide Number Placeholder 19"/>
          <p:cNvSpPr>
            <a:spLocks noGrp="1"/>
          </p:cNvSpPr>
          <p:nvPr>
            <p:ph type="sldNum" sz="quarter" idx="7"/>
          </p:nvPr>
        </p:nvSpPr>
        <p:spPr/>
        <p:txBody>
          <a:bodyPr/>
          <a:lstStyle/>
          <a:p>
            <a:fld id="{B6F15528-21DE-4FAA-801E-634DDDAF4B2B}" type="slidenum">
              <a:rPr lang="en-IN" smtClean="0"/>
              <a:t>60</a:t>
            </a:fld>
            <a:endParaRPr lang="en-IN"/>
          </a:p>
        </p:txBody>
      </p:sp>
    </p:spTree>
    <p:extLst>
      <p:ext uri="{BB962C8B-B14F-4D97-AF65-F5344CB8AC3E}">
        <p14:creationId xmlns:p14="http://schemas.microsoft.com/office/powerpoint/2010/main" val="2466568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138" name="Rectangle 2"/>
          <p:cNvSpPr>
            <a:spLocks noGrp="1" noChangeArrowheads="1"/>
          </p:cNvSpPr>
          <p:nvPr>
            <p:ph type="title"/>
          </p:nvPr>
        </p:nvSpPr>
        <p:spPr>
          <a:xfrm>
            <a:off x="685800" y="182244"/>
            <a:ext cx="7886700" cy="457201"/>
          </a:xfrm>
        </p:spPr>
        <p:txBody>
          <a:bodyPr>
            <a:noAutofit/>
          </a:bodyPr>
          <a:lstStyle/>
          <a:p>
            <a:r>
              <a:rPr lang="en-US" altLang="en-US" sz="3200" b="1" dirty="0"/>
              <a:t>How to Define Inter-Cluster Similarity</a:t>
            </a:r>
          </a:p>
        </p:txBody>
      </p:sp>
      <p:sp>
        <p:nvSpPr>
          <p:cNvPr id="1627139" name="Rectangle 3"/>
          <p:cNvSpPr>
            <a:spLocks noGrp="1" noChangeArrowheads="1"/>
          </p:cNvSpPr>
          <p:nvPr>
            <p:ph type="body" idx="1"/>
          </p:nvPr>
        </p:nvSpPr>
        <p:spPr>
          <a:xfrm>
            <a:off x="628650" y="2206625"/>
            <a:ext cx="7886700" cy="4351338"/>
          </a:xfrm>
        </p:spPr>
        <p:txBody>
          <a:bodyPr/>
          <a:lstStyle/>
          <a:p>
            <a:pPr marL="990600" lvl="1" indent="-533400">
              <a:lnSpc>
                <a:spcPct val="90000"/>
              </a:lnSpc>
              <a:spcBef>
                <a:spcPct val="20000"/>
              </a:spcBef>
              <a:buFont typeface="Arial" panose="020B0604020202020204" pitchFamily="34" charset="0"/>
              <a:buNone/>
            </a:pPr>
            <a:r>
              <a:rPr lang="en-US" altLang="en-US" sz="1000"/>
              <a:t> </a:t>
            </a:r>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61</a:t>
            </a:fld>
            <a:endParaRPr lang="en-US" sz="1050">
              <a:solidFill>
                <a:prstClr val="black">
                  <a:tint val="75000"/>
                </a:prstClr>
              </a:solidFill>
            </a:endParaRPr>
          </a:p>
        </p:txBody>
      </p:sp>
      <p:grpSp>
        <p:nvGrpSpPr>
          <p:cNvPr id="1627140" name="Group 4"/>
          <p:cNvGrpSpPr>
            <a:grpSpLocks/>
          </p:cNvGrpSpPr>
          <p:nvPr/>
        </p:nvGrpSpPr>
        <p:grpSpPr bwMode="auto">
          <a:xfrm>
            <a:off x="5486400" y="1752600"/>
            <a:ext cx="3429000" cy="3508375"/>
            <a:chOff x="3456" y="1440"/>
            <a:chExt cx="2160" cy="2210"/>
          </a:xfrm>
        </p:grpSpPr>
        <p:sp>
          <p:nvSpPr>
            <p:cNvPr id="1627141" name="Line 5"/>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2" name="Line 6"/>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3" name="Line 7"/>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4" name="Line 8"/>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5" name="Line 9"/>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6" name="Line 10"/>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7" name="Line 11"/>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8" name="Line 12"/>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9" name="Line 13"/>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50" name="Line 14"/>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51" name="Line 15"/>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52" name="Line 16"/>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53" name="Text Box 17"/>
            <p:cNvSpPr txBox="1">
              <a:spLocks noChangeArrowheads="1"/>
            </p:cNvSpPr>
            <p:nvPr/>
          </p:nvSpPr>
          <p:spPr bwMode="auto">
            <a:xfrm>
              <a:off x="3456" y="168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27154" name="Text Box 18"/>
            <p:cNvSpPr txBox="1">
              <a:spLocks noChangeArrowheads="1"/>
            </p:cNvSpPr>
            <p:nvPr/>
          </p:nvSpPr>
          <p:spPr bwMode="auto">
            <a:xfrm>
              <a:off x="3456" y="220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27155" name="Text Box 19"/>
            <p:cNvSpPr txBox="1">
              <a:spLocks noChangeArrowheads="1"/>
            </p:cNvSpPr>
            <p:nvPr/>
          </p:nvSpPr>
          <p:spPr bwMode="auto">
            <a:xfrm>
              <a:off x="3456" y="273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27156" name="Text Box 20"/>
            <p:cNvSpPr txBox="1">
              <a:spLocks noChangeArrowheads="1"/>
            </p:cNvSpPr>
            <p:nvPr/>
          </p:nvSpPr>
          <p:spPr bwMode="auto">
            <a:xfrm>
              <a:off x="3456" y="249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27157" name="Text Box 21"/>
            <p:cNvSpPr txBox="1">
              <a:spLocks noChangeArrowheads="1"/>
            </p:cNvSpPr>
            <p:nvPr/>
          </p:nvSpPr>
          <p:spPr bwMode="auto">
            <a:xfrm>
              <a:off x="3456" y="196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27158" name="Text Box 22"/>
            <p:cNvSpPr txBox="1">
              <a:spLocks noChangeArrowheads="1"/>
            </p:cNvSpPr>
            <p:nvPr/>
          </p:nvSpPr>
          <p:spPr bwMode="auto">
            <a:xfrm>
              <a:off x="37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27159" name="Text Box 23"/>
            <p:cNvSpPr txBox="1">
              <a:spLocks noChangeArrowheads="1"/>
            </p:cNvSpPr>
            <p:nvPr/>
          </p:nvSpPr>
          <p:spPr bwMode="auto">
            <a:xfrm>
              <a:off x="4032"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27160" name="Text Box 24"/>
            <p:cNvSpPr txBox="1">
              <a:spLocks noChangeArrowheads="1"/>
            </p:cNvSpPr>
            <p:nvPr/>
          </p:nvSpPr>
          <p:spPr bwMode="auto">
            <a:xfrm>
              <a:off x="4368"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27161" name="Text Box 25"/>
            <p:cNvSpPr txBox="1">
              <a:spLocks noChangeArrowheads="1"/>
            </p:cNvSpPr>
            <p:nvPr/>
          </p:nvSpPr>
          <p:spPr bwMode="auto">
            <a:xfrm>
              <a:off x="470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27162" name="Text Box 26"/>
            <p:cNvSpPr txBox="1">
              <a:spLocks noChangeArrowheads="1"/>
            </p:cNvSpPr>
            <p:nvPr/>
          </p:nvSpPr>
          <p:spPr bwMode="auto">
            <a:xfrm>
              <a:off x="49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27163" name="Text Box 27"/>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 . .</a:t>
              </a:r>
            </a:p>
          </p:txBody>
        </p:sp>
        <p:sp>
          <p:nvSpPr>
            <p:cNvPr id="1627164" name="Text Box 28"/>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1627165" name="Line 29"/>
          <p:cNvSpPr>
            <a:spLocks noChangeShapeType="1"/>
          </p:cNvSpPr>
          <p:nvPr/>
        </p:nvSpPr>
        <p:spPr bwMode="auto">
          <a:xfrm>
            <a:off x="2209800" y="2438400"/>
            <a:ext cx="1066800"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66" name="Text Box 30"/>
          <p:cNvSpPr txBox="1">
            <a:spLocks noChangeArrowheads="1"/>
          </p:cNvSpPr>
          <p:nvPr/>
        </p:nvSpPr>
        <p:spPr bwMode="auto">
          <a:xfrm>
            <a:off x="2209800" y="1981200"/>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Similarity?</a:t>
            </a:r>
          </a:p>
        </p:txBody>
      </p:sp>
      <p:sp>
        <p:nvSpPr>
          <p:cNvPr id="1627167" name="Rectangle 31"/>
          <p:cNvSpPr>
            <a:spLocks noChangeArrowheads="1"/>
          </p:cNvSpPr>
          <p:nvPr/>
        </p:nvSpPr>
        <p:spPr bwMode="auto">
          <a:xfrm>
            <a:off x="381000" y="3810000"/>
            <a:ext cx="5791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ts val="200"/>
              </a:spcBef>
              <a:spcAft>
                <a:spcPts val="200"/>
              </a:spcAft>
            </a:pPr>
            <a:r>
              <a:rPr lang="en-US" altLang="en-US" sz="2400" b="0" dirty="0"/>
              <a:t>MIN</a:t>
            </a:r>
          </a:p>
          <a:p>
            <a:pPr>
              <a:spcBef>
                <a:spcPts val="200"/>
              </a:spcBef>
              <a:spcAft>
                <a:spcPts val="200"/>
              </a:spcAft>
            </a:pPr>
            <a:r>
              <a:rPr lang="en-US" altLang="en-US" sz="2400" b="0" dirty="0"/>
              <a:t>MAX</a:t>
            </a:r>
          </a:p>
          <a:p>
            <a:pPr>
              <a:spcBef>
                <a:spcPts val="200"/>
              </a:spcBef>
              <a:spcAft>
                <a:spcPts val="200"/>
              </a:spcAft>
            </a:pPr>
            <a:r>
              <a:rPr lang="en-US" altLang="en-US" sz="2400" b="0" dirty="0"/>
              <a:t>Group Average</a:t>
            </a:r>
          </a:p>
          <a:p>
            <a:pPr>
              <a:spcBef>
                <a:spcPts val="200"/>
              </a:spcBef>
              <a:spcAft>
                <a:spcPts val="200"/>
              </a:spcAft>
            </a:pPr>
            <a:r>
              <a:rPr lang="en-US" altLang="en-US" sz="2400" b="0" dirty="0"/>
              <a:t>Distance Between Centroids</a:t>
            </a:r>
          </a:p>
          <a:p>
            <a:pPr>
              <a:spcBef>
                <a:spcPts val="200"/>
              </a:spcBef>
              <a:spcAft>
                <a:spcPts val="200"/>
              </a:spcAft>
            </a:pPr>
            <a:r>
              <a:rPr lang="en-US" altLang="en-US" sz="2400" b="0" dirty="0"/>
              <a:t>Other methods driven by an objective function</a:t>
            </a:r>
          </a:p>
        </p:txBody>
      </p:sp>
      <p:sp>
        <p:nvSpPr>
          <p:cNvPr id="1627168" name="Freeform 32" descr="5%"/>
          <p:cNvSpPr>
            <a:spLocks/>
          </p:cNvSpPr>
          <p:nvPr/>
        </p:nvSpPr>
        <p:spPr bwMode="auto">
          <a:xfrm rot="-5400000">
            <a:off x="462757" y="1670843"/>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69" name="Oval 33"/>
          <p:cNvSpPr>
            <a:spLocks noChangeArrowheads="1"/>
          </p:cNvSpPr>
          <p:nvPr/>
        </p:nvSpPr>
        <p:spPr bwMode="auto">
          <a:xfrm rot="-5400000">
            <a:off x="1752600" y="2590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0" name="Oval 34"/>
          <p:cNvSpPr>
            <a:spLocks noChangeArrowheads="1"/>
          </p:cNvSpPr>
          <p:nvPr/>
        </p:nvSpPr>
        <p:spPr bwMode="auto">
          <a:xfrm rot="-5400000">
            <a:off x="1676400"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1" name="Oval 35"/>
          <p:cNvSpPr>
            <a:spLocks noChangeArrowheads="1"/>
          </p:cNvSpPr>
          <p:nvPr/>
        </p:nvSpPr>
        <p:spPr bwMode="auto">
          <a:xfrm rot="-5400000">
            <a:off x="838200" y="2286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2" name="Oval 36"/>
          <p:cNvSpPr>
            <a:spLocks noChangeArrowheads="1"/>
          </p:cNvSpPr>
          <p:nvPr/>
        </p:nvSpPr>
        <p:spPr bwMode="auto">
          <a:xfrm rot="-5400000">
            <a:off x="1903413" y="2132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3" name="Freeform 37" descr="5%"/>
          <p:cNvSpPr>
            <a:spLocks/>
          </p:cNvSpPr>
          <p:nvPr/>
        </p:nvSpPr>
        <p:spPr bwMode="auto">
          <a:xfrm rot="5400000" flipV="1">
            <a:off x="3352800" y="15240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74" name="Oval 38"/>
          <p:cNvSpPr>
            <a:spLocks noChangeArrowheads="1"/>
          </p:cNvSpPr>
          <p:nvPr/>
        </p:nvSpPr>
        <p:spPr bwMode="auto">
          <a:xfrm rot="5400000" flipV="1">
            <a:off x="4876800" y="1981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5" name="Oval 39"/>
          <p:cNvSpPr>
            <a:spLocks noChangeArrowheads="1"/>
          </p:cNvSpPr>
          <p:nvPr/>
        </p:nvSpPr>
        <p:spPr bwMode="auto">
          <a:xfrm rot="5400000" flipV="1">
            <a:off x="3516313" y="1979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6" name="Oval 40"/>
          <p:cNvSpPr>
            <a:spLocks noChangeArrowheads="1"/>
          </p:cNvSpPr>
          <p:nvPr/>
        </p:nvSpPr>
        <p:spPr bwMode="auto">
          <a:xfrm rot="5400000" flipV="1">
            <a:off x="4038600" y="2590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7" name="Oval 41"/>
          <p:cNvSpPr>
            <a:spLocks noChangeArrowheads="1"/>
          </p:cNvSpPr>
          <p:nvPr/>
        </p:nvSpPr>
        <p:spPr bwMode="auto">
          <a:xfrm rot="5400000" flipV="1">
            <a:off x="40386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8" name="Text Box 42"/>
          <p:cNvSpPr txBox="1">
            <a:spLocks noChangeArrowheads="1"/>
          </p:cNvSpPr>
          <p:nvPr/>
        </p:nvSpPr>
        <p:spPr bwMode="auto">
          <a:xfrm>
            <a:off x="5943600" y="47244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Proximity Matrix</a:t>
            </a:r>
          </a:p>
        </p:txBody>
      </p:sp>
    </p:spTree>
    <p:extLst>
      <p:ext uri="{BB962C8B-B14F-4D97-AF65-F5344CB8AC3E}">
        <p14:creationId xmlns:p14="http://schemas.microsoft.com/office/powerpoint/2010/main" val="2057654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Rectangle 2"/>
          <p:cNvSpPr>
            <a:spLocks noGrp="1" noChangeArrowheads="1"/>
          </p:cNvSpPr>
          <p:nvPr>
            <p:ph type="title"/>
          </p:nvPr>
        </p:nvSpPr>
        <p:spPr>
          <a:xfrm>
            <a:off x="571500" y="211138"/>
            <a:ext cx="7886700" cy="473074"/>
          </a:xfrm>
        </p:spPr>
        <p:txBody>
          <a:bodyPr>
            <a:noAutofit/>
          </a:bodyPr>
          <a:lstStyle/>
          <a:p>
            <a:r>
              <a:rPr lang="en-US" altLang="en-US" sz="3200" b="1" dirty="0"/>
              <a:t>How to Define Inter-Cluster Similarity</a:t>
            </a:r>
          </a:p>
        </p:txBody>
      </p:sp>
      <p:sp>
        <p:nvSpPr>
          <p:cNvPr id="1628163" name="Rectangle 3"/>
          <p:cNvSpPr>
            <a:spLocks noGrp="1" noChangeArrowheads="1"/>
          </p:cNvSpPr>
          <p:nvPr>
            <p:ph type="body" idx="1"/>
          </p:nvPr>
        </p:nvSpPr>
        <p:spPr>
          <a:xfrm>
            <a:off x="628650" y="2278062"/>
            <a:ext cx="7886700" cy="4351338"/>
          </a:xfrm>
        </p:spPr>
        <p:txBody>
          <a:bodyPr/>
          <a:lstStyle/>
          <a:p>
            <a:pPr marL="990600" lvl="1" indent="-533400">
              <a:lnSpc>
                <a:spcPct val="90000"/>
              </a:lnSpc>
              <a:spcBef>
                <a:spcPct val="20000"/>
              </a:spcBef>
              <a:buFont typeface="Arial" panose="020B0604020202020204" pitchFamily="34" charset="0"/>
              <a:buNone/>
            </a:pPr>
            <a:r>
              <a:rPr lang="en-US" altLang="en-US" sz="1000"/>
              <a:t> </a:t>
            </a:r>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62</a:t>
            </a:fld>
            <a:endParaRPr lang="en-US" sz="1050">
              <a:solidFill>
                <a:prstClr val="black">
                  <a:tint val="75000"/>
                </a:prstClr>
              </a:solidFill>
            </a:endParaRPr>
          </a:p>
        </p:txBody>
      </p:sp>
      <p:grpSp>
        <p:nvGrpSpPr>
          <p:cNvPr id="1628164" name="Group 4"/>
          <p:cNvGrpSpPr>
            <a:grpSpLocks/>
          </p:cNvGrpSpPr>
          <p:nvPr/>
        </p:nvGrpSpPr>
        <p:grpSpPr bwMode="auto">
          <a:xfrm>
            <a:off x="5486400" y="1519237"/>
            <a:ext cx="3429000" cy="3508375"/>
            <a:chOff x="3456" y="1440"/>
            <a:chExt cx="2160" cy="2210"/>
          </a:xfrm>
        </p:grpSpPr>
        <p:sp>
          <p:nvSpPr>
            <p:cNvPr id="1628165" name="Line 5"/>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66" name="Line 6"/>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67" name="Line 7"/>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68" name="Line 8"/>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69" name="Line 9"/>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0" name="Line 10"/>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1" name="Line 11"/>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2" name="Line 12"/>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3" name="Line 13"/>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4" name="Line 14"/>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5" name="Line 15"/>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6" name="Line 16"/>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7" name="Text Box 17"/>
            <p:cNvSpPr txBox="1">
              <a:spLocks noChangeArrowheads="1"/>
            </p:cNvSpPr>
            <p:nvPr/>
          </p:nvSpPr>
          <p:spPr bwMode="auto">
            <a:xfrm>
              <a:off x="3456" y="168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28178" name="Text Box 18"/>
            <p:cNvSpPr txBox="1">
              <a:spLocks noChangeArrowheads="1"/>
            </p:cNvSpPr>
            <p:nvPr/>
          </p:nvSpPr>
          <p:spPr bwMode="auto">
            <a:xfrm>
              <a:off x="3456" y="220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28179" name="Text Box 19"/>
            <p:cNvSpPr txBox="1">
              <a:spLocks noChangeArrowheads="1"/>
            </p:cNvSpPr>
            <p:nvPr/>
          </p:nvSpPr>
          <p:spPr bwMode="auto">
            <a:xfrm>
              <a:off x="3456" y="273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28180" name="Text Box 20"/>
            <p:cNvSpPr txBox="1">
              <a:spLocks noChangeArrowheads="1"/>
            </p:cNvSpPr>
            <p:nvPr/>
          </p:nvSpPr>
          <p:spPr bwMode="auto">
            <a:xfrm>
              <a:off x="3456" y="249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28181" name="Text Box 21"/>
            <p:cNvSpPr txBox="1">
              <a:spLocks noChangeArrowheads="1"/>
            </p:cNvSpPr>
            <p:nvPr/>
          </p:nvSpPr>
          <p:spPr bwMode="auto">
            <a:xfrm>
              <a:off x="3456" y="196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28182" name="Text Box 22"/>
            <p:cNvSpPr txBox="1">
              <a:spLocks noChangeArrowheads="1"/>
            </p:cNvSpPr>
            <p:nvPr/>
          </p:nvSpPr>
          <p:spPr bwMode="auto">
            <a:xfrm>
              <a:off x="37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28183" name="Text Box 23"/>
            <p:cNvSpPr txBox="1">
              <a:spLocks noChangeArrowheads="1"/>
            </p:cNvSpPr>
            <p:nvPr/>
          </p:nvSpPr>
          <p:spPr bwMode="auto">
            <a:xfrm>
              <a:off x="4032"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28184" name="Text Box 24"/>
            <p:cNvSpPr txBox="1">
              <a:spLocks noChangeArrowheads="1"/>
            </p:cNvSpPr>
            <p:nvPr/>
          </p:nvSpPr>
          <p:spPr bwMode="auto">
            <a:xfrm>
              <a:off x="4368"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28185" name="Text Box 25"/>
            <p:cNvSpPr txBox="1">
              <a:spLocks noChangeArrowheads="1"/>
            </p:cNvSpPr>
            <p:nvPr/>
          </p:nvSpPr>
          <p:spPr bwMode="auto">
            <a:xfrm>
              <a:off x="470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28186" name="Text Box 26"/>
            <p:cNvSpPr txBox="1">
              <a:spLocks noChangeArrowheads="1"/>
            </p:cNvSpPr>
            <p:nvPr/>
          </p:nvSpPr>
          <p:spPr bwMode="auto">
            <a:xfrm>
              <a:off x="49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28187" name="Text Box 27"/>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 . .</a:t>
              </a:r>
            </a:p>
          </p:txBody>
        </p:sp>
        <p:sp>
          <p:nvSpPr>
            <p:cNvPr id="1628188" name="Text Box 28"/>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1628189" name="Freeform 29" descr="5%"/>
          <p:cNvSpPr>
            <a:spLocks/>
          </p:cNvSpPr>
          <p:nvPr/>
        </p:nvSpPr>
        <p:spPr bwMode="auto">
          <a:xfrm rot="-5400000">
            <a:off x="462757" y="1742280"/>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90" name="Oval 30"/>
          <p:cNvSpPr>
            <a:spLocks noChangeArrowheads="1"/>
          </p:cNvSpPr>
          <p:nvPr/>
        </p:nvSpPr>
        <p:spPr bwMode="auto">
          <a:xfrm rot="-5400000">
            <a:off x="1752600" y="26622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1" name="Oval 31"/>
          <p:cNvSpPr>
            <a:spLocks noChangeArrowheads="1"/>
          </p:cNvSpPr>
          <p:nvPr/>
        </p:nvSpPr>
        <p:spPr bwMode="auto">
          <a:xfrm rot="-5400000">
            <a:off x="1676400" y="19002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2" name="Oval 32"/>
          <p:cNvSpPr>
            <a:spLocks noChangeArrowheads="1"/>
          </p:cNvSpPr>
          <p:nvPr/>
        </p:nvSpPr>
        <p:spPr bwMode="auto">
          <a:xfrm rot="-5400000">
            <a:off x="838200" y="23574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3" name="Oval 33"/>
          <p:cNvSpPr>
            <a:spLocks noChangeArrowheads="1"/>
          </p:cNvSpPr>
          <p:nvPr/>
        </p:nvSpPr>
        <p:spPr bwMode="auto">
          <a:xfrm rot="-5400000">
            <a:off x="1903413" y="220345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4" name="Freeform 34" descr="5%"/>
          <p:cNvSpPr>
            <a:spLocks/>
          </p:cNvSpPr>
          <p:nvPr/>
        </p:nvSpPr>
        <p:spPr bwMode="auto">
          <a:xfrm rot="5400000" flipV="1">
            <a:off x="3352800" y="1595437"/>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95" name="Oval 35"/>
          <p:cNvSpPr>
            <a:spLocks noChangeArrowheads="1"/>
          </p:cNvSpPr>
          <p:nvPr/>
        </p:nvSpPr>
        <p:spPr bwMode="auto">
          <a:xfrm rot="5400000" flipV="1">
            <a:off x="4876800" y="20526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6" name="Oval 36"/>
          <p:cNvSpPr>
            <a:spLocks noChangeArrowheads="1"/>
          </p:cNvSpPr>
          <p:nvPr/>
        </p:nvSpPr>
        <p:spPr bwMode="auto">
          <a:xfrm rot="5400000" flipV="1">
            <a:off x="3516313" y="205105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7" name="Oval 37"/>
          <p:cNvSpPr>
            <a:spLocks noChangeArrowheads="1"/>
          </p:cNvSpPr>
          <p:nvPr/>
        </p:nvSpPr>
        <p:spPr bwMode="auto">
          <a:xfrm rot="5400000" flipV="1">
            <a:off x="4038600" y="26622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8" name="Oval 38"/>
          <p:cNvSpPr>
            <a:spLocks noChangeArrowheads="1"/>
          </p:cNvSpPr>
          <p:nvPr/>
        </p:nvSpPr>
        <p:spPr bwMode="auto">
          <a:xfrm rot="5400000" flipV="1">
            <a:off x="4038600" y="16716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9" name="Line 39"/>
          <p:cNvSpPr>
            <a:spLocks noChangeShapeType="1"/>
          </p:cNvSpPr>
          <p:nvPr/>
        </p:nvSpPr>
        <p:spPr bwMode="auto">
          <a:xfrm flipV="1">
            <a:off x="1981200" y="2052637"/>
            <a:ext cx="1524000" cy="152400"/>
          </a:xfrm>
          <a:prstGeom prst="line">
            <a:avLst/>
          </a:prstGeom>
          <a:noFill/>
          <a:ln w="25400">
            <a:solidFill>
              <a:srgbClr val="FF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200" name="Text Box 40"/>
          <p:cNvSpPr txBox="1">
            <a:spLocks noChangeArrowheads="1"/>
          </p:cNvSpPr>
          <p:nvPr/>
        </p:nvSpPr>
        <p:spPr bwMode="auto">
          <a:xfrm>
            <a:off x="5943600" y="4795837"/>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Proximity Matrix</a:t>
            </a:r>
          </a:p>
        </p:txBody>
      </p:sp>
      <p:sp>
        <p:nvSpPr>
          <p:cNvPr id="1628201" name="Rectangle 41"/>
          <p:cNvSpPr>
            <a:spLocks noChangeArrowheads="1"/>
          </p:cNvSpPr>
          <p:nvPr/>
        </p:nvSpPr>
        <p:spPr bwMode="auto">
          <a:xfrm>
            <a:off x="381000" y="3652837"/>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ts val="200"/>
              </a:spcBef>
              <a:spcAft>
                <a:spcPts val="200"/>
              </a:spcAft>
            </a:pPr>
            <a:r>
              <a:rPr lang="en-US" altLang="en-US" sz="2400" b="0" dirty="0">
                <a:solidFill>
                  <a:srgbClr val="FF0000"/>
                </a:solidFill>
              </a:rPr>
              <a:t>MIN</a:t>
            </a:r>
          </a:p>
          <a:p>
            <a:pPr>
              <a:spcBef>
                <a:spcPts val="200"/>
              </a:spcBef>
              <a:spcAft>
                <a:spcPts val="200"/>
              </a:spcAft>
            </a:pPr>
            <a:r>
              <a:rPr lang="en-US" altLang="en-US" sz="2400" b="0" dirty="0"/>
              <a:t>MAX</a:t>
            </a:r>
          </a:p>
          <a:p>
            <a:pPr>
              <a:spcBef>
                <a:spcPts val="200"/>
              </a:spcBef>
              <a:spcAft>
                <a:spcPts val="200"/>
              </a:spcAft>
            </a:pPr>
            <a:r>
              <a:rPr lang="en-US" altLang="en-US" sz="2400" b="0" dirty="0"/>
              <a:t>Group Average</a:t>
            </a:r>
          </a:p>
          <a:p>
            <a:pPr>
              <a:spcBef>
                <a:spcPts val="200"/>
              </a:spcBef>
              <a:spcAft>
                <a:spcPts val="200"/>
              </a:spcAft>
            </a:pPr>
            <a:r>
              <a:rPr lang="en-US" altLang="en-US" sz="2400" b="0" dirty="0"/>
              <a:t>Distance Between Centroids</a:t>
            </a:r>
          </a:p>
          <a:p>
            <a:pPr>
              <a:spcBef>
                <a:spcPts val="200"/>
              </a:spcBef>
              <a:spcAft>
                <a:spcPts val="200"/>
              </a:spcAft>
            </a:pPr>
            <a:r>
              <a:rPr lang="en-US" altLang="en-US" sz="2400" b="0" dirty="0"/>
              <a:t>Other methods driven by an objective function</a:t>
            </a:r>
          </a:p>
        </p:txBody>
      </p:sp>
    </p:spTree>
    <p:extLst>
      <p:ext uri="{BB962C8B-B14F-4D97-AF65-F5344CB8AC3E}">
        <p14:creationId xmlns:p14="http://schemas.microsoft.com/office/powerpoint/2010/main" val="16785370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Rectangle 2"/>
          <p:cNvSpPr>
            <a:spLocks noGrp="1" noChangeArrowheads="1"/>
          </p:cNvSpPr>
          <p:nvPr>
            <p:ph type="title"/>
          </p:nvPr>
        </p:nvSpPr>
        <p:spPr>
          <a:xfrm>
            <a:off x="628650" y="264162"/>
            <a:ext cx="7886700" cy="396874"/>
          </a:xfrm>
        </p:spPr>
        <p:txBody>
          <a:bodyPr>
            <a:noAutofit/>
          </a:bodyPr>
          <a:lstStyle/>
          <a:p>
            <a:r>
              <a:rPr lang="en-US" altLang="en-US" sz="3200" b="1" dirty="0"/>
              <a:t>How to Define Inter-Cluster Similarity</a:t>
            </a:r>
          </a:p>
        </p:txBody>
      </p:sp>
      <p:sp>
        <p:nvSpPr>
          <p:cNvPr id="1629187" name="Rectangle 3"/>
          <p:cNvSpPr>
            <a:spLocks noGrp="1" noChangeArrowheads="1"/>
          </p:cNvSpPr>
          <p:nvPr>
            <p:ph type="body" idx="1"/>
          </p:nvPr>
        </p:nvSpPr>
        <p:spPr>
          <a:xfrm>
            <a:off x="628650" y="2282825"/>
            <a:ext cx="7886700" cy="4351338"/>
          </a:xfrm>
        </p:spPr>
        <p:txBody>
          <a:bodyPr/>
          <a:lstStyle/>
          <a:p>
            <a:pPr marL="990600" lvl="1" indent="-533400">
              <a:lnSpc>
                <a:spcPct val="90000"/>
              </a:lnSpc>
              <a:spcBef>
                <a:spcPct val="20000"/>
              </a:spcBef>
              <a:buFont typeface="Arial" panose="020B0604020202020204" pitchFamily="34" charset="0"/>
              <a:buNone/>
            </a:pPr>
            <a:r>
              <a:rPr lang="en-US" altLang="en-US" sz="1000"/>
              <a:t> </a:t>
            </a:r>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63</a:t>
            </a:fld>
            <a:endParaRPr lang="en-US" sz="1050">
              <a:solidFill>
                <a:prstClr val="black">
                  <a:tint val="75000"/>
                </a:prstClr>
              </a:solidFill>
            </a:endParaRPr>
          </a:p>
        </p:txBody>
      </p:sp>
      <p:grpSp>
        <p:nvGrpSpPr>
          <p:cNvPr id="1629188" name="Group 4"/>
          <p:cNvGrpSpPr>
            <a:grpSpLocks/>
          </p:cNvGrpSpPr>
          <p:nvPr/>
        </p:nvGrpSpPr>
        <p:grpSpPr bwMode="auto">
          <a:xfrm>
            <a:off x="5486400" y="1524000"/>
            <a:ext cx="3429000" cy="3508375"/>
            <a:chOff x="3456" y="1440"/>
            <a:chExt cx="2160" cy="2210"/>
          </a:xfrm>
        </p:grpSpPr>
        <p:sp>
          <p:nvSpPr>
            <p:cNvPr id="1629189" name="Line 5"/>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0" name="Line 6"/>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1" name="Line 7"/>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2" name="Line 8"/>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3" name="Line 9"/>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4" name="Line 10"/>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5" name="Line 11"/>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6" name="Line 12"/>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7" name="Line 13"/>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8" name="Line 14"/>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9" name="Line 15"/>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00" name="Line 16"/>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01" name="Text Box 17"/>
            <p:cNvSpPr txBox="1">
              <a:spLocks noChangeArrowheads="1"/>
            </p:cNvSpPr>
            <p:nvPr/>
          </p:nvSpPr>
          <p:spPr bwMode="auto">
            <a:xfrm>
              <a:off x="3456" y="168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29202" name="Text Box 18"/>
            <p:cNvSpPr txBox="1">
              <a:spLocks noChangeArrowheads="1"/>
            </p:cNvSpPr>
            <p:nvPr/>
          </p:nvSpPr>
          <p:spPr bwMode="auto">
            <a:xfrm>
              <a:off x="3456" y="220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29203" name="Text Box 19"/>
            <p:cNvSpPr txBox="1">
              <a:spLocks noChangeArrowheads="1"/>
            </p:cNvSpPr>
            <p:nvPr/>
          </p:nvSpPr>
          <p:spPr bwMode="auto">
            <a:xfrm>
              <a:off x="3456" y="273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29204" name="Text Box 20"/>
            <p:cNvSpPr txBox="1">
              <a:spLocks noChangeArrowheads="1"/>
            </p:cNvSpPr>
            <p:nvPr/>
          </p:nvSpPr>
          <p:spPr bwMode="auto">
            <a:xfrm>
              <a:off x="3456" y="249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29205" name="Text Box 21"/>
            <p:cNvSpPr txBox="1">
              <a:spLocks noChangeArrowheads="1"/>
            </p:cNvSpPr>
            <p:nvPr/>
          </p:nvSpPr>
          <p:spPr bwMode="auto">
            <a:xfrm>
              <a:off x="3456" y="196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29206" name="Text Box 22"/>
            <p:cNvSpPr txBox="1">
              <a:spLocks noChangeArrowheads="1"/>
            </p:cNvSpPr>
            <p:nvPr/>
          </p:nvSpPr>
          <p:spPr bwMode="auto">
            <a:xfrm>
              <a:off x="37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29207" name="Text Box 23"/>
            <p:cNvSpPr txBox="1">
              <a:spLocks noChangeArrowheads="1"/>
            </p:cNvSpPr>
            <p:nvPr/>
          </p:nvSpPr>
          <p:spPr bwMode="auto">
            <a:xfrm>
              <a:off x="4032"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29208" name="Text Box 24"/>
            <p:cNvSpPr txBox="1">
              <a:spLocks noChangeArrowheads="1"/>
            </p:cNvSpPr>
            <p:nvPr/>
          </p:nvSpPr>
          <p:spPr bwMode="auto">
            <a:xfrm>
              <a:off x="4368"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29209" name="Text Box 25"/>
            <p:cNvSpPr txBox="1">
              <a:spLocks noChangeArrowheads="1"/>
            </p:cNvSpPr>
            <p:nvPr/>
          </p:nvSpPr>
          <p:spPr bwMode="auto">
            <a:xfrm>
              <a:off x="470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29210" name="Text Box 26"/>
            <p:cNvSpPr txBox="1">
              <a:spLocks noChangeArrowheads="1"/>
            </p:cNvSpPr>
            <p:nvPr/>
          </p:nvSpPr>
          <p:spPr bwMode="auto">
            <a:xfrm>
              <a:off x="49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29211" name="Text Box 27"/>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 . .</a:t>
              </a:r>
            </a:p>
          </p:txBody>
        </p:sp>
        <p:sp>
          <p:nvSpPr>
            <p:cNvPr id="1629212" name="Text Box 28"/>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1629213" name="Freeform 29" descr="5%"/>
          <p:cNvSpPr>
            <a:spLocks/>
          </p:cNvSpPr>
          <p:nvPr/>
        </p:nvSpPr>
        <p:spPr bwMode="auto">
          <a:xfrm rot="-5400000">
            <a:off x="462757" y="1747043"/>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14" name="Oval 30"/>
          <p:cNvSpPr>
            <a:spLocks noChangeArrowheads="1"/>
          </p:cNvSpPr>
          <p:nvPr/>
        </p:nvSpPr>
        <p:spPr bwMode="auto">
          <a:xfrm rot="-5400000">
            <a:off x="1752600" y="2667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15" name="Oval 31"/>
          <p:cNvSpPr>
            <a:spLocks noChangeArrowheads="1"/>
          </p:cNvSpPr>
          <p:nvPr/>
        </p:nvSpPr>
        <p:spPr bwMode="auto">
          <a:xfrm rot="-5400000">
            <a:off x="1676400" y="1905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16" name="Oval 32"/>
          <p:cNvSpPr>
            <a:spLocks noChangeArrowheads="1"/>
          </p:cNvSpPr>
          <p:nvPr/>
        </p:nvSpPr>
        <p:spPr bwMode="auto">
          <a:xfrm rot="-5400000">
            <a:off x="8382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17" name="Oval 33"/>
          <p:cNvSpPr>
            <a:spLocks noChangeArrowheads="1"/>
          </p:cNvSpPr>
          <p:nvPr/>
        </p:nvSpPr>
        <p:spPr bwMode="auto">
          <a:xfrm rot="-5400000">
            <a:off x="1903413" y="22082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18" name="Freeform 34" descr="5%"/>
          <p:cNvSpPr>
            <a:spLocks/>
          </p:cNvSpPr>
          <p:nvPr/>
        </p:nvSpPr>
        <p:spPr bwMode="auto">
          <a:xfrm rot="5400000" flipV="1">
            <a:off x="3352800" y="16002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19" name="Oval 35"/>
          <p:cNvSpPr>
            <a:spLocks noChangeArrowheads="1"/>
          </p:cNvSpPr>
          <p:nvPr/>
        </p:nvSpPr>
        <p:spPr bwMode="auto">
          <a:xfrm rot="5400000" flipV="1">
            <a:off x="48768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20" name="Oval 36"/>
          <p:cNvSpPr>
            <a:spLocks noChangeArrowheads="1"/>
          </p:cNvSpPr>
          <p:nvPr/>
        </p:nvSpPr>
        <p:spPr bwMode="auto">
          <a:xfrm rot="5400000" flipV="1">
            <a:off x="3516313" y="20558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21" name="Oval 37"/>
          <p:cNvSpPr>
            <a:spLocks noChangeArrowheads="1"/>
          </p:cNvSpPr>
          <p:nvPr/>
        </p:nvSpPr>
        <p:spPr bwMode="auto">
          <a:xfrm rot="5400000" flipV="1">
            <a:off x="4038600" y="2667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22" name="Oval 38"/>
          <p:cNvSpPr>
            <a:spLocks noChangeArrowheads="1"/>
          </p:cNvSpPr>
          <p:nvPr/>
        </p:nvSpPr>
        <p:spPr bwMode="auto">
          <a:xfrm rot="5400000" flipV="1">
            <a:off x="4038600" y="1676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23" name="Line 39"/>
          <p:cNvSpPr>
            <a:spLocks noChangeShapeType="1"/>
          </p:cNvSpPr>
          <p:nvPr/>
        </p:nvSpPr>
        <p:spPr bwMode="auto">
          <a:xfrm flipV="1">
            <a:off x="914400" y="2133600"/>
            <a:ext cx="3962400" cy="228600"/>
          </a:xfrm>
          <a:prstGeom prst="line">
            <a:avLst/>
          </a:prstGeom>
          <a:noFill/>
          <a:ln w="25400">
            <a:solidFill>
              <a:srgbClr val="FF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24" name="Text Box 40"/>
          <p:cNvSpPr txBox="1">
            <a:spLocks noChangeArrowheads="1"/>
          </p:cNvSpPr>
          <p:nvPr/>
        </p:nvSpPr>
        <p:spPr bwMode="auto">
          <a:xfrm>
            <a:off x="5943600" y="48006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Proximity Matrix</a:t>
            </a:r>
          </a:p>
        </p:txBody>
      </p:sp>
      <p:sp>
        <p:nvSpPr>
          <p:cNvPr id="1629225" name="Rectangle 41"/>
          <p:cNvSpPr>
            <a:spLocks noChangeArrowheads="1"/>
          </p:cNvSpPr>
          <p:nvPr/>
        </p:nvSpPr>
        <p:spPr bwMode="auto">
          <a:xfrm>
            <a:off x="381000" y="3657600"/>
            <a:ext cx="5791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ts val="200"/>
              </a:spcBef>
              <a:spcAft>
                <a:spcPts val="200"/>
              </a:spcAft>
            </a:pPr>
            <a:r>
              <a:rPr lang="en-US" altLang="en-US" sz="2400" b="0" dirty="0"/>
              <a:t>MIN</a:t>
            </a:r>
          </a:p>
          <a:p>
            <a:pPr>
              <a:spcBef>
                <a:spcPts val="200"/>
              </a:spcBef>
              <a:spcAft>
                <a:spcPts val="200"/>
              </a:spcAft>
            </a:pPr>
            <a:r>
              <a:rPr lang="en-US" altLang="en-US" sz="2400" b="0" dirty="0">
                <a:solidFill>
                  <a:srgbClr val="FF0000"/>
                </a:solidFill>
              </a:rPr>
              <a:t>MAX</a:t>
            </a:r>
          </a:p>
          <a:p>
            <a:pPr>
              <a:spcBef>
                <a:spcPts val="200"/>
              </a:spcBef>
              <a:spcAft>
                <a:spcPts val="200"/>
              </a:spcAft>
            </a:pPr>
            <a:r>
              <a:rPr lang="en-US" altLang="en-US" sz="2400" b="0" dirty="0"/>
              <a:t>Group Average</a:t>
            </a:r>
          </a:p>
          <a:p>
            <a:pPr>
              <a:spcBef>
                <a:spcPts val="200"/>
              </a:spcBef>
              <a:spcAft>
                <a:spcPts val="200"/>
              </a:spcAft>
            </a:pPr>
            <a:r>
              <a:rPr lang="en-US" altLang="en-US" sz="2400" b="0" dirty="0"/>
              <a:t>Distance Between Centroids</a:t>
            </a:r>
          </a:p>
          <a:p>
            <a:pPr>
              <a:spcBef>
                <a:spcPts val="200"/>
              </a:spcBef>
              <a:spcAft>
                <a:spcPts val="200"/>
              </a:spcAft>
            </a:pPr>
            <a:r>
              <a:rPr lang="en-US" altLang="en-US" sz="2400" b="0" dirty="0"/>
              <a:t>Other methods driven by an objective function</a:t>
            </a:r>
          </a:p>
        </p:txBody>
      </p:sp>
    </p:spTree>
    <p:extLst>
      <p:ext uri="{BB962C8B-B14F-4D97-AF65-F5344CB8AC3E}">
        <p14:creationId xmlns:p14="http://schemas.microsoft.com/office/powerpoint/2010/main" val="4286006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Rectangle 2"/>
          <p:cNvSpPr>
            <a:spLocks noGrp="1" noChangeArrowheads="1"/>
          </p:cNvSpPr>
          <p:nvPr>
            <p:ph type="title"/>
          </p:nvPr>
        </p:nvSpPr>
        <p:spPr>
          <a:xfrm>
            <a:off x="685800" y="284162"/>
            <a:ext cx="7886700" cy="473074"/>
          </a:xfrm>
        </p:spPr>
        <p:txBody>
          <a:bodyPr>
            <a:noAutofit/>
          </a:bodyPr>
          <a:lstStyle/>
          <a:p>
            <a:r>
              <a:rPr lang="en-US" altLang="en-US" sz="3200" b="1" dirty="0"/>
              <a:t>How to Define Inter-Cluster Similarity</a:t>
            </a:r>
          </a:p>
        </p:txBody>
      </p:sp>
      <p:sp>
        <p:nvSpPr>
          <p:cNvPr id="1630211" name="Rectangle 3"/>
          <p:cNvSpPr>
            <a:spLocks noGrp="1" noChangeArrowheads="1"/>
          </p:cNvSpPr>
          <p:nvPr>
            <p:ph type="body" idx="1"/>
          </p:nvPr>
        </p:nvSpPr>
        <p:spPr>
          <a:xfrm>
            <a:off x="628650" y="2430462"/>
            <a:ext cx="7886700" cy="4351338"/>
          </a:xfrm>
        </p:spPr>
        <p:txBody>
          <a:bodyPr/>
          <a:lstStyle/>
          <a:p>
            <a:pPr marL="990600" lvl="1" indent="-533400">
              <a:lnSpc>
                <a:spcPct val="90000"/>
              </a:lnSpc>
              <a:spcBef>
                <a:spcPct val="20000"/>
              </a:spcBef>
              <a:buFont typeface="Arial" panose="020B0604020202020204" pitchFamily="34" charset="0"/>
              <a:buNone/>
            </a:pPr>
            <a:r>
              <a:rPr lang="en-US" altLang="en-US" sz="1000"/>
              <a:t> </a:t>
            </a:r>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64</a:t>
            </a:fld>
            <a:endParaRPr lang="en-US" sz="1050">
              <a:solidFill>
                <a:prstClr val="black">
                  <a:tint val="75000"/>
                </a:prstClr>
              </a:solidFill>
            </a:endParaRPr>
          </a:p>
        </p:txBody>
      </p:sp>
      <p:grpSp>
        <p:nvGrpSpPr>
          <p:cNvPr id="1630212" name="Group 4"/>
          <p:cNvGrpSpPr>
            <a:grpSpLocks/>
          </p:cNvGrpSpPr>
          <p:nvPr/>
        </p:nvGrpSpPr>
        <p:grpSpPr bwMode="auto">
          <a:xfrm>
            <a:off x="5486400" y="1671637"/>
            <a:ext cx="3429000" cy="3508375"/>
            <a:chOff x="3456" y="1440"/>
            <a:chExt cx="2160" cy="2210"/>
          </a:xfrm>
        </p:grpSpPr>
        <p:sp>
          <p:nvSpPr>
            <p:cNvPr id="1630213" name="Line 5"/>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4" name="Line 6"/>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5" name="Line 7"/>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6" name="Line 8"/>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7" name="Line 9"/>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8" name="Line 10"/>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9" name="Line 11"/>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0" name="Line 12"/>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1" name="Line 13"/>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2" name="Line 14"/>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3" name="Line 15"/>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4" name="Line 16"/>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5" name="Text Box 17"/>
            <p:cNvSpPr txBox="1">
              <a:spLocks noChangeArrowheads="1"/>
            </p:cNvSpPr>
            <p:nvPr/>
          </p:nvSpPr>
          <p:spPr bwMode="auto">
            <a:xfrm>
              <a:off x="3456" y="168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30226" name="Text Box 18"/>
            <p:cNvSpPr txBox="1">
              <a:spLocks noChangeArrowheads="1"/>
            </p:cNvSpPr>
            <p:nvPr/>
          </p:nvSpPr>
          <p:spPr bwMode="auto">
            <a:xfrm>
              <a:off x="3456" y="220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30227" name="Text Box 19"/>
            <p:cNvSpPr txBox="1">
              <a:spLocks noChangeArrowheads="1"/>
            </p:cNvSpPr>
            <p:nvPr/>
          </p:nvSpPr>
          <p:spPr bwMode="auto">
            <a:xfrm>
              <a:off x="3456" y="273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30228" name="Text Box 20"/>
            <p:cNvSpPr txBox="1">
              <a:spLocks noChangeArrowheads="1"/>
            </p:cNvSpPr>
            <p:nvPr/>
          </p:nvSpPr>
          <p:spPr bwMode="auto">
            <a:xfrm>
              <a:off x="3456" y="249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30229" name="Text Box 21"/>
            <p:cNvSpPr txBox="1">
              <a:spLocks noChangeArrowheads="1"/>
            </p:cNvSpPr>
            <p:nvPr/>
          </p:nvSpPr>
          <p:spPr bwMode="auto">
            <a:xfrm>
              <a:off x="3456" y="196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30230" name="Text Box 22"/>
            <p:cNvSpPr txBox="1">
              <a:spLocks noChangeArrowheads="1"/>
            </p:cNvSpPr>
            <p:nvPr/>
          </p:nvSpPr>
          <p:spPr bwMode="auto">
            <a:xfrm>
              <a:off x="37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30231" name="Text Box 23"/>
            <p:cNvSpPr txBox="1">
              <a:spLocks noChangeArrowheads="1"/>
            </p:cNvSpPr>
            <p:nvPr/>
          </p:nvSpPr>
          <p:spPr bwMode="auto">
            <a:xfrm>
              <a:off x="4032"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30232" name="Text Box 24"/>
            <p:cNvSpPr txBox="1">
              <a:spLocks noChangeArrowheads="1"/>
            </p:cNvSpPr>
            <p:nvPr/>
          </p:nvSpPr>
          <p:spPr bwMode="auto">
            <a:xfrm>
              <a:off x="4368"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30233" name="Text Box 25"/>
            <p:cNvSpPr txBox="1">
              <a:spLocks noChangeArrowheads="1"/>
            </p:cNvSpPr>
            <p:nvPr/>
          </p:nvSpPr>
          <p:spPr bwMode="auto">
            <a:xfrm>
              <a:off x="470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30234" name="Text Box 26"/>
            <p:cNvSpPr txBox="1">
              <a:spLocks noChangeArrowheads="1"/>
            </p:cNvSpPr>
            <p:nvPr/>
          </p:nvSpPr>
          <p:spPr bwMode="auto">
            <a:xfrm>
              <a:off x="49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30235" name="Text Box 27"/>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 . .</a:t>
              </a:r>
            </a:p>
          </p:txBody>
        </p:sp>
        <p:sp>
          <p:nvSpPr>
            <p:cNvPr id="1630236" name="Text Box 28"/>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1630237" name="Freeform 29" descr="5%"/>
          <p:cNvSpPr>
            <a:spLocks/>
          </p:cNvSpPr>
          <p:nvPr/>
        </p:nvSpPr>
        <p:spPr bwMode="auto">
          <a:xfrm rot="-5400000">
            <a:off x="462757" y="1894680"/>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38" name="Oval 30"/>
          <p:cNvSpPr>
            <a:spLocks noChangeArrowheads="1"/>
          </p:cNvSpPr>
          <p:nvPr/>
        </p:nvSpPr>
        <p:spPr bwMode="auto">
          <a:xfrm rot="-5400000">
            <a:off x="1752600" y="28146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39" name="Oval 31"/>
          <p:cNvSpPr>
            <a:spLocks noChangeArrowheads="1"/>
          </p:cNvSpPr>
          <p:nvPr/>
        </p:nvSpPr>
        <p:spPr bwMode="auto">
          <a:xfrm rot="-5400000">
            <a:off x="1676400" y="20526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0" name="Oval 32"/>
          <p:cNvSpPr>
            <a:spLocks noChangeArrowheads="1"/>
          </p:cNvSpPr>
          <p:nvPr/>
        </p:nvSpPr>
        <p:spPr bwMode="auto">
          <a:xfrm rot="-5400000">
            <a:off x="838200" y="25098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1" name="Oval 33"/>
          <p:cNvSpPr>
            <a:spLocks noChangeArrowheads="1"/>
          </p:cNvSpPr>
          <p:nvPr/>
        </p:nvSpPr>
        <p:spPr bwMode="auto">
          <a:xfrm rot="-5400000">
            <a:off x="1903413" y="235585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2" name="Freeform 34" descr="5%"/>
          <p:cNvSpPr>
            <a:spLocks/>
          </p:cNvSpPr>
          <p:nvPr/>
        </p:nvSpPr>
        <p:spPr bwMode="auto">
          <a:xfrm rot="5400000" flipV="1">
            <a:off x="3352800" y="1747837"/>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43" name="Oval 35"/>
          <p:cNvSpPr>
            <a:spLocks noChangeArrowheads="1"/>
          </p:cNvSpPr>
          <p:nvPr/>
        </p:nvSpPr>
        <p:spPr bwMode="auto">
          <a:xfrm rot="5400000" flipV="1">
            <a:off x="4876800" y="22050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4" name="Oval 36"/>
          <p:cNvSpPr>
            <a:spLocks noChangeArrowheads="1"/>
          </p:cNvSpPr>
          <p:nvPr/>
        </p:nvSpPr>
        <p:spPr bwMode="auto">
          <a:xfrm rot="5400000" flipV="1">
            <a:off x="3516313" y="22050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5" name="Oval 37"/>
          <p:cNvSpPr>
            <a:spLocks noChangeArrowheads="1"/>
          </p:cNvSpPr>
          <p:nvPr/>
        </p:nvSpPr>
        <p:spPr bwMode="auto">
          <a:xfrm rot="5400000" flipV="1">
            <a:off x="4038600" y="28146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6" name="Oval 38"/>
          <p:cNvSpPr>
            <a:spLocks noChangeArrowheads="1"/>
          </p:cNvSpPr>
          <p:nvPr/>
        </p:nvSpPr>
        <p:spPr bwMode="auto">
          <a:xfrm rot="5400000" flipV="1">
            <a:off x="4038600" y="18240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7" name="Line 39"/>
          <p:cNvSpPr>
            <a:spLocks noChangeShapeType="1"/>
          </p:cNvSpPr>
          <p:nvPr/>
        </p:nvSpPr>
        <p:spPr bwMode="auto">
          <a:xfrm>
            <a:off x="1828800" y="2814637"/>
            <a:ext cx="2209800" cy="762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48" name="Line 40"/>
          <p:cNvSpPr>
            <a:spLocks noChangeShapeType="1"/>
          </p:cNvSpPr>
          <p:nvPr/>
        </p:nvSpPr>
        <p:spPr bwMode="auto">
          <a:xfrm flipV="1">
            <a:off x="1828800" y="2281237"/>
            <a:ext cx="1676400" cy="533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49" name="Line 41"/>
          <p:cNvSpPr>
            <a:spLocks noChangeShapeType="1"/>
          </p:cNvSpPr>
          <p:nvPr/>
        </p:nvSpPr>
        <p:spPr bwMode="auto">
          <a:xfrm flipV="1">
            <a:off x="1828800" y="1900237"/>
            <a:ext cx="2209800" cy="914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0" name="Line 42"/>
          <p:cNvSpPr>
            <a:spLocks noChangeShapeType="1"/>
          </p:cNvSpPr>
          <p:nvPr/>
        </p:nvSpPr>
        <p:spPr bwMode="auto">
          <a:xfrm flipV="1">
            <a:off x="1828800" y="2281237"/>
            <a:ext cx="3048000" cy="533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1" name="Line 43"/>
          <p:cNvSpPr>
            <a:spLocks noChangeShapeType="1"/>
          </p:cNvSpPr>
          <p:nvPr/>
        </p:nvSpPr>
        <p:spPr bwMode="auto">
          <a:xfrm>
            <a:off x="1981200" y="2433637"/>
            <a:ext cx="2057400" cy="4572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2" name="Line 44"/>
          <p:cNvSpPr>
            <a:spLocks noChangeShapeType="1"/>
          </p:cNvSpPr>
          <p:nvPr/>
        </p:nvSpPr>
        <p:spPr bwMode="auto">
          <a:xfrm flipV="1">
            <a:off x="1981200" y="2281237"/>
            <a:ext cx="1524000" cy="152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3" name="Line 45"/>
          <p:cNvSpPr>
            <a:spLocks noChangeShapeType="1"/>
          </p:cNvSpPr>
          <p:nvPr/>
        </p:nvSpPr>
        <p:spPr bwMode="auto">
          <a:xfrm flipV="1">
            <a:off x="1981200" y="1900237"/>
            <a:ext cx="2057400" cy="533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4" name="Line 46"/>
          <p:cNvSpPr>
            <a:spLocks noChangeShapeType="1"/>
          </p:cNvSpPr>
          <p:nvPr/>
        </p:nvSpPr>
        <p:spPr bwMode="auto">
          <a:xfrm flipV="1">
            <a:off x="1981200" y="2281237"/>
            <a:ext cx="2895600" cy="152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5" name="Line 47"/>
          <p:cNvSpPr>
            <a:spLocks noChangeShapeType="1"/>
          </p:cNvSpPr>
          <p:nvPr/>
        </p:nvSpPr>
        <p:spPr bwMode="auto">
          <a:xfrm>
            <a:off x="914400" y="2509837"/>
            <a:ext cx="3124200" cy="3810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6" name="Line 48"/>
          <p:cNvSpPr>
            <a:spLocks noChangeShapeType="1"/>
          </p:cNvSpPr>
          <p:nvPr/>
        </p:nvSpPr>
        <p:spPr bwMode="auto">
          <a:xfrm flipV="1">
            <a:off x="914400" y="2281237"/>
            <a:ext cx="3962400" cy="228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7" name="Line 49"/>
          <p:cNvSpPr>
            <a:spLocks noChangeShapeType="1"/>
          </p:cNvSpPr>
          <p:nvPr/>
        </p:nvSpPr>
        <p:spPr bwMode="auto">
          <a:xfrm flipV="1">
            <a:off x="914400" y="1900237"/>
            <a:ext cx="3124200" cy="609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8" name="Line 50"/>
          <p:cNvSpPr>
            <a:spLocks noChangeShapeType="1"/>
          </p:cNvSpPr>
          <p:nvPr/>
        </p:nvSpPr>
        <p:spPr bwMode="auto">
          <a:xfrm flipV="1">
            <a:off x="914400" y="2281237"/>
            <a:ext cx="2590800" cy="228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9" name="Line 51"/>
          <p:cNvSpPr>
            <a:spLocks noChangeShapeType="1"/>
          </p:cNvSpPr>
          <p:nvPr/>
        </p:nvSpPr>
        <p:spPr bwMode="auto">
          <a:xfrm>
            <a:off x="1752600" y="2052637"/>
            <a:ext cx="2286000" cy="8382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60" name="Line 52"/>
          <p:cNvSpPr>
            <a:spLocks noChangeShapeType="1"/>
          </p:cNvSpPr>
          <p:nvPr/>
        </p:nvSpPr>
        <p:spPr bwMode="auto">
          <a:xfrm>
            <a:off x="1752600" y="2052637"/>
            <a:ext cx="1752600" cy="228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61" name="Line 53"/>
          <p:cNvSpPr>
            <a:spLocks noChangeShapeType="1"/>
          </p:cNvSpPr>
          <p:nvPr/>
        </p:nvSpPr>
        <p:spPr bwMode="auto">
          <a:xfrm flipV="1">
            <a:off x="1752600" y="1900237"/>
            <a:ext cx="2286000" cy="152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62" name="Line 54"/>
          <p:cNvSpPr>
            <a:spLocks noChangeShapeType="1"/>
          </p:cNvSpPr>
          <p:nvPr/>
        </p:nvSpPr>
        <p:spPr bwMode="auto">
          <a:xfrm>
            <a:off x="1752600" y="2052637"/>
            <a:ext cx="3124200" cy="228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63" name="Text Box 55"/>
          <p:cNvSpPr txBox="1">
            <a:spLocks noChangeArrowheads="1"/>
          </p:cNvSpPr>
          <p:nvPr/>
        </p:nvSpPr>
        <p:spPr bwMode="auto">
          <a:xfrm>
            <a:off x="5943600" y="4948237"/>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Proximity Matrix</a:t>
            </a:r>
          </a:p>
        </p:txBody>
      </p:sp>
      <p:sp>
        <p:nvSpPr>
          <p:cNvPr id="1630264" name="Rectangle 56"/>
          <p:cNvSpPr>
            <a:spLocks noChangeArrowheads="1"/>
          </p:cNvSpPr>
          <p:nvPr/>
        </p:nvSpPr>
        <p:spPr bwMode="auto">
          <a:xfrm>
            <a:off x="381000" y="3805237"/>
            <a:ext cx="57912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ts val="200"/>
              </a:spcBef>
              <a:spcAft>
                <a:spcPts val="200"/>
              </a:spcAft>
            </a:pPr>
            <a:r>
              <a:rPr lang="en-US" altLang="en-US" sz="2400" b="0" dirty="0"/>
              <a:t>MIN</a:t>
            </a:r>
          </a:p>
          <a:p>
            <a:pPr>
              <a:spcBef>
                <a:spcPts val="200"/>
              </a:spcBef>
              <a:spcAft>
                <a:spcPts val="200"/>
              </a:spcAft>
            </a:pPr>
            <a:r>
              <a:rPr lang="en-US" altLang="en-US" sz="2400" b="0" dirty="0"/>
              <a:t>MAX</a:t>
            </a:r>
          </a:p>
          <a:p>
            <a:pPr>
              <a:spcBef>
                <a:spcPts val="200"/>
              </a:spcBef>
              <a:spcAft>
                <a:spcPts val="200"/>
              </a:spcAft>
            </a:pPr>
            <a:r>
              <a:rPr lang="en-US" altLang="en-US" sz="2400" b="0" dirty="0">
                <a:solidFill>
                  <a:srgbClr val="FF0000"/>
                </a:solidFill>
              </a:rPr>
              <a:t>Group Average</a:t>
            </a:r>
          </a:p>
          <a:p>
            <a:pPr>
              <a:spcBef>
                <a:spcPts val="200"/>
              </a:spcBef>
              <a:spcAft>
                <a:spcPts val="200"/>
              </a:spcAft>
            </a:pPr>
            <a:r>
              <a:rPr lang="en-US" altLang="en-US" sz="2400" b="0" dirty="0"/>
              <a:t>Distance Between Centroids</a:t>
            </a:r>
          </a:p>
          <a:p>
            <a:pPr>
              <a:spcBef>
                <a:spcPts val="200"/>
              </a:spcBef>
              <a:spcAft>
                <a:spcPts val="200"/>
              </a:spcAft>
            </a:pPr>
            <a:r>
              <a:rPr lang="en-US" altLang="en-US" sz="2400" b="0" dirty="0"/>
              <a:t>Other methods driven by an objective function</a:t>
            </a:r>
          </a:p>
        </p:txBody>
      </p:sp>
    </p:spTree>
    <p:extLst>
      <p:ext uri="{BB962C8B-B14F-4D97-AF65-F5344CB8AC3E}">
        <p14:creationId xmlns:p14="http://schemas.microsoft.com/office/powerpoint/2010/main" val="1554653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Line 2"/>
          <p:cNvSpPr>
            <a:spLocks noChangeShapeType="1"/>
          </p:cNvSpPr>
          <p:nvPr/>
        </p:nvSpPr>
        <p:spPr bwMode="auto">
          <a:xfrm flipV="1">
            <a:off x="1371600" y="2433637"/>
            <a:ext cx="2895600" cy="0"/>
          </a:xfrm>
          <a:prstGeom prst="line">
            <a:avLst/>
          </a:prstGeom>
          <a:noFill/>
          <a:ln w="25400">
            <a:solidFill>
              <a:srgbClr val="FF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35" name="Freeform 3" descr="5%"/>
          <p:cNvSpPr>
            <a:spLocks/>
          </p:cNvSpPr>
          <p:nvPr/>
        </p:nvSpPr>
        <p:spPr bwMode="auto">
          <a:xfrm rot="-5400000">
            <a:off x="462757" y="1742280"/>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36" name="Rectangle 4"/>
          <p:cNvSpPr>
            <a:spLocks noGrp="1" noChangeArrowheads="1"/>
          </p:cNvSpPr>
          <p:nvPr>
            <p:ph type="title"/>
          </p:nvPr>
        </p:nvSpPr>
        <p:spPr>
          <a:xfrm>
            <a:off x="628650" y="284162"/>
            <a:ext cx="7886700" cy="473074"/>
          </a:xfrm>
        </p:spPr>
        <p:txBody>
          <a:bodyPr>
            <a:noAutofit/>
          </a:bodyPr>
          <a:lstStyle/>
          <a:p>
            <a:r>
              <a:rPr lang="en-US" altLang="en-US" sz="3200" b="1" dirty="0"/>
              <a:t>How to Define Inter-Cluster Similarity</a:t>
            </a:r>
          </a:p>
        </p:txBody>
      </p:sp>
      <p:sp>
        <p:nvSpPr>
          <p:cNvPr id="1631237" name="Rectangle 5"/>
          <p:cNvSpPr>
            <a:spLocks noGrp="1" noChangeArrowheads="1"/>
          </p:cNvSpPr>
          <p:nvPr>
            <p:ph type="body" idx="1"/>
          </p:nvPr>
        </p:nvSpPr>
        <p:spPr>
          <a:xfrm>
            <a:off x="628650" y="2278062"/>
            <a:ext cx="7886700" cy="4351338"/>
          </a:xfrm>
        </p:spPr>
        <p:txBody>
          <a:bodyPr/>
          <a:lstStyle/>
          <a:p>
            <a:pPr marL="990600" lvl="1" indent="-533400">
              <a:lnSpc>
                <a:spcPct val="90000"/>
              </a:lnSpc>
              <a:spcBef>
                <a:spcPct val="20000"/>
              </a:spcBef>
              <a:buFont typeface="Arial" panose="020B0604020202020204" pitchFamily="34" charset="0"/>
              <a:buNone/>
            </a:pPr>
            <a:r>
              <a:rPr lang="en-US" altLang="en-US" sz="1000"/>
              <a:t> </a:t>
            </a:r>
          </a:p>
        </p:txBody>
      </p:sp>
      <p:sp>
        <p:nvSpPr>
          <p:cNvPr id="2" name="Slide Number Placeholder 1"/>
          <p:cNvSpPr>
            <a:spLocks noGrp="1"/>
          </p:cNvSpPr>
          <p:nvPr>
            <p:ph type="sldNum" sz="quarter" idx="7"/>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65</a:t>
            </a:fld>
            <a:endParaRPr lang="en-US" sz="1050">
              <a:solidFill>
                <a:prstClr val="black">
                  <a:tint val="75000"/>
                </a:prstClr>
              </a:solidFill>
            </a:endParaRPr>
          </a:p>
        </p:txBody>
      </p:sp>
      <p:grpSp>
        <p:nvGrpSpPr>
          <p:cNvPr id="1631238" name="Group 6"/>
          <p:cNvGrpSpPr>
            <a:grpSpLocks/>
          </p:cNvGrpSpPr>
          <p:nvPr/>
        </p:nvGrpSpPr>
        <p:grpSpPr bwMode="auto">
          <a:xfrm>
            <a:off x="5486400" y="1519237"/>
            <a:ext cx="3429000" cy="3508375"/>
            <a:chOff x="3456" y="1440"/>
            <a:chExt cx="2160" cy="2210"/>
          </a:xfrm>
        </p:grpSpPr>
        <p:sp>
          <p:nvSpPr>
            <p:cNvPr id="1631239" name="Line 7"/>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0" name="Line 8"/>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1" name="Line 9"/>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2" name="Line 10"/>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3" name="Line 11"/>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4" name="Line 12"/>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5" name="Line 13"/>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6" name="Line 14"/>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7" name="Line 15"/>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8" name="Line 16"/>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9" name="Line 17"/>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50" name="Line 18"/>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51" name="Text Box 19"/>
            <p:cNvSpPr txBox="1">
              <a:spLocks noChangeArrowheads="1"/>
            </p:cNvSpPr>
            <p:nvPr/>
          </p:nvSpPr>
          <p:spPr bwMode="auto">
            <a:xfrm>
              <a:off x="3456" y="168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31252" name="Text Box 20"/>
            <p:cNvSpPr txBox="1">
              <a:spLocks noChangeArrowheads="1"/>
            </p:cNvSpPr>
            <p:nvPr/>
          </p:nvSpPr>
          <p:spPr bwMode="auto">
            <a:xfrm>
              <a:off x="3456" y="220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31253" name="Text Box 21"/>
            <p:cNvSpPr txBox="1">
              <a:spLocks noChangeArrowheads="1"/>
            </p:cNvSpPr>
            <p:nvPr/>
          </p:nvSpPr>
          <p:spPr bwMode="auto">
            <a:xfrm>
              <a:off x="3456" y="273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31254" name="Text Box 22"/>
            <p:cNvSpPr txBox="1">
              <a:spLocks noChangeArrowheads="1"/>
            </p:cNvSpPr>
            <p:nvPr/>
          </p:nvSpPr>
          <p:spPr bwMode="auto">
            <a:xfrm>
              <a:off x="3456" y="249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31255" name="Text Box 23"/>
            <p:cNvSpPr txBox="1">
              <a:spLocks noChangeArrowheads="1"/>
            </p:cNvSpPr>
            <p:nvPr/>
          </p:nvSpPr>
          <p:spPr bwMode="auto">
            <a:xfrm>
              <a:off x="3456" y="196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31256" name="Text Box 24"/>
            <p:cNvSpPr txBox="1">
              <a:spLocks noChangeArrowheads="1"/>
            </p:cNvSpPr>
            <p:nvPr/>
          </p:nvSpPr>
          <p:spPr bwMode="auto">
            <a:xfrm>
              <a:off x="37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p1</a:t>
              </a:r>
            </a:p>
          </p:txBody>
        </p:sp>
        <p:sp>
          <p:nvSpPr>
            <p:cNvPr id="1631257" name="Text Box 25"/>
            <p:cNvSpPr txBox="1">
              <a:spLocks noChangeArrowheads="1"/>
            </p:cNvSpPr>
            <p:nvPr/>
          </p:nvSpPr>
          <p:spPr bwMode="auto">
            <a:xfrm>
              <a:off x="4032"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p2</a:t>
              </a:r>
            </a:p>
          </p:txBody>
        </p:sp>
        <p:sp>
          <p:nvSpPr>
            <p:cNvPr id="1631258" name="Text Box 26"/>
            <p:cNvSpPr txBox="1">
              <a:spLocks noChangeArrowheads="1"/>
            </p:cNvSpPr>
            <p:nvPr/>
          </p:nvSpPr>
          <p:spPr bwMode="auto">
            <a:xfrm>
              <a:off x="4368"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p3</a:t>
              </a:r>
            </a:p>
          </p:txBody>
        </p:sp>
        <p:sp>
          <p:nvSpPr>
            <p:cNvPr id="1631259" name="Text Box 27"/>
            <p:cNvSpPr txBox="1">
              <a:spLocks noChangeArrowheads="1"/>
            </p:cNvSpPr>
            <p:nvPr/>
          </p:nvSpPr>
          <p:spPr bwMode="auto">
            <a:xfrm>
              <a:off x="470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p4</a:t>
              </a:r>
            </a:p>
          </p:txBody>
        </p:sp>
        <p:sp>
          <p:nvSpPr>
            <p:cNvPr id="1631260" name="Text Box 28"/>
            <p:cNvSpPr txBox="1">
              <a:spLocks noChangeArrowheads="1"/>
            </p:cNvSpPr>
            <p:nvPr/>
          </p:nvSpPr>
          <p:spPr bwMode="auto">
            <a:xfrm>
              <a:off x="4944" y="1440"/>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p5</a:t>
              </a:r>
            </a:p>
          </p:txBody>
        </p:sp>
        <p:sp>
          <p:nvSpPr>
            <p:cNvPr id="1631261" name="Text Box 29"/>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 . .</a:t>
              </a:r>
            </a:p>
          </p:txBody>
        </p:sp>
        <p:sp>
          <p:nvSpPr>
            <p:cNvPr id="1631262" name="Text Box 30"/>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1631263" name="Oval 31"/>
          <p:cNvSpPr>
            <a:spLocks noChangeArrowheads="1"/>
          </p:cNvSpPr>
          <p:nvPr/>
        </p:nvSpPr>
        <p:spPr bwMode="auto">
          <a:xfrm rot="-5400000">
            <a:off x="1752600" y="26622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4" name="Oval 32"/>
          <p:cNvSpPr>
            <a:spLocks noChangeArrowheads="1"/>
          </p:cNvSpPr>
          <p:nvPr/>
        </p:nvSpPr>
        <p:spPr bwMode="auto">
          <a:xfrm rot="-5400000">
            <a:off x="1676400" y="19002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5" name="Oval 33"/>
          <p:cNvSpPr>
            <a:spLocks noChangeArrowheads="1"/>
          </p:cNvSpPr>
          <p:nvPr/>
        </p:nvSpPr>
        <p:spPr bwMode="auto">
          <a:xfrm rot="-5400000">
            <a:off x="838200" y="23574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6" name="Oval 34"/>
          <p:cNvSpPr>
            <a:spLocks noChangeArrowheads="1"/>
          </p:cNvSpPr>
          <p:nvPr/>
        </p:nvSpPr>
        <p:spPr bwMode="auto">
          <a:xfrm rot="-5400000">
            <a:off x="1903413" y="220345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7" name="Freeform 35" descr="5%"/>
          <p:cNvSpPr>
            <a:spLocks/>
          </p:cNvSpPr>
          <p:nvPr/>
        </p:nvSpPr>
        <p:spPr bwMode="auto">
          <a:xfrm rot="5400000" flipV="1">
            <a:off x="3352800" y="1595437"/>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68" name="Oval 36"/>
          <p:cNvSpPr>
            <a:spLocks noChangeArrowheads="1"/>
          </p:cNvSpPr>
          <p:nvPr/>
        </p:nvSpPr>
        <p:spPr bwMode="auto">
          <a:xfrm rot="5400000" flipV="1">
            <a:off x="4876800" y="20526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9" name="Oval 37"/>
          <p:cNvSpPr>
            <a:spLocks noChangeArrowheads="1"/>
          </p:cNvSpPr>
          <p:nvPr/>
        </p:nvSpPr>
        <p:spPr bwMode="auto">
          <a:xfrm rot="5400000" flipV="1">
            <a:off x="3516313" y="205105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70" name="Oval 38"/>
          <p:cNvSpPr>
            <a:spLocks noChangeArrowheads="1"/>
          </p:cNvSpPr>
          <p:nvPr/>
        </p:nvSpPr>
        <p:spPr bwMode="auto">
          <a:xfrm rot="5400000" flipV="1">
            <a:off x="4038600" y="26622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71" name="Oval 39"/>
          <p:cNvSpPr>
            <a:spLocks noChangeArrowheads="1"/>
          </p:cNvSpPr>
          <p:nvPr/>
        </p:nvSpPr>
        <p:spPr bwMode="auto">
          <a:xfrm rot="5400000" flipV="1">
            <a:off x="4038600" y="1671637"/>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72" name="Text Box 40"/>
          <p:cNvSpPr txBox="1">
            <a:spLocks noChangeArrowheads="1"/>
          </p:cNvSpPr>
          <p:nvPr/>
        </p:nvSpPr>
        <p:spPr bwMode="auto">
          <a:xfrm>
            <a:off x="5943600" y="4795837"/>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Proximity Matrix</a:t>
            </a:r>
          </a:p>
        </p:txBody>
      </p:sp>
      <p:sp>
        <p:nvSpPr>
          <p:cNvPr id="1631273" name="Rectangle 41"/>
          <p:cNvSpPr>
            <a:spLocks noChangeArrowheads="1"/>
          </p:cNvSpPr>
          <p:nvPr/>
        </p:nvSpPr>
        <p:spPr bwMode="auto">
          <a:xfrm>
            <a:off x="381000" y="3652837"/>
            <a:ext cx="5791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ts val="200"/>
              </a:spcBef>
              <a:spcAft>
                <a:spcPts val="200"/>
              </a:spcAft>
            </a:pPr>
            <a:r>
              <a:rPr lang="en-US" altLang="en-US" sz="2400" b="0" dirty="0"/>
              <a:t>MIN</a:t>
            </a:r>
          </a:p>
          <a:p>
            <a:pPr>
              <a:spcBef>
                <a:spcPts val="200"/>
              </a:spcBef>
              <a:spcAft>
                <a:spcPts val="200"/>
              </a:spcAft>
            </a:pPr>
            <a:r>
              <a:rPr lang="en-US" altLang="en-US" sz="2400" b="0" dirty="0"/>
              <a:t>MAX</a:t>
            </a:r>
          </a:p>
          <a:p>
            <a:pPr>
              <a:spcBef>
                <a:spcPts val="200"/>
              </a:spcBef>
              <a:spcAft>
                <a:spcPts val="200"/>
              </a:spcAft>
            </a:pPr>
            <a:r>
              <a:rPr lang="en-US" altLang="en-US" sz="2400" b="0" dirty="0"/>
              <a:t>Group Average</a:t>
            </a:r>
          </a:p>
          <a:p>
            <a:pPr>
              <a:spcBef>
                <a:spcPts val="200"/>
              </a:spcBef>
              <a:spcAft>
                <a:spcPts val="200"/>
              </a:spcAft>
            </a:pPr>
            <a:r>
              <a:rPr lang="en-US" altLang="en-US" sz="2400" b="0" dirty="0">
                <a:solidFill>
                  <a:srgbClr val="FF0000"/>
                </a:solidFill>
              </a:rPr>
              <a:t>Distance Between Centroids</a:t>
            </a:r>
          </a:p>
          <a:p>
            <a:pPr>
              <a:spcBef>
                <a:spcPts val="200"/>
              </a:spcBef>
              <a:spcAft>
                <a:spcPts val="200"/>
              </a:spcAft>
            </a:pPr>
            <a:r>
              <a:rPr lang="en-US" altLang="en-US" sz="2400" b="0" dirty="0"/>
              <a:t>Other methods driven by an objective function</a:t>
            </a:r>
          </a:p>
        </p:txBody>
      </p:sp>
      <p:sp>
        <p:nvSpPr>
          <p:cNvPr id="1631274" name="Text Box 42"/>
          <p:cNvSpPr txBox="1">
            <a:spLocks noChangeArrowheads="1"/>
          </p:cNvSpPr>
          <p:nvPr/>
        </p:nvSpPr>
        <p:spPr bwMode="auto">
          <a:xfrm>
            <a:off x="1219200" y="2281237"/>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sym typeface="Symbol" panose="05050102010706020507" pitchFamily="18" charset="2"/>
              </a:rPr>
              <a:t></a:t>
            </a:r>
          </a:p>
        </p:txBody>
      </p:sp>
      <p:sp>
        <p:nvSpPr>
          <p:cNvPr id="1631275" name="Text Box 43"/>
          <p:cNvSpPr txBox="1">
            <a:spLocks noChangeArrowheads="1"/>
          </p:cNvSpPr>
          <p:nvPr/>
        </p:nvSpPr>
        <p:spPr bwMode="auto">
          <a:xfrm>
            <a:off x="4114800" y="2281237"/>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sym typeface="Symbol" panose="05050102010706020507" pitchFamily="18" charset="2"/>
              </a:rPr>
              <a:t></a:t>
            </a:r>
          </a:p>
        </p:txBody>
      </p:sp>
    </p:spTree>
    <p:extLst>
      <p:ext uri="{BB962C8B-B14F-4D97-AF65-F5344CB8AC3E}">
        <p14:creationId xmlns:p14="http://schemas.microsoft.com/office/powerpoint/2010/main" val="21743119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3126" y="457755"/>
            <a:ext cx="3967479" cy="513080"/>
          </a:xfrm>
          <a:prstGeom prst="rect">
            <a:avLst/>
          </a:prstGeom>
        </p:spPr>
        <p:txBody>
          <a:bodyPr vert="horz" wrap="square" lIns="0" tIns="12700" rIns="0" bIns="0" rtlCol="0">
            <a:spAutoFit/>
          </a:bodyPr>
          <a:lstStyle/>
          <a:p>
            <a:pPr marL="12700">
              <a:lnSpc>
                <a:spcPct val="100000"/>
              </a:lnSpc>
              <a:spcBef>
                <a:spcPts val="100"/>
              </a:spcBef>
            </a:pPr>
            <a:r>
              <a:rPr spc="-10" dirty="0"/>
              <a:t>Hierarchical</a:t>
            </a:r>
            <a:r>
              <a:rPr spc="-85" dirty="0"/>
              <a:t> </a:t>
            </a:r>
            <a:r>
              <a:rPr spc="-5" dirty="0"/>
              <a:t>Algorithms</a:t>
            </a:r>
          </a:p>
        </p:txBody>
      </p:sp>
      <p:sp>
        <p:nvSpPr>
          <p:cNvPr id="3" name="object 3"/>
          <p:cNvSpPr txBox="1"/>
          <p:nvPr/>
        </p:nvSpPr>
        <p:spPr>
          <a:xfrm>
            <a:off x="583546" y="1611373"/>
            <a:ext cx="2319020" cy="1309370"/>
          </a:xfrm>
          <a:prstGeom prst="rect">
            <a:avLst/>
          </a:prstGeom>
        </p:spPr>
        <p:txBody>
          <a:bodyPr vert="horz" wrap="square" lIns="0" tIns="12700" rIns="0" bIns="0" rtlCol="0">
            <a:spAutoFit/>
          </a:bodyPr>
          <a:lstStyle/>
          <a:p>
            <a:pPr marL="245110" indent="-233045">
              <a:lnSpc>
                <a:spcPct val="100000"/>
              </a:lnSpc>
              <a:spcBef>
                <a:spcPts val="100"/>
              </a:spcBef>
              <a:buFont typeface="Arial"/>
              <a:buChar char="•"/>
              <a:tabLst>
                <a:tab pos="245745" algn="l"/>
              </a:tabLst>
            </a:pPr>
            <a:r>
              <a:rPr sz="2800" spc="-5" dirty="0">
                <a:latin typeface="Carlito"/>
                <a:cs typeface="Carlito"/>
              </a:rPr>
              <a:t>Single</a:t>
            </a:r>
            <a:r>
              <a:rPr sz="2800" spc="-20" dirty="0">
                <a:latin typeface="Carlito"/>
                <a:cs typeface="Carlito"/>
              </a:rPr>
              <a:t> </a:t>
            </a:r>
            <a:r>
              <a:rPr sz="2800" spc="-5" dirty="0">
                <a:latin typeface="Carlito"/>
                <a:cs typeface="Carlito"/>
              </a:rPr>
              <a:t>Link</a:t>
            </a:r>
            <a:endParaRPr sz="2800" dirty="0">
              <a:latin typeface="Carlito"/>
              <a:cs typeface="Carlito"/>
            </a:endParaRPr>
          </a:p>
          <a:p>
            <a:pPr marL="245110" indent="-233045">
              <a:lnSpc>
                <a:spcPct val="100000"/>
              </a:lnSpc>
              <a:spcBef>
                <a:spcPts val="15"/>
              </a:spcBef>
              <a:buFont typeface="Arial"/>
              <a:buChar char="•"/>
              <a:tabLst>
                <a:tab pos="245745" algn="l"/>
              </a:tabLst>
            </a:pPr>
            <a:r>
              <a:rPr sz="2800" spc="-5" dirty="0">
                <a:latin typeface="Carlito"/>
                <a:cs typeface="Carlito"/>
              </a:rPr>
              <a:t>Complete</a:t>
            </a:r>
            <a:r>
              <a:rPr sz="2800" spc="-100" dirty="0">
                <a:latin typeface="Carlito"/>
                <a:cs typeface="Carlito"/>
              </a:rPr>
              <a:t> </a:t>
            </a:r>
            <a:r>
              <a:rPr sz="2800" spc="-5" dirty="0">
                <a:latin typeface="Carlito"/>
                <a:cs typeface="Carlito"/>
              </a:rPr>
              <a:t>Link</a:t>
            </a:r>
            <a:endParaRPr sz="2800" dirty="0">
              <a:latin typeface="Carlito"/>
              <a:cs typeface="Carlito"/>
            </a:endParaRPr>
          </a:p>
          <a:p>
            <a:pPr marL="245110" indent="-233045">
              <a:lnSpc>
                <a:spcPct val="100000"/>
              </a:lnSpc>
              <a:spcBef>
                <a:spcPts val="15"/>
              </a:spcBef>
              <a:buFont typeface="Arial"/>
              <a:buChar char="•"/>
              <a:tabLst>
                <a:tab pos="245745" algn="l"/>
              </a:tabLst>
            </a:pPr>
            <a:r>
              <a:rPr sz="2800" spc="-5" dirty="0">
                <a:latin typeface="Carlito"/>
                <a:cs typeface="Carlito"/>
              </a:rPr>
              <a:t>Average</a:t>
            </a:r>
            <a:r>
              <a:rPr sz="2800" spc="-100" dirty="0">
                <a:latin typeface="Carlito"/>
                <a:cs typeface="Carlito"/>
              </a:rPr>
              <a:t> </a:t>
            </a:r>
            <a:r>
              <a:rPr sz="2800" spc="-5" dirty="0">
                <a:latin typeface="Carlito"/>
                <a:cs typeface="Carlito"/>
              </a:rPr>
              <a:t>Link</a:t>
            </a:r>
            <a:endParaRPr sz="2800" dirty="0">
              <a:latin typeface="Carlito"/>
              <a:cs typeface="Carlito"/>
            </a:endParaRPr>
          </a:p>
        </p:txBody>
      </p:sp>
      <p:sp>
        <p:nvSpPr>
          <p:cNvPr id="4" name="Slide Number Placeholder 3"/>
          <p:cNvSpPr>
            <a:spLocks noGrp="1"/>
          </p:cNvSpPr>
          <p:nvPr>
            <p:ph type="sldNum" sz="quarter" idx="7"/>
          </p:nvPr>
        </p:nvSpPr>
        <p:spPr/>
        <p:txBody>
          <a:bodyPr/>
          <a:lstStyle/>
          <a:p>
            <a:fld id="{B6F15528-21DE-4FAA-801E-634DDDAF4B2B}" type="slidenum">
              <a:rPr lang="en-IN" smtClean="0"/>
              <a:t>66</a:t>
            </a:fld>
            <a:endParaRPr lang="en-IN"/>
          </a:p>
        </p:txBody>
      </p:sp>
    </p:spTree>
    <p:extLst>
      <p:ext uri="{BB962C8B-B14F-4D97-AF65-F5344CB8AC3E}">
        <p14:creationId xmlns:p14="http://schemas.microsoft.com/office/powerpoint/2010/main" val="21974550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39" y="427635"/>
            <a:ext cx="2626360" cy="513080"/>
          </a:xfrm>
          <a:prstGeom prst="rect">
            <a:avLst/>
          </a:prstGeom>
        </p:spPr>
        <p:txBody>
          <a:bodyPr vert="horz" wrap="square" lIns="0" tIns="12700" rIns="0" bIns="0" rtlCol="0">
            <a:spAutoFit/>
          </a:bodyPr>
          <a:lstStyle/>
          <a:p>
            <a:pPr marL="12700">
              <a:lnSpc>
                <a:spcPct val="100000"/>
              </a:lnSpc>
              <a:spcBef>
                <a:spcPts val="100"/>
              </a:spcBef>
            </a:pPr>
            <a:r>
              <a:rPr spc="-5" dirty="0"/>
              <a:t>Sample</a:t>
            </a:r>
            <a:r>
              <a:rPr spc="-90" dirty="0"/>
              <a:t> </a:t>
            </a:r>
            <a:r>
              <a:rPr spc="-5" dirty="0"/>
              <a:t>dataset</a:t>
            </a:r>
          </a:p>
        </p:txBody>
      </p:sp>
      <p:sp>
        <p:nvSpPr>
          <p:cNvPr id="3" name="object 3"/>
          <p:cNvSpPr/>
          <p:nvPr/>
        </p:nvSpPr>
        <p:spPr>
          <a:xfrm>
            <a:off x="1857351" y="2071673"/>
            <a:ext cx="5181584" cy="16954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57417" y="3929067"/>
            <a:ext cx="1714496" cy="2476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86364" y="4000491"/>
            <a:ext cx="1533521" cy="19049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000368" y="4357691"/>
            <a:ext cx="3057518" cy="13811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643292" y="5786438"/>
            <a:ext cx="2038345" cy="238124"/>
          </a:xfrm>
          <a:prstGeom prst="rect">
            <a:avLst/>
          </a:prstGeom>
          <a:blipFill>
            <a:blip r:embed="rId6" cstate="print"/>
            <a:stretch>
              <a:fillRect/>
            </a:stretch>
          </a:blipFill>
        </p:spPr>
        <p:txBody>
          <a:bodyPr wrap="square" lIns="0" tIns="0" rIns="0" bIns="0" rtlCol="0"/>
          <a:lstStyle/>
          <a:p>
            <a:endParaRPr/>
          </a:p>
        </p:txBody>
      </p:sp>
      <p:sp>
        <p:nvSpPr>
          <p:cNvPr id="8" name="Slide Number Placeholder 7"/>
          <p:cNvSpPr>
            <a:spLocks noGrp="1"/>
          </p:cNvSpPr>
          <p:nvPr>
            <p:ph type="sldNum" sz="quarter" idx="7"/>
          </p:nvPr>
        </p:nvSpPr>
        <p:spPr/>
        <p:txBody>
          <a:bodyPr/>
          <a:lstStyle/>
          <a:p>
            <a:fld id="{B6F15528-21DE-4FAA-801E-634DDDAF4B2B}" type="slidenum">
              <a:rPr lang="en-IN" smtClean="0"/>
              <a:t>67</a:t>
            </a:fld>
            <a:endParaRPr lang="en-IN"/>
          </a:p>
        </p:txBody>
      </p:sp>
    </p:spTree>
    <p:extLst>
      <p:ext uri="{BB962C8B-B14F-4D97-AF65-F5344CB8AC3E}">
        <p14:creationId xmlns:p14="http://schemas.microsoft.com/office/powerpoint/2010/main" val="36303667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39" y="427635"/>
            <a:ext cx="1804670" cy="513080"/>
          </a:xfrm>
          <a:prstGeom prst="rect">
            <a:avLst/>
          </a:prstGeom>
        </p:spPr>
        <p:txBody>
          <a:bodyPr vert="horz" wrap="square" lIns="0" tIns="12700" rIns="0" bIns="0" rtlCol="0">
            <a:spAutoFit/>
          </a:bodyPr>
          <a:lstStyle/>
          <a:p>
            <a:pPr marL="12700">
              <a:lnSpc>
                <a:spcPct val="100000"/>
              </a:lnSpc>
              <a:spcBef>
                <a:spcPts val="100"/>
              </a:spcBef>
            </a:pPr>
            <a:r>
              <a:rPr spc="-5" dirty="0"/>
              <a:t>Single</a:t>
            </a:r>
            <a:r>
              <a:rPr spc="-90" dirty="0"/>
              <a:t> </a:t>
            </a:r>
            <a:r>
              <a:rPr spc="-5" dirty="0"/>
              <a:t>Link</a:t>
            </a:r>
          </a:p>
        </p:txBody>
      </p:sp>
      <p:sp>
        <p:nvSpPr>
          <p:cNvPr id="3" name="object 3"/>
          <p:cNvSpPr/>
          <p:nvPr/>
        </p:nvSpPr>
        <p:spPr>
          <a:xfrm>
            <a:off x="2014533" y="1938321"/>
            <a:ext cx="4724390" cy="24479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428855" y="4857740"/>
            <a:ext cx="4886305" cy="761998"/>
          </a:xfrm>
          <a:prstGeom prst="rect">
            <a:avLst/>
          </a:prstGeom>
          <a:blipFill>
            <a:blip r:embed="rId3" cstate="print"/>
            <a:stretch>
              <a:fillRect/>
            </a:stretch>
          </a:blipFill>
        </p:spPr>
        <p:txBody>
          <a:bodyPr wrap="square" lIns="0" tIns="0" rIns="0" bIns="0" rtlCol="0"/>
          <a:lstStyle/>
          <a:p>
            <a:endParaRPr/>
          </a:p>
        </p:txBody>
      </p:sp>
      <p:sp>
        <p:nvSpPr>
          <p:cNvPr id="5" name="Slide Number Placeholder 4"/>
          <p:cNvSpPr>
            <a:spLocks noGrp="1"/>
          </p:cNvSpPr>
          <p:nvPr>
            <p:ph type="sldNum" sz="quarter" idx="7"/>
          </p:nvPr>
        </p:nvSpPr>
        <p:spPr/>
        <p:txBody>
          <a:bodyPr/>
          <a:lstStyle/>
          <a:p>
            <a:fld id="{B6F15528-21DE-4FAA-801E-634DDDAF4B2B}" type="slidenum">
              <a:rPr lang="en-IN" smtClean="0"/>
              <a:t>68</a:t>
            </a:fld>
            <a:endParaRPr lang="en-IN"/>
          </a:p>
        </p:txBody>
      </p:sp>
    </p:spTree>
    <p:extLst>
      <p:ext uri="{BB962C8B-B14F-4D97-AF65-F5344CB8AC3E}">
        <p14:creationId xmlns:p14="http://schemas.microsoft.com/office/powerpoint/2010/main" val="20269880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Rectangle 2"/>
          <p:cNvSpPr>
            <a:spLocks noGrp="1" noChangeArrowheads="1"/>
          </p:cNvSpPr>
          <p:nvPr>
            <p:ph type="title"/>
          </p:nvPr>
        </p:nvSpPr>
        <p:spPr>
          <a:xfrm>
            <a:off x="609600" y="365126"/>
            <a:ext cx="7886700" cy="549274"/>
          </a:xfrm>
        </p:spPr>
        <p:txBody>
          <a:bodyPr>
            <a:normAutofit/>
          </a:bodyPr>
          <a:lstStyle/>
          <a:p>
            <a:r>
              <a:rPr lang="en-US" altLang="en-US" sz="3200" b="1" dirty="0"/>
              <a:t>Strength of MIN</a:t>
            </a:r>
          </a:p>
        </p:txBody>
      </p:sp>
      <p:sp>
        <p:nvSpPr>
          <p:cNvPr id="1634307" name="Text Box 3"/>
          <p:cNvSpPr txBox="1">
            <a:spLocks noChangeArrowheads="1"/>
          </p:cNvSpPr>
          <p:nvPr/>
        </p:nvSpPr>
        <p:spPr bwMode="auto">
          <a:xfrm>
            <a:off x="1066800" y="4267200"/>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a:t>
            </a:r>
          </a:p>
        </p:txBody>
      </p:sp>
      <p:grpSp>
        <p:nvGrpSpPr>
          <p:cNvPr id="1634308" name="Group 4"/>
          <p:cNvGrpSpPr>
            <a:grpSpLocks/>
          </p:cNvGrpSpPr>
          <p:nvPr/>
        </p:nvGrpSpPr>
        <p:grpSpPr bwMode="auto">
          <a:xfrm>
            <a:off x="4876800" y="1981200"/>
            <a:ext cx="4103688" cy="2652713"/>
            <a:chOff x="3072" y="1248"/>
            <a:chExt cx="2585" cy="1671"/>
          </a:xfrm>
        </p:grpSpPr>
        <p:sp>
          <p:nvSpPr>
            <p:cNvPr id="1634309" name="Text Box 5"/>
            <p:cNvSpPr txBox="1">
              <a:spLocks noChangeArrowheads="1"/>
            </p:cNvSpPr>
            <p:nvPr/>
          </p:nvSpPr>
          <p:spPr bwMode="auto">
            <a:xfrm>
              <a:off x="3408" y="2688"/>
              <a:ext cx="1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Two Clusters</a:t>
              </a:r>
            </a:p>
          </p:txBody>
        </p:sp>
        <p:pic>
          <p:nvPicPr>
            <p:cNvPr id="1634310" name="Picture 6"/>
            <p:cNvPicPr>
              <a:picLocks noChangeAspect="1" noChangeArrowheads="1"/>
            </p:cNvPicPr>
            <p:nvPr/>
          </p:nvPicPr>
          <p:blipFill>
            <a:blip r:embed="rId2">
              <a:extLst>
                <a:ext uri="{28A0092B-C50C-407E-A947-70E740481C1C}">
                  <a14:useLocalDpi xmlns:a14="http://schemas.microsoft.com/office/drawing/2010/main" val="0"/>
                </a:ext>
              </a:extLst>
            </a:blip>
            <a:srcRect l="8928" r="7143"/>
            <a:stretch>
              <a:fillRect/>
            </a:stretch>
          </p:blipFill>
          <p:spPr bwMode="auto">
            <a:xfrm>
              <a:off x="3072" y="1248"/>
              <a:ext cx="2585" cy="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34311" name="Picture 7"/>
          <p:cNvPicPr>
            <a:picLocks noChangeAspect="1" noChangeArrowheads="1"/>
          </p:cNvPicPr>
          <p:nvPr/>
        </p:nvPicPr>
        <p:blipFill>
          <a:blip r:embed="rId3">
            <a:extLst>
              <a:ext uri="{28A0092B-C50C-407E-A947-70E740481C1C}">
                <a14:useLocalDpi xmlns:a14="http://schemas.microsoft.com/office/drawing/2010/main" val="0"/>
              </a:ext>
            </a:extLst>
          </a:blip>
          <a:srcRect l="8928" r="5357"/>
          <a:stretch>
            <a:fillRect/>
          </a:stretch>
        </p:blipFill>
        <p:spPr bwMode="auto">
          <a:xfrm>
            <a:off x="152400" y="1981200"/>
            <a:ext cx="4186238"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4312" name="Text Box 8"/>
          <p:cNvSpPr txBox="1">
            <a:spLocks noChangeArrowheads="1"/>
          </p:cNvSpPr>
          <p:nvPr/>
        </p:nvSpPr>
        <p:spPr bwMode="auto">
          <a:xfrm>
            <a:off x="609600" y="5576888"/>
            <a:ext cx="632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a:t> Can handle non-elliptical shapes</a:t>
            </a:r>
          </a:p>
        </p:txBody>
      </p:sp>
      <p:sp>
        <p:nvSpPr>
          <p:cNvPr id="2" name="Slide Number Placeholder 1"/>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69</a:t>
            </a:fld>
            <a:endParaRPr lang="en-US" sz="1050">
              <a:solidFill>
                <a:prstClr val="black">
                  <a:tint val="75000"/>
                </a:prstClr>
              </a:solidFill>
            </a:endParaRPr>
          </a:p>
        </p:txBody>
      </p:sp>
    </p:spTree>
    <p:extLst>
      <p:ext uri="{BB962C8B-B14F-4D97-AF65-F5344CB8AC3E}">
        <p14:creationId xmlns:p14="http://schemas.microsoft.com/office/powerpoint/2010/main" val="22882651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4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4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431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434" name="Rectangle 2"/>
          <p:cNvSpPr>
            <a:spLocks noGrp="1" noChangeArrowheads="1"/>
          </p:cNvSpPr>
          <p:nvPr>
            <p:ph type="ctrTitle"/>
          </p:nvPr>
        </p:nvSpPr>
        <p:spPr>
          <a:xfrm>
            <a:off x="628650" y="136525"/>
            <a:ext cx="7886700" cy="625474"/>
          </a:xfrm>
          <a:noFill/>
          <a:ln/>
        </p:spPr>
        <p:txBody>
          <a:bodyPr lIns="92075" tIns="46038" rIns="92075" bIns="46038" anchor="ctr"/>
          <a:lstStyle/>
          <a:p>
            <a:r>
              <a:rPr lang="en-US" altLang="en-US" sz="3200" b="1" dirty="0"/>
              <a:t>Measure the Quality of Clustering</a:t>
            </a:r>
          </a:p>
        </p:txBody>
      </p:sp>
      <p:sp>
        <p:nvSpPr>
          <p:cNvPr id="1682435" name="Rectangle 3"/>
          <p:cNvSpPr>
            <a:spLocks noGrp="1" noChangeArrowheads="1"/>
          </p:cNvSpPr>
          <p:nvPr>
            <p:ph type="subTitle" idx="4"/>
          </p:nvPr>
        </p:nvSpPr>
        <p:spPr>
          <a:xfrm>
            <a:off x="486508" y="1447800"/>
            <a:ext cx="8058150" cy="5070763"/>
          </a:xfrm>
          <a:prstGeom prst="rect">
            <a:avLst/>
          </a:prstGeom>
          <a:noFill/>
          <a:ln/>
        </p:spPr>
        <p:txBody>
          <a:bodyPr lIns="92075" tIns="46038" rIns="92075" bIns="46038">
            <a:normAutofit/>
          </a:bodyPr>
          <a:lstStyle/>
          <a:p>
            <a:pPr>
              <a:lnSpc>
                <a:spcPct val="110000"/>
              </a:lnSpc>
              <a:spcAft>
                <a:spcPts val="600"/>
              </a:spcAft>
            </a:pPr>
            <a:endParaRPr lang="en-US" altLang="en-US" sz="2400" dirty="0" smtClean="0">
              <a:solidFill>
                <a:schemeClr val="hlink"/>
              </a:solidFill>
            </a:endParaRPr>
          </a:p>
          <a:p>
            <a:pPr>
              <a:lnSpc>
                <a:spcPct val="110000"/>
              </a:lnSpc>
              <a:spcAft>
                <a:spcPts val="600"/>
              </a:spcAft>
            </a:pPr>
            <a:r>
              <a:rPr lang="en-US" altLang="en-US" sz="2400" dirty="0" smtClean="0">
                <a:solidFill>
                  <a:schemeClr val="hlink"/>
                </a:solidFill>
              </a:rPr>
              <a:t>Dissimilarity/Similarity </a:t>
            </a:r>
            <a:r>
              <a:rPr lang="en-US" altLang="en-US" sz="2400" dirty="0">
                <a:solidFill>
                  <a:schemeClr val="hlink"/>
                </a:solidFill>
              </a:rPr>
              <a:t>metric</a:t>
            </a:r>
            <a:r>
              <a:rPr lang="en-US" altLang="en-US" sz="2400" dirty="0"/>
              <a:t>: Similarity is expressed in terms of a distance function, typically metric: </a:t>
            </a:r>
            <a:r>
              <a:rPr lang="en-US" altLang="en-US" sz="2400" i="1" dirty="0"/>
              <a:t>d</a:t>
            </a:r>
            <a:r>
              <a:rPr lang="en-US" altLang="en-US" sz="2400" dirty="0"/>
              <a:t>(</a:t>
            </a:r>
            <a:r>
              <a:rPr lang="en-US" altLang="en-US" sz="2400" i="1" dirty="0" err="1"/>
              <a:t>i</a:t>
            </a:r>
            <a:r>
              <a:rPr lang="en-US" altLang="en-US" sz="2400" i="1" dirty="0"/>
              <a:t>, j</a:t>
            </a:r>
            <a:r>
              <a:rPr lang="en-US" altLang="en-US" sz="2400" dirty="0"/>
              <a:t>)</a:t>
            </a:r>
          </a:p>
          <a:p>
            <a:pPr>
              <a:lnSpc>
                <a:spcPct val="110000"/>
              </a:lnSpc>
              <a:spcAft>
                <a:spcPts val="600"/>
              </a:spcAft>
            </a:pPr>
            <a:endParaRPr lang="en-US" altLang="en-US" sz="2400" dirty="0"/>
          </a:p>
        </p:txBody>
      </p:sp>
      <p:sp>
        <p:nvSpPr>
          <p:cNvPr id="2" name="Slide Number Placeholder 1"/>
          <p:cNvSpPr>
            <a:spLocks noGrp="1"/>
          </p:cNvSpPr>
          <p:nvPr>
            <p:ph type="sldNum" sz="quarter" idx="7"/>
          </p:nvPr>
        </p:nvSpPr>
        <p:spPr/>
        <p:txBody>
          <a:bodyPr/>
          <a:lstStyle/>
          <a:p>
            <a:fld id="{B6F15528-21DE-4FAA-801E-634DDDAF4B2B}" type="slidenum">
              <a:rPr lang="en-IN" smtClean="0"/>
              <a:t>7</a:t>
            </a:fld>
            <a:endParaRPr lang="en-IN"/>
          </a:p>
        </p:txBody>
      </p:sp>
    </p:spTree>
    <p:extLst>
      <p:ext uri="{BB962C8B-B14F-4D97-AF65-F5344CB8AC3E}">
        <p14:creationId xmlns:p14="http://schemas.microsoft.com/office/powerpoint/2010/main" val="3344794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Rectangle 2"/>
          <p:cNvSpPr>
            <a:spLocks noGrp="1" noChangeArrowheads="1"/>
          </p:cNvSpPr>
          <p:nvPr>
            <p:ph type="title"/>
          </p:nvPr>
        </p:nvSpPr>
        <p:spPr>
          <a:xfrm>
            <a:off x="628650" y="273845"/>
            <a:ext cx="7886700" cy="549274"/>
          </a:xfrm>
        </p:spPr>
        <p:txBody>
          <a:bodyPr>
            <a:normAutofit/>
          </a:bodyPr>
          <a:lstStyle/>
          <a:p>
            <a:r>
              <a:rPr lang="en-US" altLang="en-US" sz="3200" b="1" dirty="0"/>
              <a:t>Limitations of MIN</a:t>
            </a:r>
          </a:p>
        </p:txBody>
      </p:sp>
      <p:sp>
        <p:nvSpPr>
          <p:cNvPr id="1635331" name="Text Box 3"/>
          <p:cNvSpPr txBox="1">
            <a:spLocks noChangeArrowheads="1"/>
          </p:cNvSpPr>
          <p:nvPr/>
        </p:nvSpPr>
        <p:spPr bwMode="auto">
          <a:xfrm>
            <a:off x="1066800" y="4724400"/>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a:t>
            </a:r>
          </a:p>
        </p:txBody>
      </p:sp>
      <p:pic>
        <p:nvPicPr>
          <p:cNvPr id="1635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5333" name="Group 5"/>
          <p:cNvGrpSpPr>
            <a:grpSpLocks/>
          </p:cNvGrpSpPr>
          <p:nvPr/>
        </p:nvGrpSpPr>
        <p:grpSpPr bwMode="auto">
          <a:xfrm>
            <a:off x="4265613" y="1524000"/>
            <a:ext cx="4268787" cy="3567113"/>
            <a:chOff x="2496" y="960"/>
            <a:chExt cx="2689" cy="2247"/>
          </a:xfrm>
        </p:grpSpPr>
        <p:sp>
          <p:nvSpPr>
            <p:cNvPr id="1635334" name="Text Box 6"/>
            <p:cNvSpPr txBox="1">
              <a:spLocks noChangeArrowheads="1"/>
            </p:cNvSpPr>
            <p:nvPr/>
          </p:nvSpPr>
          <p:spPr bwMode="auto">
            <a:xfrm>
              <a:off x="3072" y="2976"/>
              <a:ext cx="18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Two Clusters</a:t>
              </a:r>
            </a:p>
          </p:txBody>
        </p:sp>
        <p:pic>
          <p:nvPicPr>
            <p:cNvPr id="16353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 y="960"/>
              <a:ext cx="2689"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35336" name="Text Box 8"/>
          <p:cNvSpPr txBox="1">
            <a:spLocks noChangeArrowheads="1"/>
          </p:cNvSpPr>
          <p:nvPr/>
        </p:nvSpPr>
        <p:spPr bwMode="auto">
          <a:xfrm>
            <a:off x="609600" y="5576888"/>
            <a:ext cx="632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a:t> Sensitive to noise and outliers</a:t>
            </a:r>
          </a:p>
        </p:txBody>
      </p:sp>
      <p:sp>
        <p:nvSpPr>
          <p:cNvPr id="2" name="Slide Number Placeholder 1"/>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70</a:t>
            </a:fld>
            <a:endParaRPr lang="en-US" sz="1050">
              <a:solidFill>
                <a:prstClr val="black">
                  <a:tint val="75000"/>
                </a:prstClr>
              </a:solidFill>
            </a:endParaRPr>
          </a:p>
        </p:txBody>
      </p:sp>
    </p:spTree>
    <p:extLst>
      <p:ext uri="{BB962C8B-B14F-4D97-AF65-F5344CB8AC3E}">
        <p14:creationId xmlns:p14="http://schemas.microsoft.com/office/powerpoint/2010/main" val="3764586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53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5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5336"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29386" y="0"/>
            <a:ext cx="2193470" cy="691918"/>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1278277"/>
            <a:ext cx="7177405" cy="2565400"/>
            <a:chOff x="0" y="1278277"/>
            <a:chExt cx="7177405" cy="2565400"/>
          </a:xfrm>
        </p:grpSpPr>
        <p:sp>
          <p:nvSpPr>
            <p:cNvPr id="4" name="object 4"/>
            <p:cNvSpPr/>
            <p:nvPr/>
          </p:nvSpPr>
          <p:spPr>
            <a:xfrm>
              <a:off x="2322315" y="1278277"/>
              <a:ext cx="2408475" cy="12571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62315" y="1295277"/>
              <a:ext cx="2328545" cy="45720"/>
            </a:xfrm>
            <a:custGeom>
              <a:avLst/>
              <a:gdLst/>
              <a:ahLst/>
              <a:cxnLst/>
              <a:rect l="l" t="t" r="r" b="b"/>
              <a:pathLst>
                <a:path w="2328545" h="45719">
                  <a:moveTo>
                    <a:pt x="2328475" y="45719"/>
                  </a:moveTo>
                  <a:lnTo>
                    <a:pt x="0" y="45719"/>
                  </a:lnTo>
                  <a:lnTo>
                    <a:pt x="0" y="0"/>
                  </a:lnTo>
                  <a:lnTo>
                    <a:pt x="2328475" y="0"/>
                  </a:lnTo>
                  <a:lnTo>
                    <a:pt x="2328475" y="45719"/>
                  </a:lnTo>
                  <a:close/>
                </a:path>
              </a:pathLst>
            </a:custGeom>
            <a:solidFill>
              <a:srgbClr val="75C1E4"/>
            </a:solidFill>
          </p:spPr>
          <p:txBody>
            <a:bodyPr wrap="square" lIns="0" tIns="0" rIns="0" bIns="0" rtlCol="0"/>
            <a:lstStyle/>
            <a:p>
              <a:endParaRPr/>
            </a:p>
          </p:txBody>
        </p:sp>
        <p:sp>
          <p:nvSpPr>
            <p:cNvPr id="6" name="object 6"/>
            <p:cNvSpPr/>
            <p:nvPr/>
          </p:nvSpPr>
          <p:spPr>
            <a:xfrm>
              <a:off x="0" y="1278277"/>
              <a:ext cx="2401955" cy="12571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0" y="1295277"/>
              <a:ext cx="2362200" cy="45720"/>
            </a:xfrm>
            <a:custGeom>
              <a:avLst/>
              <a:gdLst/>
              <a:ahLst/>
              <a:cxnLst/>
              <a:rect l="l" t="t" r="r" b="b"/>
              <a:pathLst>
                <a:path w="2362200" h="45719">
                  <a:moveTo>
                    <a:pt x="2361955" y="45719"/>
                  </a:moveTo>
                  <a:lnTo>
                    <a:pt x="0" y="45719"/>
                  </a:lnTo>
                  <a:lnTo>
                    <a:pt x="0" y="0"/>
                  </a:lnTo>
                  <a:lnTo>
                    <a:pt x="2361955" y="0"/>
                  </a:lnTo>
                  <a:lnTo>
                    <a:pt x="2361955" y="45719"/>
                  </a:lnTo>
                  <a:close/>
                </a:path>
              </a:pathLst>
            </a:custGeom>
            <a:solidFill>
              <a:srgbClr val="FBAF17"/>
            </a:solidFill>
          </p:spPr>
          <p:txBody>
            <a:bodyPr wrap="square" lIns="0" tIns="0" rIns="0" bIns="0" rtlCol="0"/>
            <a:lstStyle/>
            <a:p>
              <a:endParaRPr/>
            </a:p>
          </p:txBody>
        </p:sp>
        <p:sp>
          <p:nvSpPr>
            <p:cNvPr id="8" name="object 8"/>
            <p:cNvSpPr/>
            <p:nvPr/>
          </p:nvSpPr>
          <p:spPr>
            <a:xfrm>
              <a:off x="4641440" y="1278277"/>
              <a:ext cx="2408475" cy="12571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681440" y="1295277"/>
              <a:ext cx="2328545" cy="45720"/>
            </a:xfrm>
            <a:custGeom>
              <a:avLst/>
              <a:gdLst/>
              <a:ahLst/>
              <a:cxnLst/>
              <a:rect l="l" t="t" r="r" b="b"/>
              <a:pathLst>
                <a:path w="2328545" h="45719">
                  <a:moveTo>
                    <a:pt x="2328470" y="45719"/>
                  </a:moveTo>
                  <a:lnTo>
                    <a:pt x="0" y="45719"/>
                  </a:lnTo>
                  <a:lnTo>
                    <a:pt x="0" y="0"/>
                  </a:lnTo>
                  <a:lnTo>
                    <a:pt x="2328470" y="0"/>
                  </a:lnTo>
                  <a:lnTo>
                    <a:pt x="2328470" y="45719"/>
                  </a:lnTo>
                  <a:close/>
                </a:path>
              </a:pathLst>
            </a:custGeom>
            <a:solidFill>
              <a:srgbClr val="FF0000"/>
            </a:solidFill>
          </p:spPr>
          <p:txBody>
            <a:bodyPr wrap="square" lIns="0" tIns="0" rIns="0" bIns="0" rtlCol="0"/>
            <a:lstStyle/>
            <a:p>
              <a:endParaRPr/>
            </a:p>
          </p:txBody>
        </p:sp>
        <p:sp>
          <p:nvSpPr>
            <p:cNvPr id="10" name="object 10"/>
            <p:cNvSpPr/>
            <p:nvPr/>
          </p:nvSpPr>
          <p:spPr>
            <a:xfrm>
              <a:off x="2071665" y="1357297"/>
              <a:ext cx="5105389" cy="2486019"/>
            </a:xfrm>
            <a:prstGeom prst="rect">
              <a:avLst/>
            </a:prstGeom>
            <a:blipFill>
              <a:blip r:embed="rId5" cstate="print"/>
              <a:stretch>
                <a:fillRect/>
              </a:stretch>
            </a:blipFill>
          </p:spPr>
          <p:txBody>
            <a:bodyPr wrap="square" lIns="0" tIns="0" rIns="0" bIns="0" rtlCol="0"/>
            <a:lstStyle/>
            <a:p>
              <a:endParaRPr/>
            </a:p>
          </p:txBody>
        </p:sp>
      </p:grpSp>
      <p:grpSp>
        <p:nvGrpSpPr>
          <p:cNvPr id="11" name="object 11"/>
          <p:cNvGrpSpPr/>
          <p:nvPr/>
        </p:nvGrpSpPr>
        <p:grpSpPr>
          <a:xfrm>
            <a:off x="2093715" y="6536066"/>
            <a:ext cx="7050405" cy="125730"/>
            <a:chOff x="2093715" y="6536066"/>
            <a:chExt cx="7050405" cy="125730"/>
          </a:xfrm>
        </p:grpSpPr>
        <p:sp>
          <p:nvSpPr>
            <p:cNvPr id="12" name="object 12"/>
            <p:cNvSpPr/>
            <p:nvPr/>
          </p:nvSpPr>
          <p:spPr>
            <a:xfrm>
              <a:off x="4455666" y="6536066"/>
              <a:ext cx="2408475" cy="125719"/>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4495665" y="6553061"/>
              <a:ext cx="2328545" cy="45720"/>
            </a:xfrm>
            <a:custGeom>
              <a:avLst/>
              <a:gdLst/>
              <a:ahLst/>
              <a:cxnLst/>
              <a:rect l="l" t="t" r="r" b="b"/>
              <a:pathLst>
                <a:path w="2328545" h="45720">
                  <a:moveTo>
                    <a:pt x="2328470" y="45724"/>
                  </a:moveTo>
                  <a:lnTo>
                    <a:pt x="0" y="45724"/>
                  </a:lnTo>
                  <a:lnTo>
                    <a:pt x="0" y="0"/>
                  </a:lnTo>
                  <a:lnTo>
                    <a:pt x="2328470" y="0"/>
                  </a:lnTo>
                  <a:lnTo>
                    <a:pt x="2328470" y="45724"/>
                  </a:lnTo>
                  <a:close/>
                </a:path>
              </a:pathLst>
            </a:custGeom>
            <a:solidFill>
              <a:srgbClr val="75C1E4"/>
            </a:solidFill>
          </p:spPr>
          <p:txBody>
            <a:bodyPr wrap="square" lIns="0" tIns="0" rIns="0" bIns="0" rtlCol="0"/>
            <a:lstStyle/>
            <a:p>
              <a:endParaRPr/>
            </a:p>
          </p:txBody>
        </p:sp>
        <p:sp>
          <p:nvSpPr>
            <p:cNvPr id="14" name="object 14"/>
            <p:cNvSpPr/>
            <p:nvPr/>
          </p:nvSpPr>
          <p:spPr>
            <a:xfrm>
              <a:off x="2093715" y="6536066"/>
              <a:ext cx="2441955" cy="12571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133715" y="6553061"/>
              <a:ext cx="2362200" cy="45720"/>
            </a:xfrm>
            <a:custGeom>
              <a:avLst/>
              <a:gdLst/>
              <a:ahLst/>
              <a:cxnLst/>
              <a:rect l="l" t="t" r="r" b="b"/>
              <a:pathLst>
                <a:path w="2362200" h="45720">
                  <a:moveTo>
                    <a:pt x="2361950" y="45724"/>
                  </a:moveTo>
                  <a:lnTo>
                    <a:pt x="0" y="45724"/>
                  </a:lnTo>
                  <a:lnTo>
                    <a:pt x="0" y="0"/>
                  </a:lnTo>
                  <a:lnTo>
                    <a:pt x="2361950" y="0"/>
                  </a:lnTo>
                  <a:lnTo>
                    <a:pt x="2361950" y="45724"/>
                  </a:lnTo>
                  <a:close/>
                </a:path>
              </a:pathLst>
            </a:custGeom>
            <a:solidFill>
              <a:srgbClr val="FBAF17"/>
            </a:solidFill>
          </p:spPr>
          <p:txBody>
            <a:bodyPr wrap="square" lIns="0" tIns="0" rIns="0" bIns="0" rtlCol="0"/>
            <a:lstStyle/>
            <a:p>
              <a:endParaRPr/>
            </a:p>
          </p:txBody>
        </p:sp>
        <p:sp>
          <p:nvSpPr>
            <p:cNvPr id="16" name="object 16"/>
            <p:cNvSpPr/>
            <p:nvPr/>
          </p:nvSpPr>
          <p:spPr>
            <a:xfrm>
              <a:off x="6775136" y="6536066"/>
              <a:ext cx="2368845" cy="125719"/>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815136" y="6553061"/>
              <a:ext cx="2328545" cy="45720"/>
            </a:xfrm>
            <a:custGeom>
              <a:avLst/>
              <a:gdLst/>
              <a:ahLst/>
              <a:cxnLst/>
              <a:rect l="l" t="t" r="r" b="b"/>
              <a:pathLst>
                <a:path w="2328545" h="45720">
                  <a:moveTo>
                    <a:pt x="2328495" y="45724"/>
                  </a:moveTo>
                  <a:lnTo>
                    <a:pt x="0" y="45724"/>
                  </a:lnTo>
                  <a:lnTo>
                    <a:pt x="0" y="0"/>
                  </a:lnTo>
                  <a:lnTo>
                    <a:pt x="2328495" y="0"/>
                  </a:lnTo>
                  <a:lnTo>
                    <a:pt x="2328495" y="45724"/>
                  </a:lnTo>
                  <a:close/>
                </a:path>
              </a:pathLst>
            </a:custGeom>
            <a:solidFill>
              <a:srgbClr val="FF0000"/>
            </a:solidFill>
          </p:spPr>
          <p:txBody>
            <a:bodyPr wrap="square" lIns="0" tIns="0" rIns="0" bIns="0" rtlCol="0"/>
            <a:lstStyle/>
            <a:p>
              <a:endParaRPr/>
            </a:p>
          </p:txBody>
        </p:sp>
      </p:grpSp>
      <p:sp>
        <p:nvSpPr>
          <p:cNvPr id="18" name="object 18"/>
          <p:cNvSpPr txBox="1">
            <a:spLocks noGrp="1"/>
          </p:cNvSpPr>
          <p:nvPr>
            <p:ph type="title"/>
          </p:nvPr>
        </p:nvSpPr>
        <p:spPr>
          <a:xfrm>
            <a:off x="444499" y="436966"/>
            <a:ext cx="3800475" cy="513080"/>
          </a:xfrm>
          <a:prstGeom prst="rect">
            <a:avLst/>
          </a:prstGeom>
        </p:spPr>
        <p:txBody>
          <a:bodyPr vert="horz" wrap="square" lIns="0" tIns="12700" rIns="0" bIns="0" rtlCol="0">
            <a:spAutoFit/>
          </a:bodyPr>
          <a:lstStyle/>
          <a:p>
            <a:pPr marL="12700">
              <a:lnSpc>
                <a:spcPct val="100000"/>
              </a:lnSpc>
              <a:spcBef>
                <a:spcPts val="100"/>
              </a:spcBef>
            </a:pPr>
            <a:r>
              <a:rPr spc="-5" dirty="0"/>
              <a:t>Complete </a:t>
            </a:r>
            <a:r>
              <a:rPr spc="-10" dirty="0"/>
              <a:t>Link </a:t>
            </a:r>
            <a:r>
              <a:rPr spc="-5" dirty="0"/>
              <a:t>or</a:t>
            </a:r>
            <a:r>
              <a:rPr spc="-80" dirty="0"/>
              <a:t> </a:t>
            </a:r>
            <a:r>
              <a:rPr spc="-5" dirty="0"/>
              <a:t>MAX</a:t>
            </a:r>
          </a:p>
        </p:txBody>
      </p:sp>
      <p:sp>
        <p:nvSpPr>
          <p:cNvPr id="19" name="object 19"/>
          <p:cNvSpPr/>
          <p:nvPr/>
        </p:nvSpPr>
        <p:spPr>
          <a:xfrm>
            <a:off x="2285980" y="3995742"/>
            <a:ext cx="4886305" cy="2143120"/>
          </a:xfrm>
          <a:prstGeom prst="rect">
            <a:avLst/>
          </a:prstGeom>
          <a:blipFill>
            <a:blip r:embed="rId8" cstate="print"/>
            <a:stretch>
              <a:fillRect/>
            </a:stretch>
          </a:blipFill>
        </p:spPr>
        <p:txBody>
          <a:bodyPr wrap="square" lIns="0" tIns="0" rIns="0" bIns="0" rtlCol="0"/>
          <a:lstStyle/>
          <a:p>
            <a:endParaRPr/>
          </a:p>
        </p:txBody>
      </p:sp>
      <p:sp>
        <p:nvSpPr>
          <p:cNvPr id="20" name="Slide Number Placeholder 19"/>
          <p:cNvSpPr>
            <a:spLocks noGrp="1"/>
          </p:cNvSpPr>
          <p:nvPr>
            <p:ph type="sldNum" sz="quarter" idx="7"/>
          </p:nvPr>
        </p:nvSpPr>
        <p:spPr/>
        <p:txBody>
          <a:bodyPr/>
          <a:lstStyle/>
          <a:p>
            <a:fld id="{B6F15528-21DE-4FAA-801E-634DDDAF4B2B}" type="slidenum">
              <a:rPr lang="en-IN" smtClean="0"/>
              <a:t>71</a:t>
            </a:fld>
            <a:endParaRPr lang="en-IN"/>
          </a:p>
        </p:txBody>
      </p:sp>
    </p:spTree>
    <p:extLst>
      <p:ext uri="{BB962C8B-B14F-4D97-AF65-F5344CB8AC3E}">
        <p14:creationId xmlns:p14="http://schemas.microsoft.com/office/powerpoint/2010/main" val="32861449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Rectangle 2"/>
          <p:cNvSpPr>
            <a:spLocks noGrp="1" noChangeArrowheads="1"/>
          </p:cNvSpPr>
          <p:nvPr>
            <p:ph type="title"/>
          </p:nvPr>
        </p:nvSpPr>
        <p:spPr>
          <a:xfrm>
            <a:off x="824345" y="205582"/>
            <a:ext cx="7886700" cy="625474"/>
          </a:xfrm>
        </p:spPr>
        <p:txBody>
          <a:bodyPr>
            <a:normAutofit/>
          </a:bodyPr>
          <a:lstStyle/>
          <a:p>
            <a:r>
              <a:rPr lang="en-US" altLang="en-US" sz="3200" b="1" dirty="0"/>
              <a:t>Strength of MAX</a:t>
            </a:r>
          </a:p>
        </p:txBody>
      </p:sp>
      <p:sp>
        <p:nvSpPr>
          <p:cNvPr id="1638403" name="Text Box 3"/>
          <p:cNvSpPr txBox="1">
            <a:spLocks noChangeArrowheads="1"/>
          </p:cNvSpPr>
          <p:nvPr/>
        </p:nvSpPr>
        <p:spPr bwMode="auto">
          <a:xfrm>
            <a:off x="1370013" y="4662488"/>
            <a:ext cx="289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Original Points</a:t>
            </a:r>
          </a:p>
        </p:txBody>
      </p:sp>
      <p:pic>
        <p:nvPicPr>
          <p:cNvPr id="1638404" name="Picture 4"/>
          <p:cNvPicPr>
            <a:picLocks noChangeAspect="1" noChangeArrowheads="1"/>
          </p:cNvPicPr>
          <p:nvPr/>
        </p:nvPicPr>
        <p:blipFill>
          <a:blip r:embed="rId2">
            <a:extLst>
              <a:ext uri="{28A0092B-C50C-407E-A947-70E740481C1C}">
                <a14:useLocalDpi xmlns:a14="http://schemas.microsoft.com/office/drawing/2010/main" val="0"/>
              </a:ext>
            </a:extLst>
          </a:blip>
          <a:srcRect b="11905"/>
          <a:stretch>
            <a:fillRect/>
          </a:stretch>
        </p:blipFill>
        <p:spPr bwMode="auto">
          <a:xfrm>
            <a:off x="303213" y="1600200"/>
            <a:ext cx="426878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8405" name="Group 5"/>
          <p:cNvGrpSpPr>
            <a:grpSpLocks/>
          </p:cNvGrpSpPr>
          <p:nvPr/>
        </p:nvGrpSpPr>
        <p:grpSpPr bwMode="auto">
          <a:xfrm>
            <a:off x="4341813" y="1524000"/>
            <a:ext cx="4268787" cy="3505200"/>
            <a:chOff x="2735" y="768"/>
            <a:chExt cx="2689" cy="2208"/>
          </a:xfrm>
        </p:grpSpPr>
        <p:sp>
          <p:nvSpPr>
            <p:cNvPr id="1638406" name="Text Box 6"/>
            <p:cNvSpPr txBox="1">
              <a:spLocks noChangeArrowheads="1"/>
            </p:cNvSpPr>
            <p:nvPr/>
          </p:nvSpPr>
          <p:spPr bwMode="auto">
            <a:xfrm>
              <a:off x="3263" y="2745"/>
              <a:ext cx="18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Two Clusters</a:t>
              </a:r>
            </a:p>
          </p:txBody>
        </p:sp>
        <p:pic>
          <p:nvPicPr>
            <p:cNvPr id="1638407" name="Picture 7"/>
            <p:cNvPicPr>
              <a:picLocks noChangeAspect="1" noChangeArrowheads="1"/>
            </p:cNvPicPr>
            <p:nvPr/>
          </p:nvPicPr>
          <p:blipFill>
            <a:blip r:embed="rId3">
              <a:extLst>
                <a:ext uri="{28A0092B-C50C-407E-A947-70E740481C1C}">
                  <a14:useLocalDpi xmlns:a14="http://schemas.microsoft.com/office/drawing/2010/main" val="0"/>
                </a:ext>
              </a:extLst>
            </a:blip>
            <a:srcRect b="11905"/>
            <a:stretch>
              <a:fillRect/>
            </a:stretch>
          </p:blipFill>
          <p:spPr bwMode="auto">
            <a:xfrm>
              <a:off x="2735" y="768"/>
              <a:ext cx="2689" cy="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38408" name="Text Box 8"/>
          <p:cNvSpPr txBox="1">
            <a:spLocks noChangeArrowheads="1"/>
          </p:cNvSpPr>
          <p:nvPr/>
        </p:nvSpPr>
        <p:spPr bwMode="auto">
          <a:xfrm>
            <a:off x="609600" y="5881688"/>
            <a:ext cx="632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a:t> Less susceptible to noise and outliers</a:t>
            </a:r>
          </a:p>
        </p:txBody>
      </p:sp>
      <p:sp>
        <p:nvSpPr>
          <p:cNvPr id="2" name="Slide Number Placeholder 1"/>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72</a:t>
            </a:fld>
            <a:endParaRPr lang="en-US" sz="1050">
              <a:solidFill>
                <a:prstClr val="black">
                  <a:tint val="75000"/>
                </a:prstClr>
              </a:solidFill>
            </a:endParaRPr>
          </a:p>
        </p:txBody>
      </p:sp>
    </p:spTree>
    <p:extLst>
      <p:ext uri="{BB962C8B-B14F-4D97-AF65-F5344CB8AC3E}">
        <p14:creationId xmlns:p14="http://schemas.microsoft.com/office/powerpoint/2010/main" val="1946957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84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8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08"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26" name="Rectangle 2"/>
          <p:cNvSpPr>
            <a:spLocks noGrp="1" noChangeArrowheads="1"/>
          </p:cNvSpPr>
          <p:nvPr>
            <p:ph type="title"/>
          </p:nvPr>
        </p:nvSpPr>
        <p:spPr>
          <a:xfrm>
            <a:off x="609600" y="363537"/>
            <a:ext cx="7886700" cy="457200"/>
          </a:xfrm>
        </p:spPr>
        <p:txBody>
          <a:bodyPr>
            <a:noAutofit/>
          </a:bodyPr>
          <a:lstStyle/>
          <a:p>
            <a:r>
              <a:rPr lang="en-US" altLang="en-US" sz="3200" b="1" dirty="0"/>
              <a:t>Limitations of MAX</a:t>
            </a:r>
          </a:p>
        </p:txBody>
      </p:sp>
      <p:pic>
        <p:nvPicPr>
          <p:cNvPr id="1639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05" y="1462088"/>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428" name="Text Box 4"/>
          <p:cNvSpPr txBox="1">
            <a:spLocks noChangeArrowheads="1"/>
          </p:cNvSpPr>
          <p:nvPr/>
        </p:nvSpPr>
        <p:spPr bwMode="auto">
          <a:xfrm>
            <a:off x="1371600" y="4814888"/>
            <a:ext cx="289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t>Original Points</a:t>
            </a:r>
          </a:p>
        </p:txBody>
      </p:sp>
      <p:grpSp>
        <p:nvGrpSpPr>
          <p:cNvPr id="1639429" name="Group 5"/>
          <p:cNvGrpSpPr>
            <a:grpSpLocks/>
          </p:cNvGrpSpPr>
          <p:nvPr/>
        </p:nvGrpSpPr>
        <p:grpSpPr bwMode="auto">
          <a:xfrm>
            <a:off x="4494213" y="1447800"/>
            <a:ext cx="4268787" cy="3733800"/>
            <a:chOff x="2783" y="864"/>
            <a:chExt cx="2689" cy="2352"/>
          </a:xfrm>
        </p:grpSpPr>
        <p:pic>
          <p:nvPicPr>
            <p:cNvPr id="1639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 y="864"/>
              <a:ext cx="2689"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431" name="Text Box 7"/>
            <p:cNvSpPr txBox="1">
              <a:spLocks noChangeArrowheads="1"/>
            </p:cNvSpPr>
            <p:nvPr/>
          </p:nvSpPr>
          <p:spPr bwMode="auto">
            <a:xfrm>
              <a:off x="3263" y="2985"/>
              <a:ext cx="18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t>Two Clusters</a:t>
              </a:r>
            </a:p>
          </p:txBody>
        </p:sp>
      </p:grpSp>
      <p:sp>
        <p:nvSpPr>
          <p:cNvPr id="1639432" name="Text Box 8"/>
          <p:cNvSpPr txBox="1">
            <a:spLocks noChangeArrowheads="1"/>
          </p:cNvSpPr>
          <p:nvPr/>
        </p:nvSpPr>
        <p:spPr bwMode="auto">
          <a:xfrm>
            <a:off x="609600" y="5486400"/>
            <a:ext cx="6324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dirty="0"/>
              <a:t>Tends to break large </a:t>
            </a:r>
            <a:r>
              <a:rPr lang="en-US" altLang="en-US" sz="1800" dirty="0" smtClean="0"/>
              <a:t>clusters</a:t>
            </a:r>
            <a:endParaRPr lang="en-US" altLang="en-US" sz="1800" dirty="0"/>
          </a:p>
        </p:txBody>
      </p:sp>
      <p:sp>
        <p:nvSpPr>
          <p:cNvPr id="2" name="Slide Number Placeholder 1"/>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73</a:t>
            </a:fld>
            <a:endParaRPr lang="en-US" sz="1050">
              <a:solidFill>
                <a:prstClr val="black">
                  <a:tint val="75000"/>
                </a:prstClr>
              </a:solidFill>
            </a:endParaRPr>
          </a:p>
        </p:txBody>
      </p:sp>
    </p:spTree>
    <p:extLst>
      <p:ext uri="{BB962C8B-B14F-4D97-AF65-F5344CB8AC3E}">
        <p14:creationId xmlns:p14="http://schemas.microsoft.com/office/powerpoint/2010/main" val="458765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9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9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32"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474" name="Rectangle 2"/>
          <p:cNvSpPr>
            <a:spLocks noGrp="1" noChangeArrowheads="1"/>
          </p:cNvSpPr>
          <p:nvPr>
            <p:ph type="title"/>
          </p:nvPr>
        </p:nvSpPr>
        <p:spPr>
          <a:xfrm>
            <a:off x="717550" y="232569"/>
            <a:ext cx="7886700" cy="457200"/>
          </a:xfrm>
        </p:spPr>
        <p:txBody>
          <a:bodyPr>
            <a:noAutofit/>
          </a:bodyPr>
          <a:lstStyle/>
          <a:p>
            <a:r>
              <a:rPr lang="en-US" altLang="en-US" sz="3200" b="1" dirty="0"/>
              <a:t>Hierarchical Clustering: Group Average</a:t>
            </a:r>
          </a:p>
        </p:txBody>
      </p:sp>
      <p:sp>
        <p:nvSpPr>
          <p:cNvPr id="2" name="Content Placeholder 1"/>
          <p:cNvSpPr>
            <a:spLocks noGrp="1"/>
          </p:cNvSpPr>
          <p:nvPr>
            <p:ph idx="1"/>
          </p:nvPr>
        </p:nvSpPr>
        <p:spPr>
          <a:xfrm>
            <a:off x="4346575" y="1408112"/>
            <a:ext cx="4229100" cy="914400"/>
          </a:xfrm>
        </p:spPr>
        <p:txBody>
          <a:bodyPr>
            <a:noAutofit/>
          </a:bodyPr>
          <a:lstStyle/>
          <a:p>
            <a:pPr marL="0" indent="0">
              <a:buNone/>
            </a:pPr>
            <a:r>
              <a:rPr lang="en-US" altLang="en-US" sz="2000" b="1" dirty="0"/>
              <a:t>Proximity of two clusters is the average of pairwise proximity between points in the two clusters.</a:t>
            </a:r>
          </a:p>
          <a:p>
            <a:pPr marL="0" indent="0">
              <a:buNone/>
            </a:pPr>
            <a:endParaRPr lang="en-US" sz="2000" b="1" dirty="0"/>
          </a:p>
        </p:txBody>
      </p:sp>
      <p:sp>
        <p:nvSpPr>
          <p:cNvPr id="1641475" name="Text Box 3"/>
          <p:cNvSpPr txBox="1">
            <a:spLocks noChangeArrowheads="1"/>
          </p:cNvSpPr>
          <p:nvPr/>
        </p:nvSpPr>
        <p:spPr bwMode="auto">
          <a:xfrm>
            <a:off x="1066800" y="5957887"/>
            <a:ext cx="335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Nested Clusters</a:t>
            </a:r>
          </a:p>
        </p:txBody>
      </p:sp>
      <p:sp>
        <p:nvSpPr>
          <p:cNvPr id="1641476" name="Text Box 4"/>
          <p:cNvSpPr txBox="1">
            <a:spLocks noChangeArrowheads="1"/>
          </p:cNvSpPr>
          <p:nvPr/>
        </p:nvSpPr>
        <p:spPr bwMode="auto">
          <a:xfrm>
            <a:off x="5715000" y="5957887"/>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err="1"/>
              <a:t>Dendrogram</a:t>
            </a:r>
            <a:endParaRPr lang="en-US" altLang="en-US" sz="1800" dirty="0"/>
          </a:p>
        </p:txBody>
      </p:sp>
      <p:pic>
        <p:nvPicPr>
          <p:cNvPr id="16414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757487"/>
            <a:ext cx="43878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41478" name="Group 6"/>
          <p:cNvGrpSpPr>
            <a:grpSpLocks/>
          </p:cNvGrpSpPr>
          <p:nvPr/>
        </p:nvGrpSpPr>
        <p:grpSpPr bwMode="auto">
          <a:xfrm>
            <a:off x="808038" y="2687637"/>
            <a:ext cx="2901950" cy="2544763"/>
            <a:chOff x="509" y="1252"/>
            <a:chExt cx="1828" cy="1603"/>
          </a:xfrm>
        </p:grpSpPr>
        <p:sp>
          <p:nvSpPr>
            <p:cNvPr id="1641479" name="Freeform 7"/>
            <p:cNvSpPr>
              <a:spLocks/>
            </p:cNvSpPr>
            <p:nvPr/>
          </p:nvSpPr>
          <p:spPr bwMode="auto">
            <a:xfrm>
              <a:off x="1058" y="1885"/>
              <a:ext cx="79" cy="81"/>
            </a:xfrm>
            <a:custGeom>
              <a:avLst/>
              <a:gdLst>
                <a:gd name="T0" fmla="*/ 0 w 79"/>
                <a:gd name="T1" fmla="*/ 40 h 81"/>
                <a:gd name="T2" fmla="*/ 2 w 79"/>
                <a:gd name="T3" fmla="*/ 24 h 81"/>
                <a:gd name="T4" fmla="*/ 12 w 79"/>
                <a:gd name="T5" fmla="*/ 12 h 81"/>
                <a:gd name="T6" fmla="*/ 24 w 79"/>
                <a:gd name="T7" fmla="*/ 2 h 81"/>
                <a:gd name="T8" fmla="*/ 40 w 79"/>
                <a:gd name="T9" fmla="*/ 0 h 81"/>
                <a:gd name="T10" fmla="*/ 56 w 79"/>
                <a:gd name="T11" fmla="*/ 2 h 81"/>
                <a:gd name="T12" fmla="*/ 68 w 79"/>
                <a:gd name="T13" fmla="*/ 12 h 81"/>
                <a:gd name="T14" fmla="*/ 77 w 79"/>
                <a:gd name="T15" fmla="*/ 24 h 81"/>
                <a:gd name="T16" fmla="*/ 79 w 79"/>
                <a:gd name="T17" fmla="*/ 40 h 81"/>
                <a:gd name="T18" fmla="*/ 77 w 79"/>
                <a:gd name="T19" fmla="*/ 55 h 81"/>
                <a:gd name="T20" fmla="*/ 68 w 79"/>
                <a:gd name="T21" fmla="*/ 69 h 81"/>
                <a:gd name="T22" fmla="*/ 56 w 79"/>
                <a:gd name="T23" fmla="*/ 77 h 81"/>
                <a:gd name="T24" fmla="*/ 40 w 79"/>
                <a:gd name="T25" fmla="*/ 81 h 81"/>
                <a:gd name="T26" fmla="*/ 24 w 79"/>
                <a:gd name="T27" fmla="*/ 77 h 81"/>
                <a:gd name="T28" fmla="*/ 12 w 79"/>
                <a:gd name="T29" fmla="*/ 69 h 81"/>
                <a:gd name="T30" fmla="*/ 2 w 79"/>
                <a:gd name="T31" fmla="*/ 55 h 81"/>
                <a:gd name="T32" fmla="*/ 0 w 79"/>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1">
                  <a:moveTo>
                    <a:pt x="0" y="40"/>
                  </a:moveTo>
                  <a:lnTo>
                    <a:pt x="2" y="24"/>
                  </a:lnTo>
                  <a:lnTo>
                    <a:pt x="12" y="12"/>
                  </a:lnTo>
                  <a:lnTo>
                    <a:pt x="24" y="2"/>
                  </a:lnTo>
                  <a:lnTo>
                    <a:pt x="40" y="0"/>
                  </a:lnTo>
                  <a:lnTo>
                    <a:pt x="56" y="2"/>
                  </a:lnTo>
                  <a:lnTo>
                    <a:pt x="68" y="12"/>
                  </a:lnTo>
                  <a:lnTo>
                    <a:pt x="77" y="24"/>
                  </a:lnTo>
                  <a:lnTo>
                    <a:pt x="79" y="40"/>
                  </a:lnTo>
                  <a:lnTo>
                    <a:pt x="77" y="55"/>
                  </a:lnTo>
                  <a:lnTo>
                    <a:pt x="68" y="69"/>
                  </a:lnTo>
                  <a:lnTo>
                    <a:pt x="56" y="77"/>
                  </a:lnTo>
                  <a:lnTo>
                    <a:pt x="40" y="81"/>
                  </a:lnTo>
                  <a:lnTo>
                    <a:pt x="24" y="77"/>
                  </a:lnTo>
                  <a:lnTo>
                    <a:pt x="12" y="69"/>
                  </a:lnTo>
                  <a:lnTo>
                    <a:pt x="2" y="55"/>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1480" name="Freeform 8"/>
            <p:cNvSpPr>
              <a:spLocks/>
            </p:cNvSpPr>
            <p:nvPr/>
          </p:nvSpPr>
          <p:spPr bwMode="auto">
            <a:xfrm>
              <a:off x="1810" y="1300"/>
              <a:ext cx="81" cy="81"/>
            </a:xfrm>
            <a:custGeom>
              <a:avLst/>
              <a:gdLst>
                <a:gd name="T0" fmla="*/ 0 w 81"/>
                <a:gd name="T1" fmla="*/ 39 h 81"/>
                <a:gd name="T2" fmla="*/ 2 w 81"/>
                <a:gd name="T3" fmla="*/ 23 h 81"/>
                <a:gd name="T4" fmla="*/ 11 w 81"/>
                <a:gd name="T5" fmla="*/ 12 h 81"/>
                <a:gd name="T6" fmla="*/ 23 w 81"/>
                <a:gd name="T7" fmla="*/ 2 h 81"/>
                <a:gd name="T8" fmla="*/ 39 w 81"/>
                <a:gd name="T9" fmla="*/ 0 h 81"/>
                <a:gd name="T10" fmla="*/ 55 w 81"/>
                <a:gd name="T11" fmla="*/ 2 h 81"/>
                <a:gd name="T12" fmla="*/ 69 w 81"/>
                <a:gd name="T13" fmla="*/ 12 h 81"/>
                <a:gd name="T14" fmla="*/ 77 w 81"/>
                <a:gd name="T15" fmla="*/ 23 h 81"/>
                <a:gd name="T16" fmla="*/ 81 w 81"/>
                <a:gd name="T17" fmla="*/ 39 h 81"/>
                <a:gd name="T18" fmla="*/ 77 w 81"/>
                <a:gd name="T19" fmla="*/ 55 h 81"/>
                <a:gd name="T20" fmla="*/ 69 w 81"/>
                <a:gd name="T21" fmla="*/ 69 h 81"/>
                <a:gd name="T22" fmla="*/ 55 w 81"/>
                <a:gd name="T23" fmla="*/ 77 h 81"/>
                <a:gd name="T24" fmla="*/ 39 w 81"/>
                <a:gd name="T25" fmla="*/ 81 h 81"/>
                <a:gd name="T26" fmla="*/ 23 w 81"/>
                <a:gd name="T27" fmla="*/ 77 h 81"/>
                <a:gd name="T28" fmla="*/ 11 w 81"/>
                <a:gd name="T29" fmla="*/ 69 h 81"/>
                <a:gd name="T30" fmla="*/ 2 w 81"/>
                <a:gd name="T31" fmla="*/ 55 h 81"/>
                <a:gd name="T32" fmla="*/ 0 w 81"/>
                <a:gd name="T33" fmla="*/ 3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39"/>
                  </a:moveTo>
                  <a:lnTo>
                    <a:pt x="2" y="23"/>
                  </a:lnTo>
                  <a:lnTo>
                    <a:pt x="11" y="12"/>
                  </a:lnTo>
                  <a:lnTo>
                    <a:pt x="23" y="2"/>
                  </a:lnTo>
                  <a:lnTo>
                    <a:pt x="39" y="0"/>
                  </a:lnTo>
                  <a:lnTo>
                    <a:pt x="55" y="2"/>
                  </a:lnTo>
                  <a:lnTo>
                    <a:pt x="69" y="12"/>
                  </a:lnTo>
                  <a:lnTo>
                    <a:pt x="77" y="23"/>
                  </a:lnTo>
                  <a:lnTo>
                    <a:pt x="81" y="39"/>
                  </a:lnTo>
                  <a:lnTo>
                    <a:pt x="77" y="55"/>
                  </a:lnTo>
                  <a:lnTo>
                    <a:pt x="69" y="69"/>
                  </a:lnTo>
                  <a:lnTo>
                    <a:pt x="55" y="77"/>
                  </a:lnTo>
                  <a:lnTo>
                    <a:pt x="39" y="81"/>
                  </a:lnTo>
                  <a:lnTo>
                    <a:pt x="23" y="77"/>
                  </a:lnTo>
                  <a:lnTo>
                    <a:pt x="11" y="69"/>
                  </a:lnTo>
                  <a:lnTo>
                    <a:pt x="2" y="55"/>
                  </a:lnTo>
                  <a:lnTo>
                    <a:pt x="0" y="39"/>
                  </a:lnTo>
                  <a:close/>
                </a:path>
              </a:pathLst>
            </a:custGeom>
            <a:solidFill>
              <a:srgbClr val="1A1A1A"/>
            </a:solidFill>
            <a:ln w="3175">
              <a:solidFill>
                <a:srgbClr val="000000"/>
              </a:solidFill>
              <a:prstDash val="solid"/>
              <a:round/>
              <a:headEnd/>
              <a:tailEnd/>
            </a:ln>
          </p:spPr>
          <p:txBody>
            <a:bodyPr/>
            <a:lstStyle/>
            <a:p>
              <a:endParaRPr lang="en-US"/>
            </a:p>
          </p:txBody>
        </p:sp>
        <p:sp>
          <p:nvSpPr>
            <p:cNvPr id="1641481" name="Freeform 9"/>
            <p:cNvSpPr>
              <a:spLocks/>
            </p:cNvSpPr>
            <p:nvPr/>
          </p:nvSpPr>
          <p:spPr bwMode="auto">
            <a:xfrm>
              <a:off x="1262" y="2683"/>
              <a:ext cx="81" cy="81"/>
            </a:xfrm>
            <a:custGeom>
              <a:avLst/>
              <a:gdLst>
                <a:gd name="T0" fmla="*/ 0 w 81"/>
                <a:gd name="T1" fmla="*/ 40 h 81"/>
                <a:gd name="T2" fmla="*/ 2 w 81"/>
                <a:gd name="T3" fmla="*/ 24 h 81"/>
                <a:gd name="T4" fmla="*/ 12 w 81"/>
                <a:gd name="T5" fmla="*/ 12 h 81"/>
                <a:gd name="T6" fmla="*/ 24 w 81"/>
                <a:gd name="T7" fmla="*/ 2 h 81"/>
                <a:gd name="T8" fmla="*/ 40 w 81"/>
                <a:gd name="T9" fmla="*/ 0 h 81"/>
                <a:gd name="T10" fmla="*/ 55 w 81"/>
                <a:gd name="T11" fmla="*/ 2 h 81"/>
                <a:gd name="T12" fmla="*/ 69 w 81"/>
                <a:gd name="T13" fmla="*/ 12 h 81"/>
                <a:gd name="T14" fmla="*/ 77 w 81"/>
                <a:gd name="T15" fmla="*/ 24 h 81"/>
                <a:gd name="T16" fmla="*/ 81 w 81"/>
                <a:gd name="T17" fmla="*/ 40 h 81"/>
                <a:gd name="T18" fmla="*/ 77 w 81"/>
                <a:gd name="T19" fmla="*/ 56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6 h 81"/>
                <a:gd name="T32" fmla="*/ 0 w 81"/>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0"/>
                  </a:moveTo>
                  <a:lnTo>
                    <a:pt x="2" y="24"/>
                  </a:lnTo>
                  <a:lnTo>
                    <a:pt x="12" y="12"/>
                  </a:lnTo>
                  <a:lnTo>
                    <a:pt x="24" y="2"/>
                  </a:lnTo>
                  <a:lnTo>
                    <a:pt x="40" y="0"/>
                  </a:lnTo>
                  <a:lnTo>
                    <a:pt x="55" y="2"/>
                  </a:lnTo>
                  <a:lnTo>
                    <a:pt x="69" y="12"/>
                  </a:lnTo>
                  <a:lnTo>
                    <a:pt x="77" y="24"/>
                  </a:lnTo>
                  <a:lnTo>
                    <a:pt x="81" y="40"/>
                  </a:lnTo>
                  <a:lnTo>
                    <a:pt x="77" y="56"/>
                  </a:lnTo>
                  <a:lnTo>
                    <a:pt x="69" y="69"/>
                  </a:lnTo>
                  <a:lnTo>
                    <a:pt x="55" y="77"/>
                  </a:lnTo>
                  <a:lnTo>
                    <a:pt x="40" y="81"/>
                  </a:lnTo>
                  <a:lnTo>
                    <a:pt x="24" y="77"/>
                  </a:lnTo>
                  <a:lnTo>
                    <a:pt x="12" y="69"/>
                  </a:lnTo>
                  <a:lnTo>
                    <a:pt x="2" y="56"/>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1482" name="Freeform 10"/>
            <p:cNvSpPr>
              <a:spLocks/>
            </p:cNvSpPr>
            <p:nvPr/>
          </p:nvSpPr>
          <p:spPr bwMode="auto">
            <a:xfrm>
              <a:off x="509" y="1769"/>
              <a:ext cx="81" cy="81"/>
            </a:xfrm>
            <a:custGeom>
              <a:avLst/>
              <a:gdLst>
                <a:gd name="T0" fmla="*/ 0 w 81"/>
                <a:gd name="T1" fmla="*/ 41 h 81"/>
                <a:gd name="T2" fmla="*/ 2 w 81"/>
                <a:gd name="T3" fmla="*/ 25 h 81"/>
                <a:gd name="T4" fmla="*/ 12 w 81"/>
                <a:gd name="T5" fmla="*/ 12 h 81"/>
                <a:gd name="T6" fmla="*/ 24 w 81"/>
                <a:gd name="T7" fmla="*/ 4 h 81"/>
                <a:gd name="T8" fmla="*/ 39 w 81"/>
                <a:gd name="T9" fmla="*/ 0 h 81"/>
                <a:gd name="T10" fmla="*/ 55 w 81"/>
                <a:gd name="T11" fmla="*/ 4 h 81"/>
                <a:gd name="T12" fmla="*/ 69 w 81"/>
                <a:gd name="T13" fmla="*/ 12 h 81"/>
                <a:gd name="T14" fmla="*/ 77 w 81"/>
                <a:gd name="T15" fmla="*/ 25 h 81"/>
                <a:gd name="T16" fmla="*/ 81 w 81"/>
                <a:gd name="T17" fmla="*/ 41 h 81"/>
                <a:gd name="T18" fmla="*/ 77 w 81"/>
                <a:gd name="T19" fmla="*/ 57 h 81"/>
                <a:gd name="T20" fmla="*/ 69 w 81"/>
                <a:gd name="T21" fmla="*/ 69 h 81"/>
                <a:gd name="T22" fmla="*/ 55 w 81"/>
                <a:gd name="T23" fmla="*/ 79 h 81"/>
                <a:gd name="T24" fmla="*/ 39 w 81"/>
                <a:gd name="T25" fmla="*/ 81 h 81"/>
                <a:gd name="T26" fmla="*/ 24 w 81"/>
                <a:gd name="T27" fmla="*/ 79 h 81"/>
                <a:gd name="T28" fmla="*/ 12 w 81"/>
                <a:gd name="T29" fmla="*/ 69 h 81"/>
                <a:gd name="T30" fmla="*/ 2 w 81"/>
                <a:gd name="T31" fmla="*/ 57 h 81"/>
                <a:gd name="T32" fmla="*/ 0 w 81"/>
                <a:gd name="T33"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1"/>
                  </a:moveTo>
                  <a:lnTo>
                    <a:pt x="2" y="25"/>
                  </a:lnTo>
                  <a:lnTo>
                    <a:pt x="12" y="12"/>
                  </a:lnTo>
                  <a:lnTo>
                    <a:pt x="24" y="4"/>
                  </a:lnTo>
                  <a:lnTo>
                    <a:pt x="39" y="0"/>
                  </a:lnTo>
                  <a:lnTo>
                    <a:pt x="55" y="4"/>
                  </a:lnTo>
                  <a:lnTo>
                    <a:pt x="69" y="12"/>
                  </a:lnTo>
                  <a:lnTo>
                    <a:pt x="77" y="25"/>
                  </a:lnTo>
                  <a:lnTo>
                    <a:pt x="81" y="41"/>
                  </a:lnTo>
                  <a:lnTo>
                    <a:pt x="77" y="57"/>
                  </a:lnTo>
                  <a:lnTo>
                    <a:pt x="69" y="69"/>
                  </a:lnTo>
                  <a:lnTo>
                    <a:pt x="55" y="79"/>
                  </a:lnTo>
                  <a:lnTo>
                    <a:pt x="39" y="81"/>
                  </a:lnTo>
                  <a:lnTo>
                    <a:pt x="24" y="79"/>
                  </a:lnTo>
                  <a:lnTo>
                    <a:pt x="12" y="69"/>
                  </a:lnTo>
                  <a:lnTo>
                    <a:pt x="2" y="57"/>
                  </a:lnTo>
                  <a:lnTo>
                    <a:pt x="0" y="41"/>
                  </a:lnTo>
                  <a:close/>
                </a:path>
              </a:pathLst>
            </a:custGeom>
            <a:solidFill>
              <a:srgbClr val="1A1A1A"/>
            </a:solidFill>
            <a:ln w="3175">
              <a:solidFill>
                <a:srgbClr val="000000"/>
              </a:solidFill>
              <a:prstDash val="solid"/>
              <a:round/>
              <a:headEnd/>
              <a:tailEnd/>
            </a:ln>
          </p:spPr>
          <p:txBody>
            <a:bodyPr/>
            <a:lstStyle/>
            <a:p>
              <a:endParaRPr lang="en-US"/>
            </a:p>
          </p:txBody>
        </p:sp>
        <p:sp>
          <p:nvSpPr>
            <p:cNvPr id="1641483" name="Freeform 11"/>
            <p:cNvSpPr>
              <a:spLocks/>
            </p:cNvSpPr>
            <p:nvPr/>
          </p:nvSpPr>
          <p:spPr bwMode="auto">
            <a:xfrm>
              <a:off x="1586" y="2167"/>
              <a:ext cx="81" cy="79"/>
            </a:xfrm>
            <a:custGeom>
              <a:avLst/>
              <a:gdLst>
                <a:gd name="T0" fmla="*/ 0 w 81"/>
                <a:gd name="T1" fmla="*/ 39 h 79"/>
                <a:gd name="T2" fmla="*/ 4 w 81"/>
                <a:gd name="T3" fmla="*/ 24 h 79"/>
                <a:gd name="T4" fmla="*/ 12 w 81"/>
                <a:gd name="T5" fmla="*/ 12 h 79"/>
                <a:gd name="T6" fmla="*/ 26 w 81"/>
                <a:gd name="T7" fmla="*/ 2 h 79"/>
                <a:gd name="T8" fmla="*/ 42 w 81"/>
                <a:gd name="T9" fmla="*/ 0 h 79"/>
                <a:gd name="T10" fmla="*/ 58 w 81"/>
                <a:gd name="T11" fmla="*/ 2 h 79"/>
                <a:gd name="T12" fmla="*/ 69 w 81"/>
                <a:gd name="T13" fmla="*/ 12 h 79"/>
                <a:gd name="T14" fmla="*/ 79 w 81"/>
                <a:gd name="T15" fmla="*/ 24 h 79"/>
                <a:gd name="T16" fmla="*/ 81 w 81"/>
                <a:gd name="T17" fmla="*/ 39 h 79"/>
                <a:gd name="T18" fmla="*/ 79 w 81"/>
                <a:gd name="T19" fmla="*/ 55 h 79"/>
                <a:gd name="T20" fmla="*/ 69 w 81"/>
                <a:gd name="T21" fmla="*/ 67 h 79"/>
                <a:gd name="T22" fmla="*/ 58 w 81"/>
                <a:gd name="T23" fmla="*/ 77 h 79"/>
                <a:gd name="T24" fmla="*/ 42 w 81"/>
                <a:gd name="T25" fmla="*/ 79 h 79"/>
                <a:gd name="T26" fmla="*/ 26 w 81"/>
                <a:gd name="T27" fmla="*/ 77 h 79"/>
                <a:gd name="T28" fmla="*/ 12 w 81"/>
                <a:gd name="T29" fmla="*/ 67 h 79"/>
                <a:gd name="T30" fmla="*/ 4 w 81"/>
                <a:gd name="T31" fmla="*/ 55 h 79"/>
                <a:gd name="T32" fmla="*/ 0 w 81"/>
                <a:gd name="T33"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79">
                  <a:moveTo>
                    <a:pt x="0" y="39"/>
                  </a:moveTo>
                  <a:lnTo>
                    <a:pt x="4" y="24"/>
                  </a:lnTo>
                  <a:lnTo>
                    <a:pt x="12" y="12"/>
                  </a:lnTo>
                  <a:lnTo>
                    <a:pt x="26" y="2"/>
                  </a:lnTo>
                  <a:lnTo>
                    <a:pt x="42" y="0"/>
                  </a:lnTo>
                  <a:lnTo>
                    <a:pt x="58" y="2"/>
                  </a:lnTo>
                  <a:lnTo>
                    <a:pt x="69" y="12"/>
                  </a:lnTo>
                  <a:lnTo>
                    <a:pt x="79" y="24"/>
                  </a:lnTo>
                  <a:lnTo>
                    <a:pt x="81" y="39"/>
                  </a:lnTo>
                  <a:lnTo>
                    <a:pt x="79" y="55"/>
                  </a:lnTo>
                  <a:lnTo>
                    <a:pt x="69" y="67"/>
                  </a:lnTo>
                  <a:lnTo>
                    <a:pt x="58" y="77"/>
                  </a:lnTo>
                  <a:lnTo>
                    <a:pt x="42" y="79"/>
                  </a:lnTo>
                  <a:lnTo>
                    <a:pt x="26" y="77"/>
                  </a:lnTo>
                  <a:lnTo>
                    <a:pt x="12" y="67"/>
                  </a:lnTo>
                  <a:lnTo>
                    <a:pt x="4" y="55"/>
                  </a:lnTo>
                  <a:lnTo>
                    <a:pt x="0" y="39"/>
                  </a:lnTo>
                  <a:close/>
                </a:path>
              </a:pathLst>
            </a:custGeom>
            <a:solidFill>
              <a:srgbClr val="1A1A1A"/>
            </a:solidFill>
            <a:ln w="3175">
              <a:solidFill>
                <a:srgbClr val="000000"/>
              </a:solidFill>
              <a:prstDash val="solid"/>
              <a:round/>
              <a:headEnd/>
              <a:tailEnd/>
            </a:ln>
          </p:spPr>
          <p:txBody>
            <a:bodyPr/>
            <a:lstStyle/>
            <a:p>
              <a:endParaRPr lang="en-US"/>
            </a:p>
          </p:txBody>
        </p:sp>
        <p:sp>
          <p:nvSpPr>
            <p:cNvPr id="1641484" name="Freeform 12"/>
            <p:cNvSpPr>
              <a:spLocks/>
            </p:cNvSpPr>
            <p:nvPr/>
          </p:nvSpPr>
          <p:spPr bwMode="auto">
            <a:xfrm>
              <a:off x="2029" y="2220"/>
              <a:ext cx="81" cy="81"/>
            </a:xfrm>
            <a:custGeom>
              <a:avLst/>
              <a:gdLst>
                <a:gd name="T0" fmla="*/ 0 w 81"/>
                <a:gd name="T1" fmla="*/ 40 h 81"/>
                <a:gd name="T2" fmla="*/ 2 w 81"/>
                <a:gd name="T3" fmla="*/ 26 h 81"/>
                <a:gd name="T4" fmla="*/ 12 w 81"/>
                <a:gd name="T5" fmla="*/ 12 h 81"/>
                <a:gd name="T6" fmla="*/ 24 w 81"/>
                <a:gd name="T7" fmla="*/ 4 h 81"/>
                <a:gd name="T8" fmla="*/ 40 w 81"/>
                <a:gd name="T9" fmla="*/ 0 h 81"/>
                <a:gd name="T10" fmla="*/ 55 w 81"/>
                <a:gd name="T11" fmla="*/ 4 h 81"/>
                <a:gd name="T12" fmla="*/ 69 w 81"/>
                <a:gd name="T13" fmla="*/ 12 h 81"/>
                <a:gd name="T14" fmla="*/ 77 w 81"/>
                <a:gd name="T15" fmla="*/ 26 h 81"/>
                <a:gd name="T16" fmla="*/ 81 w 81"/>
                <a:gd name="T17" fmla="*/ 40 h 81"/>
                <a:gd name="T18" fmla="*/ 77 w 81"/>
                <a:gd name="T19" fmla="*/ 55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5 h 81"/>
                <a:gd name="T32" fmla="*/ 0 w 81"/>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0"/>
                  </a:moveTo>
                  <a:lnTo>
                    <a:pt x="2" y="26"/>
                  </a:lnTo>
                  <a:lnTo>
                    <a:pt x="12" y="12"/>
                  </a:lnTo>
                  <a:lnTo>
                    <a:pt x="24" y="4"/>
                  </a:lnTo>
                  <a:lnTo>
                    <a:pt x="40" y="0"/>
                  </a:lnTo>
                  <a:lnTo>
                    <a:pt x="55" y="4"/>
                  </a:lnTo>
                  <a:lnTo>
                    <a:pt x="69" y="12"/>
                  </a:lnTo>
                  <a:lnTo>
                    <a:pt x="77" y="26"/>
                  </a:lnTo>
                  <a:lnTo>
                    <a:pt x="81" y="40"/>
                  </a:lnTo>
                  <a:lnTo>
                    <a:pt x="77" y="55"/>
                  </a:lnTo>
                  <a:lnTo>
                    <a:pt x="69" y="69"/>
                  </a:lnTo>
                  <a:lnTo>
                    <a:pt x="55" y="77"/>
                  </a:lnTo>
                  <a:lnTo>
                    <a:pt x="40" y="81"/>
                  </a:lnTo>
                  <a:lnTo>
                    <a:pt x="24" y="77"/>
                  </a:lnTo>
                  <a:lnTo>
                    <a:pt x="12" y="69"/>
                  </a:lnTo>
                  <a:lnTo>
                    <a:pt x="2" y="55"/>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1485" name="Rectangle 13"/>
            <p:cNvSpPr>
              <a:spLocks noChangeArrowheads="1"/>
            </p:cNvSpPr>
            <p:nvPr/>
          </p:nvSpPr>
          <p:spPr bwMode="auto">
            <a:xfrm>
              <a:off x="1908" y="1252"/>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latin typeface="Times New Roman" panose="02020603050405020304" pitchFamily="18" charset="0"/>
                </a:rPr>
                <a:t>1</a:t>
              </a:r>
              <a:endParaRPr lang="en-US" altLang="en-US"/>
            </a:p>
          </p:txBody>
        </p:sp>
        <p:sp>
          <p:nvSpPr>
            <p:cNvPr id="1641486" name="Rectangle 14"/>
            <p:cNvSpPr>
              <a:spLocks noChangeArrowheads="1"/>
            </p:cNvSpPr>
            <p:nvPr/>
          </p:nvSpPr>
          <p:spPr bwMode="auto">
            <a:xfrm>
              <a:off x="1163" y="1832"/>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latin typeface="Times New Roman" panose="02020603050405020304" pitchFamily="18" charset="0"/>
                </a:rPr>
                <a:t>2</a:t>
              </a:r>
              <a:endParaRPr lang="en-US" altLang="en-US"/>
            </a:p>
          </p:txBody>
        </p:sp>
        <p:sp>
          <p:nvSpPr>
            <p:cNvPr id="1641487" name="Rectangle 15"/>
            <p:cNvSpPr>
              <a:spLocks noChangeArrowheads="1"/>
            </p:cNvSpPr>
            <p:nvPr/>
          </p:nvSpPr>
          <p:spPr bwMode="auto">
            <a:xfrm>
              <a:off x="1732" y="2121"/>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latin typeface="Times New Roman" panose="02020603050405020304" pitchFamily="18" charset="0"/>
                </a:rPr>
                <a:t>3</a:t>
              </a:r>
              <a:endParaRPr lang="en-US" altLang="en-US"/>
            </a:p>
          </p:txBody>
        </p:sp>
        <p:sp>
          <p:nvSpPr>
            <p:cNvPr id="1641488" name="Rectangle 16"/>
            <p:cNvSpPr>
              <a:spLocks noChangeArrowheads="1"/>
            </p:cNvSpPr>
            <p:nvPr/>
          </p:nvSpPr>
          <p:spPr bwMode="auto">
            <a:xfrm>
              <a:off x="1379" y="2638"/>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latin typeface="Times New Roman" panose="02020603050405020304" pitchFamily="18" charset="0"/>
                </a:rPr>
                <a:t>4</a:t>
              </a:r>
              <a:endParaRPr lang="en-US" altLang="en-US"/>
            </a:p>
          </p:txBody>
        </p:sp>
        <p:sp>
          <p:nvSpPr>
            <p:cNvPr id="1641489" name="Rectangle 17"/>
            <p:cNvSpPr>
              <a:spLocks noChangeArrowheads="1"/>
            </p:cNvSpPr>
            <p:nvPr/>
          </p:nvSpPr>
          <p:spPr bwMode="auto">
            <a:xfrm>
              <a:off x="631" y="1719"/>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latin typeface="Times New Roman" panose="02020603050405020304" pitchFamily="18" charset="0"/>
                </a:rPr>
                <a:t>5</a:t>
              </a:r>
              <a:endParaRPr lang="en-US" altLang="en-US"/>
            </a:p>
          </p:txBody>
        </p:sp>
        <p:sp>
          <p:nvSpPr>
            <p:cNvPr id="1641490" name="Rectangle 18"/>
            <p:cNvSpPr>
              <a:spLocks noChangeArrowheads="1"/>
            </p:cNvSpPr>
            <p:nvPr/>
          </p:nvSpPr>
          <p:spPr bwMode="auto">
            <a:xfrm>
              <a:off x="2187" y="2173"/>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latin typeface="Times New Roman" panose="02020603050405020304" pitchFamily="18" charset="0"/>
                </a:rPr>
                <a:t>6</a:t>
              </a:r>
              <a:endParaRPr lang="en-US" altLang="en-US"/>
            </a:p>
          </p:txBody>
        </p:sp>
      </p:grpSp>
      <p:grpSp>
        <p:nvGrpSpPr>
          <p:cNvPr id="1641491" name="Group 19"/>
          <p:cNvGrpSpPr>
            <a:grpSpLocks/>
          </p:cNvGrpSpPr>
          <p:nvPr/>
        </p:nvGrpSpPr>
        <p:grpSpPr bwMode="auto">
          <a:xfrm>
            <a:off x="2405063" y="3973512"/>
            <a:ext cx="1301750" cy="889000"/>
            <a:chOff x="1515" y="2062"/>
            <a:chExt cx="820" cy="560"/>
          </a:xfrm>
        </p:grpSpPr>
        <p:sp>
          <p:nvSpPr>
            <p:cNvPr id="1641492" name="Freeform 20"/>
            <p:cNvSpPr>
              <a:spLocks/>
            </p:cNvSpPr>
            <p:nvPr/>
          </p:nvSpPr>
          <p:spPr bwMode="auto">
            <a:xfrm>
              <a:off x="1515" y="2062"/>
              <a:ext cx="820" cy="343"/>
            </a:xfrm>
            <a:custGeom>
              <a:avLst/>
              <a:gdLst>
                <a:gd name="T0" fmla="*/ 409 w 820"/>
                <a:gd name="T1" fmla="*/ 0 h 343"/>
                <a:gd name="T2" fmla="*/ 467 w 820"/>
                <a:gd name="T3" fmla="*/ 2 h 343"/>
                <a:gd name="T4" fmla="*/ 520 w 820"/>
                <a:gd name="T5" fmla="*/ 8 h 343"/>
                <a:gd name="T6" fmla="*/ 573 w 820"/>
                <a:gd name="T7" fmla="*/ 16 h 343"/>
                <a:gd name="T8" fmla="*/ 623 w 820"/>
                <a:gd name="T9" fmla="*/ 26 h 343"/>
                <a:gd name="T10" fmla="*/ 670 w 820"/>
                <a:gd name="T11" fmla="*/ 40 h 343"/>
                <a:gd name="T12" fmla="*/ 710 w 820"/>
                <a:gd name="T13" fmla="*/ 56 h 343"/>
                <a:gd name="T14" fmla="*/ 745 w 820"/>
                <a:gd name="T15" fmla="*/ 73 h 343"/>
                <a:gd name="T16" fmla="*/ 775 w 820"/>
                <a:gd name="T17" fmla="*/ 93 h 343"/>
                <a:gd name="T18" fmla="*/ 797 w 820"/>
                <a:gd name="T19" fmla="*/ 115 h 343"/>
                <a:gd name="T20" fmla="*/ 812 w 820"/>
                <a:gd name="T21" fmla="*/ 138 h 343"/>
                <a:gd name="T22" fmla="*/ 820 w 820"/>
                <a:gd name="T23" fmla="*/ 160 h 343"/>
                <a:gd name="T24" fmla="*/ 820 w 820"/>
                <a:gd name="T25" fmla="*/ 184 h 343"/>
                <a:gd name="T26" fmla="*/ 812 w 820"/>
                <a:gd name="T27" fmla="*/ 207 h 343"/>
                <a:gd name="T28" fmla="*/ 797 w 820"/>
                <a:gd name="T29" fmla="*/ 229 h 343"/>
                <a:gd name="T30" fmla="*/ 775 w 820"/>
                <a:gd name="T31" fmla="*/ 251 h 343"/>
                <a:gd name="T32" fmla="*/ 745 w 820"/>
                <a:gd name="T33" fmla="*/ 271 h 343"/>
                <a:gd name="T34" fmla="*/ 710 w 820"/>
                <a:gd name="T35" fmla="*/ 290 h 343"/>
                <a:gd name="T36" fmla="*/ 670 w 820"/>
                <a:gd name="T37" fmla="*/ 306 h 343"/>
                <a:gd name="T38" fmla="*/ 623 w 820"/>
                <a:gd name="T39" fmla="*/ 318 h 343"/>
                <a:gd name="T40" fmla="*/ 573 w 820"/>
                <a:gd name="T41" fmla="*/ 330 h 343"/>
                <a:gd name="T42" fmla="*/ 520 w 820"/>
                <a:gd name="T43" fmla="*/ 338 h 343"/>
                <a:gd name="T44" fmla="*/ 467 w 820"/>
                <a:gd name="T45" fmla="*/ 341 h 343"/>
                <a:gd name="T46" fmla="*/ 409 w 820"/>
                <a:gd name="T47" fmla="*/ 343 h 343"/>
                <a:gd name="T48" fmla="*/ 354 w 820"/>
                <a:gd name="T49" fmla="*/ 341 h 343"/>
                <a:gd name="T50" fmla="*/ 299 w 820"/>
                <a:gd name="T51" fmla="*/ 338 h 343"/>
                <a:gd name="T52" fmla="*/ 245 w 820"/>
                <a:gd name="T53" fmla="*/ 330 h 343"/>
                <a:gd name="T54" fmla="*/ 196 w 820"/>
                <a:gd name="T55" fmla="*/ 318 h 343"/>
                <a:gd name="T56" fmla="*/ 150 w 820"/>
                <a:gd name="T57" fmla="*/ 306 h 343"/>
                <a:gd name="T58" fmla="*/ 109 w 820"/>
                <a:gd name="T59" fmla="*/ 290 h 343"/>
                <a:gd name="T60" fmla="*/ 73 w 820"/>
                <a:gd name="T61" fmla="*/ 271 h 343"/>
                <a:gd name="T62" fmla="*/ 44 w 820"/>
                <a:gd name="T63" fmla="*/ 251 h 343"/>
                <a:gd name="T64" fmla="*/ 22 w 820"/>
                <a:gd name="T65" fmla="*/ 229 h 343"/>
                <a:gd name="T66" fmla="*/ 6 w 820"/>
                <a:gd name="T67" fmla="*/ 207 h 343"/>
                <a:gd name="T68" fmla="*/ 0 w 820"/>
                <a:gd name="T69" fmla="*/ 184 h 343"/>
                <a:gd name="T70" fmla="*/ 0 w 820"/>
                <a:gd name="T71" fmla="*/ 160 h 343"/>
                <a:gd name="T72" fmla="*/ 6 w 820"/>
                <a:gd name="T73" fmla="*/ 138 h 343"/>
                <a:gd name="T74" fmla="*/ 22 w 820"/>
                <a:gd name="T75" fmla="*/ 115 h 343"/>
                <a:gd name="T76" fmla="*/ 44 w 820"/>
                <a:gd name="T77" fmla="*/ 93 h 343"/>
                <a:gd name="T78" fmla="*/ 73 w 820"/>
                <a:gd name="T79" fmla="*/ 73 h 343"/>
                <a:gd name="T80" fmla="*/ 109 w 820"/>
                <a:gd name="T81" fmla="*/ 56 h 343"/>
                <a:gd name="T82" fmla="*/ 150 w 820"/>
                <a:gd name="T83" fmla="*/ 40 h 343"/>
                <a:gd name="T84" fmla="*/ 196 w 820"/>
                <a:gd name="T85" fmla="*/ 26 h 343"/>
                <a:gd name="T86" fmla="*/ 245 w 820"/>
                <a:gd name="T87" fmla="*/ 16 h 343"/>
                <a:gd name="T88" fmla="*/ 299 w 820"/>
                <a:gd name="T89" fmla="*/ 8 h 343"/>
                <a:gd name="T90" fmla="*/ 354 w 820"/>
                <a:gd name="T91" fmla="*/ 2 h 343"/>
                <a:gd name="T92" fmla="*/ 409 w 820"/>
                <a:gd name="T9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0" h="343">
                  <a:moveTo>
                    <a:pt x="409" y="0"/>
                  </a:moveTo>
                  <a:lnTo>
                    <a:pt x="467" y="2"/>
                  </a:lnTo>
                  <a:lnTo>
                    <a:pt x="520" y="8"/>
                  </a:lnTo>
                  <a:lnTo>
                    <a:pt x="573" y="16"/>
                  </a:lnTo>
                  <a:lnTo>
                    <a:pt x="623" y="26"/>
                  </a:lnTo>
                  <a:lnTo>
                    <a:pt x="670" y="40"/>
                  </a:lnTo>
                  <a:lnTo>
                    <a:pt x="710" y="56"/>
                  </a:lnTo>
                  <a:lnTo>
                    <a:pt x="745" y="73"/>
                  </a:lnTo>
                  <a:lnTo>
                    <a:pt x="775" y="93"/>
                  </a:lnTo>
                  <a:lnTo>
                    <a:pt x="797" y="115"/>
                  </a:lnTo>
                  <a:lnTo>
                    <a:pt x="812" y="138"/>
                  </a:lnTo>
                  <a:lnTo>
                    <a:pt x="820" y="160"/>
                  </a:lnTo>
                  <a:lnTo>
                    <a:pt x="820" y="184"/>
                  </a:lnTo>
                  <a:lnTo>
                    <a:pt x="812" y="207"/>
                  </a:lnTo>
                  <a:lnTo>
                    <a:pt x="797" y="229"/>
                  </a:lnTo>
                  <a:lnTo>
                    <a:pt x="775" y="251"/>
                  </a:lnTo>
                  <a:lnTo>
                    <a:pt x="745" y="271"/>
                  </a:lnTo>
                  <a:lnTo>
                    <a:pt x="710" y="290"/>
                  </a:lnTo>
                  <a:lnTo>
                    <a:pt x="670" y="306"/>
                  </a:lnTo>
                  <a:lnTo>
                    <a:pt x="623" y="318"/>
                  </a:lnTo>
                  <a:lnTo>
                    <a:pt x="573" y="330"/>
                  </a:lnTo>
                  <a:lnTo>
                    <a:pt x="520" y="338"/>
                  </a:lnTo>
                  <a:lnTo>
                    <a:pt x="467" y="341"/>
                  </a:lnTo>
                  <a:lnTo>
                    <a:pt x="409" y="343"/>
                  </a:lnTo>
                  <a:lnTo>
                    <a:pt x="354" y="341"/>
                  </a:lnTo>
                  <a:lnTo>
                    <a:pt x="299" y="338"/>
                  </a:lnTo>
                  <a:lnTo>
                    <a:pt x="245" y="330"/>
                  </a:lnTo>
                  <a:lnTo>
                    <a:pt x="196" y="318"/>
                  </a:lnTo>
                  <a:lnTo>
                    <a:pt x="150" y="306"/>
                  </a:lnTo>
                  <a:lnTo>
                    <a:pt x="109" y="290"/>
                  </a:lnTo>
                  <a:lnTo>
                    <a:pt x="73" y="271"/>
                  </a:lnTo>
                  <a:lnTo>
                    <a:pt x="44" y="251"/>
                  </a:lnTo>
                  <a:lnTo>
                    <a:pt x="22" y="229"/>
                  </a:lnTo>
                  <a:lnTo>
                    <a:pt x="6" y="207"/>
                  </a:lnTo>
                  <a:lnTo>
                    <a:pt x="0" y="184"/>
                  </a:lnTo>
                  <a:lnTo>
                    <a:pt x="0" y="160"/>
                  </a:lnTo>
                  <a:lnTo>
                    <a:pt x="6" y="138"/>
                  </a:lnTo>
                  <a:lnTo>
                    <a:pt x="22" y="115"/>
                  </a:lnTo>
                  <a:lnTo>
                    <a:pt x="44" y="93"/>
                  </a:lnTo>
                  <a:lnTo>
                    <a:pt x="73" y="73"/>
                  </a:lnTo>
                  <a:lnTo>
                    <a:pt x="109" y="56"/>
                  </a:lnTo>
                  <a:lnTo>
                    <a:pt x="150" y="40"/>
                  </a:lnTo>
                  <a:lnTo>
                    <a:pt x="196" y="26"/>
                  </a:lnTo>
                  <a:lnTo>
                    <a:pt x="245" y="16"/>
                  </a:lnTo>
                  <a:lnTo>
                    <a:pt x="299" y="8"/>
                  </a:lnTo>
                  <a:lnTo>
                    <a:pt x="354" y="2"/>
                  </a:lnTo>
                  <a:lnTo>
                    <a:pt x="40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1493" name="Rectangle 21"/>
            <p:cNvSpPr>
              <a:spLocks noChangeArrowheads="1"/>
            </p:cNvSpPr>
            <p:nvPr/>
          </p:nvSpPr>
          <p:spPr bwMode="auto">
            <a:xfrm>
              <a:off x="1855" y="2395"/>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FF0000"/>
                  </a:solidFill>
                </a:rPr>
                <a:t>1</a:t>
              </a:r>
              <a:endParaRPr lang="en-US" altLang="en-US"/>
            </a:p>
          </p:txBody>
        </p:sp>
      </p:grpSp>
      <p:grpSp>
        <p:nvGrpSpPr>
          <p:cNvPr id="1641494" name="Group 22"/>
          <p:cNvGrpSpPr>
            <a:grpSpLocks/>
          </p:cNvGrpSpPr>
          <p:nvPr/>
        </p:nvGrpSpPr>
        <p:grpSpPr bwMode="auto">
          <a:xfrm>
            <a:off x="717550" y="3082925"/>
            <a:ext cx="1323975" cy="985837"/>
            <a:chOff x="452" y="1501"/>
            <a:chExt cx="834" cy="621"/>
          </a:xfrm>
        </p:grpSpPr>
        <p:sp>
          <p:nvSpPr>
            <p:cNvPr id="1641495" name="Freeform 23"/>
            <p:cNvSpPr>
              <a:spLocks/>
            </p:cNvSpPr>
            <p:nvPr/>
          </p:nvSpPr>
          <p:spPr bwMode="auto">
            <a:xfrm>
              <a:off x="452" y="1662"/>
              <a:ext cx="834" cy="460"/>
            </a:xfrm>
            <a:custGeom>
              <a:avLst/>
              <a:gdLst>
                <a:gd name="T0" fmla="*/ 436 w 834"/>
                <a:gd name="T1" fmla="*/ 2 h 460"/>
                <a:gd name="T2" fmla="*/ 494 w 834"/>
                <a:gd name="T3" fmla="*/ 10 h 460"/>
                <a:gd name="T4" fmla="*/ 547 w 834"/>
                <a:gd name="T5" fmla="*/ 20 h 460"/>
                <a:gd name="T6" fmla="*/ 600 w 834"/>
                <a:gd name="T7" fmla="*/ 36 h 460"/>
                <a:gd name="T8" fmla="*/ 650 w 834"/>
                <a:gd name="T9" fmla="*/ 54 h 460"/>
                <a:gd name="T10" fmla="*/ 695 w 834"/>
                <a:gd name="T11" fmla="*/ 77 h 460"/>
                <a:gd name="T12" fmla="*/ 735 w 834"/>
                <a:gd name="T13" fmla="*/ 101 h 460"/>
                <a:gd name="T14" fmla="*/ 768 w 834"/>
                <a:gd name="T15" fmla="*/ 128 h 460"/>
                <a:gd name="T16" fmla="*/ 796 w 834"/>
                <a:gd name="T17" fmla="*/ 158 h 460"/>
                <a:gd name="T18" fmla="*/ 816 w 834"/>
                <a:gd name="T19" fmla="*/ 188 h 460"/>
                <a:gd name="T20" fmla="*/ 830 w 834"/>
                <a:gd name="T21" fmla="*/ 219 h 460"/>
                <a:gd name="T22" fmla="*/ 834 w 834"/>
                <a:gd name="T23" fmla="*/ 251 h 460"/>
                <a:gd name="T24" fmla="*/ 832 w 834"/>
                <a:gd name="T25" fmla="*/ 282 h 460"/>
                <a:gd name="T26" fmla="*/ 820 w 834"/>
                <a:gd name="T27" fmla="*/ 312 h 460"/>
                <a:gd name="T28" fmla="*/ 802 w 834"/>
                <a:gd name="T29" fmla="*/ 339 h 460"/>
                <a:gd name="T30" fmla="*/ 778 w 834"/>
                <a:gd name="T31" fmla="*/ 367 h 460"/>
                <a:gd name="T32" fmla="*/ 745 w 834"/>
                <a:gd name="T33" fmla="*/ 391 h 460"/>
                <a:gd name="T34" fmla="*/ 707 w 834"/>
                <a:gd name="T35" fmla="*/ 412 h 460"/>
                <a:gd name="T36" fmla="*/ 664 w 834"/>
                <a:gd name="T37" fmla="*/ 430 h 460"/>
                <a:gd name="T38" fmla="*/ 616 w 834"/>
                <a:gd name="T39" fmla="*/ 444 h 460"/>
                <a:gd name="T40" fmla="*/ 565 w 834"/>
                <a:gd name="T41" fmla="*/ 454 h 460"/>
                <a:gd name="T42" fmla="*/ 510 w 834"/>
                <a:gd name="T43" fmla="*/ 460 h 460"/>
                <a:gd name="T44" fmla="*/ 454 w 834"/>
                <a:gd name="T45" fmla="*/ 460 h 460"/>
                <a:gd name="T46" fmla="*/ 397 w 834"/>
                <a:gd name="T47" fmla="*/ 458 h 460"/>
                <a:gd name="T48" fmla="*/ 340 w 834"/>
                <a:gd name="T49" fmla="*/ 450 h 460"/>
                <a:gd name="T50" fmla="*/ 284 w 834"/>
                <a:gd name="T51" fmla="*/ 440 h 460"/>
                <a:gd name="T52" fmla="*/ 231 w 834"/>
                <a:gd name="T53" fmla="*/ 424 h 460"/>
                <a:gd name="T54" fmla="*/ 183 w 834"/>
                <a:gd name="T55" fmla="*/ 404 h 460"/>
                <a:gd name="T56" fmla="*/ 138 w 834"/>
                <a:gd name="T57" fmla="*/ 383 h 460"/>
                <a:gd name="T58" fmla="*/ 98 w 834"/>
                <a:gd name="T59" fmla="*/ 359 h 460"/>
                <a:gd name="T60" fmla="*/ 65 w 834"/>
                <a:gd name="T61" fmla="*/ 331 h 460"/>
                <a:gd name="T62" fmla="*/ 37 w 834"/>
                <a:gd name="T63" fmla="*/ 302 h 460"/>
                <a:gd name="T64" fmla="*/ 17 w 834"/>
                <a:gd name="T65" fmla="*/ 272 h 460"/>
                <a:gd name="T66" fmla="*/ 3 w 834"/>
                <a:gd name="T67" fmla="*/ 241 h 460"/>
                <a:gd name="T68" fmla="*/ 0 w 834"/>
                <a:gd name="T69" fmla="*/ 209 h 460"/>
                <a:gd name="T70" fmla="*/ 1 w 834"/>
                <a:gd name="T71" fmla="*/ 178 h 460"/>
                <a:gd name="T72" fmla="*/ 11 w 834"/>
                <a:gd name="T73" fmla="*/ 148 h 460"/>
                <a:gd name="T74" fmla="*/ 29 w 834"/>
                <a:gd name="T75" fmla="*/ 119 h 460"/>
                <a:gd name="T76" fmla="*/ 55 w 834"/>
                <a:gd name="T77" fmla="*/ 93 h 460"/>
                <a:gd name="T78" fmla="*/ 86 w 834"/>
                <a:gd name="T79" fmla="*/ 69 h 460"/>
                <a:gd name="T80" fmla="*/ 124 w 834"/>
                <a:gd name="T81" fmla="*/ 48 h 460"/>
                <a:gd name="T82" fmla="*/ 168 w 834"/>
                <a:gd name="T83" fmla="*/ 30 h 460"/>
                <a:gd name="T84" fmla="*/ 217 w 834"/>
                <a:gd name="T85" fmla="*/ 16 h 460"/>
                <a:gd name="T86" fmla="*/ 268 w 834"/>
                <a:gd name="T87" fmla="*/ 6 h 460"/>
                <a:gd name="T88" fmla="*/ 324 w 834"/>
                <a:gd name="T89" fmla="*/ 0 h 460"/>
                <a:gd name="T90" fmla="*/ 379 w 834"/>
                <a:gd name="T91" fmla="*/ 0 h 460"/>
                <a:gd name="T92" fmla="*/ 436 w 834"/>
                <a:gd name="T93" fmla="*/ 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4" h="460">
                  <a:moveTo>
                    <a:pt x="436" y="2"/>
                  </a:moveTo>
                  <a:lnTo>
                    <a:pt x="494" y="10"/>
                  </a:lnTo>
                  <a:lnTo>
                    <a:pt x="547" y="20"/>
                  </a:lnTo>
                  <a:lnTo>
                    <a:pt x="600" y="36"/>
                  </a:lnTo>
                  <a:lnTo>
                    <a:pt x="650" y="54"/>
                  </a:lnTo>
                  <a:lnTo>
                    <a:pt x="695" y="77"/>
                  </a:lnTo>
                  <a:lnTo>
                    <a:pt x="735" y="101"/>
                  </a:lnTo>
                  <a:lnTo>
                    <a:pt x="768" y="128"/>
                  </a:lnTo>
                  <a:lnTo>
                    <a:pt x="796" y="158"/>
                  </a:lnTo>
                  <a:lnTo>
                    <a:pt x="816" y="188"/>
                  </a:lnTo>
                  <a:lnTo>
                    <a:pt x="830" y="219"/>
                  </a:lnTo>
                  <a:lnTo>
                    <a:pt x="834" y="251"/>
                  </a:lnTo>
                  <a:lnTo>
                    <a:pt x="832" y="282"/>
                  </a:lnTo>
                  <a:lnTo>
                    <a:pt x="820" y="312"/>
                  </a:lnTo>
                  <a:lnTo>
                    <a:pt x="802" y="339"/>
                  </a:lnTo>
                  <a:lnTo>
                    <a:pt x="778" y="367"/>
                  </a:lnTo>
                  <a:lnTo>
                    <a:pt x="745" y="391"/>
                  </a:lnTo>
                  <a:lnTo>
                    <a:pt x="707" y="412"/>
                  </a:lnTo>
                  <a:lnTo>
                    <a:pt x="664" y="430"/>
                  </a:lnTo>
                  <a:lnTo>
                    <a:pt x="616" y="444"/>
                  </a:lnTo>
                  <a:lnTo>
                    <a:pt x="565" y="454"/>
                  </a:lnTo>
                  <a:lnTo>
                    <a:pt x="510" y="460"/>
                  </a:lnTo>
                  <a:lnTo>
                    <a:pt x="454" y="460"/>
                  </a:lnTo>
                  <a:lnTo>
                    <a:pt x="397" y="458"/>
                  </a:lnTo>
                  <a:lnTo>
                    <a:pt x="340" y="450"/>
                  </a:lnTo>
                  <a:lnTo>
                    <a:pt x="284" y="440"/>
                  </a:lnTo>
                  <a:lnTo>
                    <a:pt x="231" y="424"/>
                  </a:lnTo>
                  <a:lnTo>
                    <a:pt x="183" y="404"/>
                  </a:lnTo>
                  <a:lnTo>
                    <a:pt x="138" y="383"/>
                  </a:lnTo>
                  <a:lnTo>
                    <a:pt x="98" y="359"/>
                  </a:lnTo>
                  <a:lnTo>
                    <a:pt x="65" y="331"/>
                  </a:lnTo>
                  <a:lnTo>
                    <a:pt x="37" y="302"/>
                  </a:lnTo>
                  <a:lnTo>
                    <a:pt x="17" y="272"/>
                  </a:lnTo>
                  <a:lnTo>
                    <a:pt x="3" y="241"/>
                  </a:lnTo>
                  <a:lnTo>
                    <a:pt x="0" y="209"/>
                  </a:lnTo>
                  <a:lnTo>
                    <a:pt x="1" y="178"/>
                  </a:lnTo>
                  <a:lnTo>
                    <a:pt x="11" y="148"/>
                  </a:lnTo>
                  <a:lnTo>
                    <a:pt x="29" y="119"/>
                  </a:lnTo>
                  <a:lnTo>
                    <a:pt x="55" y="93"/>
                  </a:lnTo>
                  <a:lnTo>
                    <a:pt x="86" y="69"/>
                  </a:lnTo>
                  <a:lnTo>
                    <a:pt x="124" y="48"/>
                  </a:lnTo>
                  <a:lnTo>
                    <a:pt x="168" y="30"/>
                  </a:lnTo>
                  <a:lnTo>
                    <a:pt x="217" y="16"/>
                  </a:lnTo>
                  <a:lnTo>
                    <a:pt x="268" y="6"/>
                  </a:lnTo>
                  <a:lnTo>
                    <a:pt x="324" y="0"/>
                  </a:lnTo>
                  <a:lnTo>
                    <a:pt x="379" y="0"/>
                  </a:lnTo>
                  <a:lnTo>
                    <a:pt x="436" y="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1496" name="Rectangle 24"/>
            <p:cNvSpPr>
              <a:spLocks noChangeArrowheads="1"/>
            </p:cNvSpPr>
            <p:nvPr/>
          </p:nvSpPr>
          <p:spPr bwMode="auto">
            <a:xfrm>
              <a:off x="944" y="1501"/>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FF0000"/>
                  </a:solidFill>
                </a:rPr>
                <a:t>2</a:t>
              </a:r>
              <a:endParaRPr lang="en-US" altLang="en-US"/>
            </a:p>
          </p:txBody>
        </p:sp>
      </p:grpSp>
      <p:grpSp>
        <p:nvGrpSpPr>
          <p:cNvPr id="1641497" name="Group 25"/>
          <p:cNvGrpSpPr>
            <a:grpSpLocks/>
          </p:cNvGrpSpPr>
          <p:nvPr/>
        </p:nvGrpSpPr>
        <p:grpSpPr bwMode="auto">
          <a:xfrm>
            <a:off x="403225" y="2322512"/>
            <a:ext cx="3659188" cy="3460750"/>
            <a:chOff x="254" y="1022"/>
            <a:chExt cx="2305" cy="2180"/>
          </a:xfrm>
        </p:grpSpPr>
        <p:sp>
          <p:nvSpPr>
            <p:cNvPr id="1641498" name="Rectangle 26"/>
            <p:cNvSpPr>
              <a:spLocks noChangeArrowheads="1"/>
            </p:cNvSpPr>
            <p:nvPr/>
          </p:nvSpPr>
          <p:spPr bwMode="auto">
            <a:xfrm>
              <a:off x="564" y="1148"/>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FF0000"/>
                  </a:solidFill>
                </a:rPr>
                <a:t>5</a:t>
              </a:r>
              <a:endParaRPr lang="en-US" altLang="en-US"/>
            </a:p>
          </p:txBody>
        </p:sp>
        <p:sp>
          <p:nvSpPr>
            <p:cNvPr id="1641499" name="Freeform 27"/>
            <p:cNvSpPr>
              <a:spLocks/>
            </p:cNvSpPr>
            <p:nvPr/>
          </p:nvSpPr>
          <p:spPr bwMode="auto">
            <a:xfrm>
              <a:off x="254" y="1022"/>
              <a:ext cx="2305" cy="2180"/>
            </a:xfrm>
            <a:custGeom>
              <a:avLst/>
              <a:gdLst>
                <a:gd name="T0" fmla="*/ 1245 w 2305"/>
                <a:gd name="T1" fmla="*/ 4 h 2180"/>
                <a:gd name="T2" fmla="*/ 1433 w 2305"/>
                <a:gd name="T3" fmla="*/ 33 h 2180"/>
                <a:gd name="T4" fmla="*/ 1615 w 2305"/>
                <a:gd name="T5" fmla="*/ 90 h 2180"/>
                <a:gd name="T6" fmla="*/ 1781 w 2305"/>
                <a:gd name="T7" fmla="*/ 175 h 2180"/>
                <a:gd name="T8" fmla="*/ 1931 w 2305"/>
                <a:gd name="T9" fmla="*/ 286 h 2180"/>
                <a:gd name="T10" fmla="*/ 2062 w 2305"/>
                <a:gd name="T11" fmla="*/ 420 h 2180"/>
                <a:gd name="T12" fmla="*/ 2166 w 2305"/>
                <a:gd name="T13" fmla="*/ 569 h 2180"/>
                <a:gd name="T14" fmla="*/ 2242 w 2305"/>
                <a:gd name="T15" fmla="*/ 735 h 2180"/>
                <a:gd name="T16" fmla="*/ 2289 w 2305"/>
                <a:gd name="T17" fmla="*/ 908 h 2180"/>
                <a:gd name="T18" fmla="*/ 2305 w 2305"/>
                <a:gd name="T19" fmla="*/ 1088 h 2180"/>
                <a:gd name="T20" fmla="*/ 2289 w 2305"/>
                <a:gd name="T21" fmla="*/ 1267 h 2180"/>
                <a:gd name="T22" fmla="*/ 2243 w 2305"/>
                <a:gd name="T23" fmla="*/ 1443 h 2180"/>
                <a:gd name="T24" fmla="*/ 2166 w 2305"/>
                <a:gd name="T25" fmla="*/ 1606 h 2180"/>
                <a:gd name="T26" fmla="*/ 2064 w 2305"/>
                <a:gd name="T27" fmla="*/ 1758 h 2180"/>
                <a:gd name="T28" fmla="*/ 1935 w 2305"/>
                <a:gd name="T29" fmla="*/ 1890 h 2180"/>
                <a:gd name="T30" fmla="*/ 1785 w 2305"/>
                <a:gd name="T31" fmla="*/ 2002 h 2180"/>
                <a:gd name="T32" fmla="*/ 1617 w 2305"/>
                <a:gd name="T33" fmla="*/ 2087 h 2180"/>
                <a:gd name="T34" fmla="*/ 1437 w 2305"/>
                <a:gd name="T35" fmla="*/ 2146 h 2180"/>
                <a:gd name="T36" fmla="*/ 1249 w 2305"/>
                <a:gd name="T37" fmla="*/ 2176 h 2180"/>
                <a:gd name="T38" fmla="*/ 1059 w 2305"/>
                <a:gd name="T39" fmla="*/ 2176 h 2180"/>
                <a:gd name="T40" fmla="*/ 872 w 2305"/>
                <a:gd name="T41" fmla="*/ 2148 h 2180"/>
                <a:gd name="T42" fmla="*/ 692 w 2305"/>
                <a:gd name="T43" fmla="*/ 2089 h 2180"/>
                <a:gd name="T44" fmla="*/ 524 w 2305"/>
                <a:gd name="T45" fmla="*/ 2004 h 2180"/>
                <a:gd name="T46" fmla="*/ 373 w 2305"/>
                <a:gd name="T47" fmla="*/ 1894 h 2180"/>
                <a:gd name="T48" fmla="*/ 245 w 2305"/>
                <a:gd name="T49" fmla="*/ 1762 h 2180"/>
                <a:gd name="T50" fmla="*/ 140 w 2305"/>
                <a:gd name="T51" fmla="*/ 1610 h 2180"/>
                <a:gd name="T52" fmla="*/ 63 w 2305"/>
                <a:gd name="T53" fmla="*/ 1447 h 2180"/>
                <a:gd name="T54" fmla="*/ 16 w 2305"/>
                <a:gd name="T55" fmla="*/ 1271 h 2180"/>
                <a:gd name="T56" fmla="*/ 0 w 2305"/>
                <a:gd name="T57" fmla="*/ 1092 h 2180"/>
                <a:gd name="T58" fmla="*/ 16 w 2305"/>
                <a:gd name="T59" fmla="*/ 912 h 2180"/>
                <a:gd name="T60" fmla="*/ 63 w 2305"/>
                <a:gd name="T61" fmla="*/ 737 h 2180"/>
                <a:gd name="T62" fmla="*/ 138 w 2305"/>
                <a:gd name="T63" fmla="*/ 573 h 2180"/>
                <a:gd name="T64" fmla="*/ 243 w 2305"/>
                <a:gd name="T65" fmla="*/ 422 h 2180"/>
                <a:gd name="T66" fmla="*/ 371 w 2305"/>
                <a:gd name="T67" fmla="*/ 290 h 2180"/>
                <a:gd name="T68" fmla="*/ 522 w 2305"/>
                <a:gd name="T69" fmla="*/ 179 h 2180"/>
                <a:gd name="T70" fmla="*/ 688 w 2305"/>
                <a:gd name="T71" fmla="*/ 92 h 2180"/>
                <a:gd name="T72" fmla="*/ 868 w 2305"/>
                <a:gd name="T73" fmla="*/ 33 h 2180"/>
                <a:gd name="T74" fmla="*/ 1055 w 2305"/>
                <a:gd name="T75" fmla="*/ 4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05" h="2180">
                  <a:moveTo>
                    <a:pt x="1150" y="0"/>
                  </a:moveTo>
                  <a:lnTo>
                    <a:pt x="1245" y="4"/>
                  </a:lnTo>
                  <a:lnTo>
                    <a:pt x="1340" y="14"/>
                  </a:lnTo>
                  <a:lnTo>
                    <a:pt x="1433" y="33"/>
                  </a:lnTo>
                  <a:lnTo>
                    <a:pt x="1526" y="59"/>
                  </a:lnTo>
                  <a:lnTo>
                    <a:pt x="1615" y="90"/>
                  </a:lnTo>
                  <a:lnTo>
                    <a:pt x="1700" y="130"/>
                  </a:lnTo>
                  <a:lnTo>
                    <a:pt x="1781" y="175"/>
                  </a:lnTo>
                  <a:lnTo>
                    <a:pt x="1860" y="228"/>
                  </a:lnTo>
                  <a:lnTo>
                    <a:pt x="1931" y="286"/>
                  </a:lnTo>
                  <a:lnTo>
                    <a:pt x="2000" y="351"/>
                  </a:lnTo>
                  <a:lnTo>
                    <a:pt x="2062" y="420"/>
                  </a:lnTo>
                  <a:lnTo>
                    <a:pt x="2117" y="493"/>
                  </a:lnTo>
                  <a:lnTo>
                    <a:pt x="2166" y="569"/>
                  </a:lnTo>
                  <a:lnTo>
                    <a:pt x="2208" y="650"/>
                  </a:lnTo>
                  <a:lnTo>
                    <a:pt x="2242" y="735"/>
                  </a:lnTo>
                  <a:lnTo>
                    <a:pt x="2269" y="820"/>
                  </a:lnTo>
                  <a:lnTo>
                    <a:pt x="2289" y="908"/>
                  </a:lnTo>
                  <a:lnTo>
                    <a:pt x="2301" y="997"/>
                  </a:lnTo>
                  <a:lnTo>
                    <a:pt x="2305" y="1088"/>
                  </a:lnTo>
                  <a:lnTo>
                    <a:pt x="2301" y="1178"/>
                  </a:lnTo>
                  <a:lnTo>
                    <a:pt x="2289" y="1267"/>
                  </a:lnTo>
                  <a:lnTo>
                    <a:pt x="2271" y="1356"/>
                  </a:lnTo>
                  <a:lnTo>
                    <a:pt x="2243" y="1443"/>
                  </a:lnTo>
                  <a:lnTo>
                    <a:pt x="2210" y="1525"/>
                  </a:lnTo>
                  <a:lnTo>
                    <a:pt x="2166" y="1606"/>
                  </a:lnTo>
                  <a:lnTo>
                    <a:pt x="2119" y="1685"/>
                  </a:lnTo>
                  <a:lnTo>
                    <a:pt x="2064" y="1758"/>
                  </a:lnTo>
                  <a:lnTo>
                    <a:pt x="2002" y="1827"/>
                  </a:lnTo>
                  <a:lnTo>
                    <a:pt x="1935" y="1890"/>
                  </a:lnTo>
                  <a:lnTo>
                    <a:pt x="1862" y="1949"/>
                  </a:lnTo>
                  <a:lnTo>
                    <a:pt x="1785" y="2002"/>
                  </a:lnTo>
                  <a:lnTo>
                    <a:pt x="1704" y="2048"/>
                  </a:lnTo>
                  <a:lnTo>
                    <a:pt x="1617" y="2087"/>
                  </a:lnTo>
                  <a:lnTo>
                    <a:pt x="1528" y="2121"/>
                  </a:lnTo>
                  <a:lnTo>
                    <a:pt x="1437" y="2146"/>
                  </a:lnTo>
                  <a:lnTo>
                    <a:pt x="1344" y="2164"/>
                  </a:lnTo>
                  <a:lnTo>
                    <a:pt x="1249" y="2176"/>
                  </a:lnTo>
                  <a:lnTo>
                    <a:pt x="1154" y="2180"/>
                  </a:lnTo>
                  <a:lnTo>
                    <a:pt x="1059" y="2176"/>
                  </a:lnTo>
                  <a:lnTo>
                    <a:pt x="965" y="2166"/>
                  </a:lnTo>
                  <a:lnTo>
                    <a:pt x="872" y="2148"/>
                  </a:lnTo>
                  <a:lnTo>
                    <a:pt x="781" y="2123"/>
                  </a:lnTo>
                  <a:lnTo>
                    <a:pt x="692" y="2089"/>
                  </a:lnTo>
                  <a:lnTo>
                    <a:pt x="607" y="2050"/>
                  </a:lnTo>
                  <a:lnTo>
                    <a:pt x="524" y="2004"/>
                  </a:lnTo>
                  <a:lnTo>
                    <a:pt x="447" y="1951"/>
                  </a:lnTo>
                  <a:lnTo>
                    <a:pt x="373" y="1894"/>
                  </a:lnTo>
                  <a:lnTo>
                    <a:pt x="306" y="1829"/>
                  </a:lnTo>
                  <a:lnTo>
                    <a:pt x="245" y="1762"/>
                  </a:lnTo>
                  <a:lnTo>
                    <a:pt x="190" y="1687"/>
                  </a:lnTo>
                  <a:lnTo>
                    <a:pt x="140" y="1610"/>
                  </a:lnTo>
                  <a:lnTo>
                    <a:pt x="99" y="1529"/>
                  </a:lnTo>
                  <a:lnTo>
                    <a:pt x="63" y="1447"/>
                  </a:lnTo>
                  <a:lnTo>
                    <a:pt x="35" y="1360"/>
                  </a:lnTo>
                  <a:lnTo>
                    <a:pt x="16" y="1271"/>
                  </a:lnTo>
                  <a:lnTo>
                    <a:pt x="4" y="1182"/>
                  </a:lnTo>
                  <a:lnTo>
                    <a:pt x="0" y="1092"/>
                  </a:lnTo>
                  <a:lnTo>
                    <a:pt x="4" y="1001"/>
                  </a:lnTo>
                  <a:lnTo>
                    <a:pt x="16" y="912"/>
                  </a:lnTo>
                  <a:lnTo>
                    <a:pt x="35" y="824"/>
                  </a:lnTo>
                  <a:lnTo>
                    <a:pt x="63" y="737"/>
                  </a:lnTo>
                  <a:lnTo>
                    <a:pt x="97" y="654"/>
                  </a:lnTo>
                  <a:lnTo>
                    <a:pt x="138" y="573"/>
                  </a:lnTo>
                  <a:lnTo>
                    <a:pt x="188" y="495"/>
                  </a:lnTo>
                  <a:lnTo>
                    <a:pt x="243" y="422"/>
                  </a:lnTo>
                  <a:lnTo>
                    <a:pt x="304" y="353"/>
                  </a:lnTo>
                  <a:lnTo>
                    <a:pt x="371" y="290"/>
                  </a:lnTo>
                  <a:lnTo>
                    <a:pt x="443" y="230"/>
                  </a:lnTo>
                  <a:lnTo>
                    <a:pt x="522" y="179"/>
                  </a:lnTo>
                  <a:lnTo>
                    <a:pt x="603" y="132"/>
                  </a:lnTo>
                  <a:lnTo>
                    <a:pt x="688" y="92"/>
                  </a:lnTo>
                  <a:lnTo>
                    <a:pt x="777" y="59"/>
                  </a:lnTo>
                  <a:lnTo>
                    <a:pt x="868" y="33"/>
                  </a:lnTo>
                  <a:lnTo>
                    <a:pt x="961" y="16"/>
                  </a:lnTo>
                  <a:lnTo>
                    <a:pt x="1055" y="4"/>
                  </a:lnTo>
                  <a:lnTo>
                    <a:pt x="115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1500" name="Group 28"/>
          <p:cNvGrpSpPr>
            <a:grpSpLocks/>
          </p:cNvGrpSpPr>
          <p:nvPr/>
        </p:nvGrpSpPr>
        <p:grpSpPr bwMode="auto">
          <a:xfrm>
            <a:off x="1931988" y="3802062"/>
            <a:ext cx="1800225" cy="1720850"/>
            <a:chOff x="1217" y="1954"/>
            <a:chExt cx="1134" cy="1084"/>
          </a:xfrm>
        </p:grpSpPr>
        <p:sp>
          <p:nvSpPr>
            <p:cNvPr id="1641501" name="Rectangle 29"/>
            <p:cNvSpPr>
              <a:spLocks noChangeArrowheads="1"/>
            </p:cNvSpPr>
            <p:nvPr/>
          </p:nvSpPr>
          <p:spPr bwMode="auto">
            <a:xfrm>
              <a:off x="1665" y="2811"/>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FF0000"/>
                  </a:solidFill>
                </a:rPr>
                <a:t>3</a:t>
              </a:r>
              <a:endParaRPr lang="en-US" altLang="en-US"/>
            </a:p>
          </p:txBody>
        </p:sp>
        <p:sp>
          <p:nvSpPr>
            <p:cNvPr id="1641502" name="Freeform 30"/>
            <p:cNvSpPr>
              <a:spLocks/>
            </p:cNvSpPr>
            <p:nvPr/>
          </p:nvSpPr>
          <p:spPr bwMode="auto">
            <a:xfrm>
              <a:off x="1217" y="1954"/>
              <a:ext cx="1134" cy="909"/>
            </a:xfrm>
            <a:custGeom>
              <a:avLst/>
              <a:gdLst>
                <a:gd name="T0" fmla="*/ 371 w 1134"/>
                <a:gd name="T1" fmla="*/ 142 h 909"/>
                <a:gd name="T2" fmla="*/ 430 w 1134"/>
                <a:gd name="T3" fmla="*/ 108 h 909"/>
                <a:gd name="T4" fmla="*/ 492 w 1134"/>
                <a:gd name="T5" fmla="*/ 79 h 909"/>
                <a:gd name="T6" fmla="*/ 551 w 1134"/>
                <a:gd name="T7" fmla="*/ 53 h 909"/>
                <a:gd name="T8" fmla="*/ 614 w 1134"/>
                <a:gd name="T9" fmla="*/ 32 h 909"/>
                <a:gd name="T10" fmla="*/ 674 w 1134"/>
                <a:gd name="T11" fmla="*/ 16 h 909"/>
                <a:gd name="T12" fmla="*/ 735 w 1134"/>
                <a:gd name="T13" fmla="*/ 6 h 909"/>
                <a:gd name="T14" fmla="*/ 792 w 1134"/>
                <a:gd name="T15" fmla="*/ 0 h 909"/>
                <a:gd name="T16" fmla="*/ 848 w 1134"/>
                <a:gd name="T17" fmla="*/ 0 h 909"/>
                <a:gd name="T18" fmla="*/ 899 w 1134"/>
                <a:gd name="T19" fmla="*/ 4 h 909"/>
                <a:gd name="T20" fmla="*/ 946 w 1134"/>
                <a:gd name="T21" fmla="*/ 14 h 909"/>
                <a:gd name="T22" fmla="*/ 990 w 1134"/>
                <a:gd name="T23" fmla="*/ 30 h 909"/>
                <a:gd name="T24" fmla="*/ 1027 w 1134"/>
                <a:gd name="T25" fmla="*/ 51 h 909"/>
                <a:gd name="T26" fmla="*/ 1061 w 1134"/>
                <a:gd name="T27" fmla="*/ 77 h 909"/>
                <a:gd name="T28" fmla="*/ 1089 w 1134"/>
                <a:gd name="T29" fmla="*/ 107 h 909"/>
                <a:gd name="T30" fmla="*/ 1110 w 1134"/>
                <a:gd name="T31" fmla="*/ 140 h 909"/>
                <a:gd name="T32" fmla="*/ 1124 w 1134"/>
                <a:gd name="T33" fmla="*/ 177 h 909"/>
                <a:gd name="T34" fmla="*/ 1132 w 1134"/>
                <a:gd name="T35" fmla="*/ 217 h 909"/>
                <a:gd name="T36" fmla="*/ 1134 w 1134"/>
                <a:gd name="T37" fmla="*/ 260 h 909"/>
                <a:gd name="T38" fmla="*/ 1128 w 1134"/>
                <a:gd name="T39" fmla="*/ 308 h 909"/>
                <a:gd name="T40" fmla="*/ 1118 w 1134"/>
                <a:gd name="T41" fmla="*/ 355 h 909"/>
                <a:gd name="T42" fmla="*/ 1099 w 1134"/>
                <a:gd name="T43" fmla="*/ 402 h 909"/>
                <a:gd name="T44" fmla="*/ 1075 w 1134"/>
                <a:gd name="T45" fmla="*/ 451 h 909"/>
                <a:gd name="T46" fmla="*/ 1045 w 1134"/>
                <a:gd name="T47" fmla="*/ 501 h 909"/>
                <a:gd name="T48" fmla="*/ 1010 w 1134"/>
                <a:gd name="T49" fmla="*/ 550 h 909"/>
                <a:gd name="T50" fmla="*/ 968 w 1134"/>
                <a:gd name="T51" fmla="*/ 597 h 909"/>
                <a:gd name="T52" fmla="*/ 923 w 1134"/>
                <a:gd name="T53" fmla="*/ 643 h 909"/>
                <a:gd name="T54" fmla="*/ 871 w 1134"/>
                <a:gd name="T55" fmla="*/ 688 h 909"/>
                <a:gd name="T56" fmla="*/ 818 w 1134"/>
                <a:gd name="T57" fmla="*/ 727 h 909"/>
                <a:gd name="T58" fmla="*/ 763 w 1134"/>
                <a:gd name="T59" fmla="*/ 765 h 909"/>
                <a:gd name="T60" fmla="*/ 703 w 1134"/>
                <a:gd name="T61" fmla="*/ 800 h 909"/>
                <a:gd name="T62" fmla="*/ 644 w 1134"/>
                <a:gd name="T63" fmla="*/ 830 h 909"/>
                <a:gd name="T64" fmla="*/ 583 w 1134"/>
                <a:gd name="T65" fmla="*/ 855 h 909"/>
                <a:gd name="T66" fmla="*/ 519 w 1134"/>
                <a:gd name="T67" fmla="*/ 877 h 909"/>
                <a:gd name="T68" fmla="*/ 460 w 1134"/>
                <a:gd name="T69" fmla="*/ 893 h 909"/>
                <a:gd name="T70" fmla="*/ 401 w 1134"/>
                <a:gd name="T71" fmla="*/ 903 h 909"/>
                <a:gd name="T72" fmla="*/ 342 w 1134"/>
                <a:gd name="T73" fmla="*/ 909 h 909"/>
                <a:gd name="T74" fmla="*/ 286 w 1134"/>
                <a:gd name="T75" fmla="*/ 909 h 909"/>
                <a:gd name="T76" fmla="*/ 235 w 1134"/>
                <a:gd name="T77" fmla="*/ 905 h 909"/>
                <a:gd name="T78" fmla="*/ 187 w 1134"/>
                <a:gd name="T79" fmla="*/ 893 h 909"/>
                <a:gd name="T80" fmla="*/ 144 w 1134"/>
                <a:gd name="T81" fmla="*/ 877 h 909"/>
                <a:gd name="T82" fmla="*/ 106 w 1134"/>
                <a:gd name="T83" fmla="*/ 857 h 909"/>
                <a:gd name="T84" fmla="*/ 73 w 1134"/>
                <a:gd name="T85" fmla="*/ 832 h 909"/>
                <a:gd name="T86" fmla="*/ 45 w 1134"/>
                <a:gd name="T87" fmla="*/ 802 h 909"/>
                <a:gd name="T88" fmla="*/ 23 w 1134"/>
                <a:gd name="T89" fmla="*/ 769 h 909"/>
                <a:gd name="T90" fmla="*/ 9 w 1134"/>
                <a:gd name="T91" fmla="*/ 731 h 909"/>
                <a:gd name="T92" fmla="*/ 2 w 1134"/>
                <a:gd name="T93" fmla="*/ 690 h 909"/>
                <a:gd name="T94" fmla="*/ 0 w 1134"/>
                <a:gd name="T95" fmla="*/ 647 h 909"/>
                <a:gd name="T96" fmla="*/ 5 w 1134"/>
                <a:gd name="T97" fmla="*/ 601 h 909"/>
                <a:gd name="T98" fmla="*/ 15 w 1134"/>
                <a:gd name="T99" fmla="*/ 554 h 909"/>
                <a:gd name="T100" fmla="*/ 35 w 1134"/>
                <a:gd name="T101" fmla="*/ 505 h 909"/>
                <a:gd name="T102" fmla="*/ 59 w 1134"/>
                <a:gd name="T103" fmla="*/ 455 h 909"/>
                <a:gd name="T104" fmla="*/ 88 w 1134"/>
                <a:gd name="T105" fmla="*/ 406 h 909"/>
                <a:gd name="T106" fmla="*/ 124 w 1134"/>
                <a:gd name="T107" fmla="*/ 359 h 909"/>
                <a:gd name="T108" fmla="*/ 166 w 1134"/>
                <a:gd name="T109" fmla="*/ 311 h 909"/>
                <a:gd name="T110" fmla="*/ 211 w 1134"/>
                <a:gd name="T111" fmla="*/ 264 h 909"/>
                <a:gd name="T112" fmla="*/ 262 w 1134"/>
                <a:gd name="T113" fmla="*/ 221 h 909"/>
                <a:gd name="T114" fmla="*/ 316 w 1134"/>
                <a:gd name="T115" fmla="*/ 179 h 909"/>
                <a:gd name="T116" fmla="*/ 371 w 1134"/>
                <a:gd name="T117" fmla="*/ 14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4" h="909">
                  <a:moveTo>
                    <a:pt x="371" y="142"/>
                  </a:moveTo>
                  <a:lnTo>
                    <a:pt x="430" y="108"/>
                  </a:lnTo>
                  <a:lnTo>
                    <a:pt x="492" y="79"/>
                  </a:lnTo>
                  <a:lnTo>
                    <a:pt x="551" y="53"/>
                  </a:lnTo>
                  <a:lnTo>
                    <a:pt x="614" y="32"/>
                  </a:lnTo>
                  <a:lnTo>
                    <a:pt x="674" y="16"/>
                  </a:lnTo>
                  <a:lnTo>
                    <a:pt x="735" y="6"/>
                  </a:lnTo>
                  <a:lnTo>
                    <a:pt x="792" y="0"/>
                  </a:lnTo>
                  <a:lnTo>
                    <a:pt x="848" y="0"/>
                  </a:lnTo>
                  <a:lnTo>
                    <a:pt x="899" y="4"/>
                  </a:lnTo>
                  <a:lnTo>
                    <a:pt x="946" y="14"/>
                  </a:lnTo>
                  <a:lnTo>
                    <a:pt x="990" y="30"/>
                  </a:lnTo>
                  <a:lnTo>
                    <a:pt x="1027" y="51"/>
                  </a:lnTo>
                  <a:lnTo>
                    <a:pt x="1061" y="77"/>
                  </a:lnTo>
                  <a:lnTo>
                    <a:pt x="1089" y="107"/>
                  </a:lnTo>
                  <a:lnTo>
                    <a:pt x="1110" y="140"/>
                  </a:lnTo>
                  <a:lnTo>
                    <a:pt x="1124" y="177"/>
                  </a:lnTo>
                  <a:lnTo>
                    <a:pt x="1132" y="217"/>
                  </a:lnTo>
                  <a:lnTo>
                    <a:pt x="1134" y="260"/>
                  </a:lnTo>
                  <a:lnTo>
                    <a:pt x="1128" y="308"/>
                  </a:lnTo>
                  <a:lnTo>
                    <a:pt x="1118" y="355"/>
                  </a:lnTo>
                  <a:lnTo>
                    <a:pt x="1099" y="402"/>
                  </a:lnTo>
                  <a:lnTo>
                    <a:pt x="1075" y="451"/>
                  </a:lnTo>
                  <a:lnTo>
                    <a:pt x="1045" y="501"/>
                  </a:lnTo>
                  <a:lnTo>
                    <a:pt x="1010" y="550"/>
                  </a:lnTo>
                  <a:lnTo>
                    <a:pt x="968" y="597"/>
                  </a:lnTo>
                  <a:lnTo>
                    <a:pt x="923" y="643"/>
                  </a:lnTo>
                  <a:lnTo>
                    <a:pt x="871" y="688"/>
                  </a:lnTo>
                  <a:lnTo>
                    <a:pt x="818" y="727"/>
                  </a:lnTo>
                  <a:lnTo>
                    <a:pt x="763" y="765"/>
                  </a:lnTo>
                  <a:lnTo>
                    <a:pt x="703" y="800"/>
                  </a:lnTo>
                  <a:lnTo>
                    <a:pt x="644" y="830"/>
                  </a:lnTo>
                  <a:lnTo>
                    <a:pt x="583" y="855"/>
                  </a:lnTo>
                  <a:lnTo>
                    <a:pt x="519" y="877"/>
                  </a:lnTo>
                  <a:lnTo>
                    <a:pt x="460" y="893"/>
                  </a:lnTo>
                  <a:lnTo>
                    <a:pt x="401" y="903"/>
                  </a:lnTo>
                  <a:lnTo>
                    <a:pt x="342" y="909"/>
                  </a:lnTo>
                  <a:lnTo>
                    <a:pt x="286" y="909"/>
                  </a:lnTo>
                  <a:lnTo>
                    <a:pt x="235" y="905"/>
                  </a:lnTo>
                  <a:lnTo>
                    <a:pt x="187" y="893"/>
                  </a:lnTo>
                  <a:lnTo>
                    <a:pt x="144" y="877"/>
                  </a:lnTo>
                  <a:lnTo>
                    <a:pt x="106" y="857"/>
                  </a:lnTo>
                  <a:lnTo>
                    <a:pt x="73" y="832"/>
                  </a:lnTo>
                  <a:lnTo>
                    <a:pt x="45" y="802"/>
                  </a:lnTo>
                  <a:lnTo>
                    <a:pt x="23" y="769"/>
                  </a:lnTo>
                  <a:lnTo>
                    <a:pt x="9" y="731"/>
                  </a:lnTo>
                  <a:lnTo>
                    <a:pt x="2" y="690"/>
                  </a:lnTo>
                  <a:lnTo>
                    <a:pt x="0" y="647"/>
                  </a:lnTo>
                  <a:lnTo>
                    <a:pt x="5" y="601"/>
                  </a:lnTo>
                  <a:lnTo>
                    <a:pt x="15" y="554"/>
                  </a:lnTo>
                  <a:lnTo>
                    <a:pt x="35" y="505"/>
                  </a:lnTo>
                  <a:lnTo>
                    <a:pt x="59" y="455"/>
                  </a:lnTo>
                  <a:lnTo>
                    <a:pt x="88" y="406"/>
                  </a:lnTo>
                  <a:lnTo>
                    <a:pt x="124" y="359"/>
                  </a:lnTo>
                  <a:lnTo>
                    <a:pt x="166" y="311"/>
                  </a:lnTo>
                  <a:lnTo>
                    <a:pt x="211" y="264"/>
                  </a:lnTo>
                  <a:lnTo>
                    <a:pt x="262" y="221"/>
                  </a:lnTo>
                  <a:lnTo>
                    <a:pt x="316" y="179"/>
                  </a:lnTo>
                  <a:lnTo>
                    <a:pt x="371" y="14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1503" name="Group 31"/>
          <p:cNvGrpSpPr>
            <a:grpSpLocks/>
          </p:cNvGrpSpPr>
          <p:nvPr/>
        </p:nvGrpSpPr>
        <p:grpSpPr bwMode="auto">
          <a:xfrm>
            <a:off x="1893888" y="2622550"/>
            <a:ext cx="1933575" cy="3097212"/>
            <a:chOff x="1193" y="1211"/>
            <a:chExt cx="1218" cy="1951"/>
          </a:xfrm>
        </p:grpSpPr>
        <p:sp>
          <p:nvSpPr>
            <p:cNvPr id="1641504" name="Rectangle 32"/>
            <p:cNvSpPr>
              <a:spLocks noChangeArrowheads="1"/>
            </p:cNvSpPr>
            <p:nvPr/>
          </p:nvSpPr>
          <p:spPr bwMode="auto">
            <a:xfrm>
              <a:off x="1602" y="1211"/>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FF0000"/>
                  </a:solidFill>
                </a:rPr>
                <a:t>4</a:t>
              </a:r>
              <a:endParaRPr lang="en-US" altLang="en-US"/>
            </a:p>
          </p:txBody>
        </p:sp>
        <p:sp>
          <p:nvSpPr>
            <p:cNvPr id="1641505" name="Freeform 33"/>
            <p:cNvSpPr>
              <a:spLocks/>
            </p:cNvSpPr>
            <p:nvPr/>
          </p:nvSpPr>
          <p:spPr bwMode="auto">
            <a:xfrm>
              <a:off x="1193" y="1246"/>
              <a:ext cx="1218" cy="1916"/>
            </a:xfrm>
            <a:custGeom>
              <a:avLst/>
              <a:gdLst>
                <a:gd name="T0" fmla="*/ 87 w 1218"/>
                <a:gd name="T1" fmla="*/ 724 h 1916"/>
                <a:gd name="T2" fmla="*/ 148 w 1218"/>
                <a:gd name="T3" fmla="*/ 566 h 1916"/>
                <a:gd name="T4" fmla="*/ 225 w 1218"/>
                <a:gd name="T5" fmla="*/ 420 h 1916"/>
                <a:gd name="T6" fmla="*/ 312 w 1218"/>
                <a:gd name="T7" fmla="*/ 290 h 1916"/>
                <a:gd name="T8" fmla="*/ 409 w 1218"/>
                <a:gd name="T9" fmla="*/ 182 h 1916"/>
                <a:gd name="T10" fmla="*/ 514 w 1218"/>
                <a:gd name="T11" fmla="*/ 97 h 1916"/>
                <a:gd name="T12" fmla="*/ 619 w 1218"/>
                <a:gd name="T13" fmla="*/ 38 h 1916"/>
                <a:gd name="T14" fmla="*/ 725 w 1218"/>
                <a:gd name="T15" fmla="*/ 6 h 1916"/>
                <a:gd name="T16" fmla="*/ 826 w 1218"/>
                <a:gd name="T17" fmla="*/ 4 h 1916"/>
                <a:gd name="T18" fmla="*/ 923 w 1218"/>
                <a:gd name="T19" fmla="*/ 30 h 1916"/>
                <a:gd name="T20" fmla="*/ 1008 w 1218"/>
                <a:gd name="T21" fmla="*/ 85 h 1916"/>
                <a:gd name="T22" fmla="*/ 1081 w 1218"/>
                <a:gd name="T23" fmla="*/ 168 h 1916"/>
                <a:gd name="T24" fmla="*/ 1142 w 1218"/>
                <a:gd name="T25" fmla="*/ 272 h 1916"/>
                <a:gd name="T26" fmla="*/ 1184 w 1218"/>
                <a:gd name="T27" fmla="*/ 399 h 1916"/>
                <a:gd name="T28" fmla="*/ 1212 w 1218"/>
                <a:gd name="T29" fmla="*/ 543 h 1916"/>
                <a:gd name="T30" fmla="*/ 1218 w 1218"/>
                <a:gd name="T31" fmla="*/ 698 h 1916"/>
                <a:gd name="T32" fmla="*/ 1208 w 1218"/>
                <a:gd name="T33" fmla="*/ 862 h 1916"/>
                <a:gd name="T34" fmla="*/ 1178 w 1218"/>
                <a:gd name="T35" fmla="*/ 1029 h 1916"/>
                <a:gd name="T36" fmla="*/ 1133 w 1218"/>
                <a:gd name="T37" fmla="*/ 1193 h 1916"/>
                <a:gd name="T38" fmla="*/ 1069 w 1218"/>
                <a:gd name="T39" fmla="*/ 1351 h 1916"/>
                <a:gd name="T40" fmla="*/ 992 w 1218"/>
                <a:gd name="T41" fmla="*/ 1496 h 1916"/>
                <a:gd name="T42" fmla="*/ 905 w 1218"/>
                <a:gd name="T43" fmla="*/ 1627 h 1916"/>
                <a:gd name="T44" fmla="*/ 808 w 1218"/>
                <a:gd name="T45" fmla="*/ 1735 h 1916"/>
                <a:gd name="T46" fmla="*/ 706 w 1218"/>
                <a:gd name="T47" fmla="*/ 1820 h 1916"/>
                <a:gd name="T48" fmla="*/ 599 w 1218"/>
                <a:gd name="T49" fmla="*/ 1879 h 1916"/>
                <a:gd name="T50" fmla="*/ 494 w 1218"/>
                <a:gd name="T51" fmla="*/ 1910 h 1916"/>
                <a:gd name="T52" fmla="*/ 391 w 1218"/>
                <a:gd name="T53" fmla="*/ 1912 h 1916"/>
                <a:gd name="T54" fmla="*/ 296 w 1218"/>
                <a:gd name="T55" fmla="*/ 1887 h 1916"/>
                <a:gd name="T56" fmla="*/ 209 w 1218"/>
                <a:gd name="T57" fmla="*/ 1832 h 1916"/>
                <a:gd name="T58" fmla="*/ 136 w 1218"/>
                <a:gd name="T59" fmla="*/ 1751 h 1916"/>
                <a:gd name="T60" fmla="*/ 77 w 1218"/>
                <a:gd name="T61" fmla="*/ 1644 h 1916"/>
                <a:gd name="T62" fmla="*/ 33 w 1218"/>
                <a:gd name="T63" fmla="*/ 1518 h 1916"/>
                <a:gd name="T64" fmla="*/ 8 w 1218"/>
                <a:gd name="T65" fmla="*/ 1374 h 1916"/>
                <a:gd name="T66" fmla="*/ 0 w 1218"/>
                <a:gd name="T67" fmla="*/ 1219 h 1916"/>
                <a:gd name="T68" fmla="*/ 12 w 1218"/>
                <a:gd name="T69" fmla="*/ 1055 h 1916"/>
                <a:gd name="T70" fmla="*/ 39 w 1218"/>
                <a:gd name="T71" fmla="*/ 887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8" h="1916">
                  <a:moveTo>
                    <a:pt x="61" y="805"/>
                  </a:moveTo>
                  <a:lnTo>
                    <a:pt x="87" y="724"/>
                  </a:lnTo>
                  <a:lnTo>
                    <a:pt x="116" y="643"/>
                  </a:lnTo>
                  <a:lnTo>
                    <a:pt x="148" y="566"/>
                  </a:lnTo>
                  <a:lnTo>
                    <a:pt x="186" y="491"/>
                  </a:lnTo>
                  <a:lnTo>
                    <a:pt x="225" y="420"/>
                  </a:lnTo>
                  <a:lnTo>
                    <a:pt x="267" y="353"/>
                  </a:lnTo>
                  <a:lnTo>
                    <a:pt x="312" y="290"/>
                  </a:lnTo>
                  <a:lnTo>
                    <a:pt x="360" y="233"/>
                  </a:lnTo>
                  <a:lnTo>
                    <a:pt x="409" y="182"/>
                  </a:lnTo>
                  <a:lnTo>
                    <a:pt x="460" y="136"/>
                  </a:lnTo>
                  <a:lnTo>
                    <a:pt x="514" y="97"/>
                  </a:lnTo>
                  <a:lnTo>
                    <a:pt x="565" y="64"/>
                  </a:lnTo>
                  <a:lnTo>
                    <a:pt x="619" y="38"/>
                  </a:lnTo>
                  <a:lnTo>
                    <a:pt x="672" y="18"/>
                  </a:lnTo>
                  <a:lnTo>
                    <a:pt x="725" y="6"/>
                  </a:lnTo>
                  <a:lnTo>
                    <a:pt x="777" y="0"/>
                  </a:lnTo>
                  <a:lnTo>
                    <a:pt x="826" y="4"/>
                  </a:lnTo>
                  <a:lnTo>
                    <a:pt x="876" y="14"/>
                  </a:lnTo>
                  <a:lnTo>
                    <a:pt x="923" y="30"/>
                  </a:lnTo>
                  <a:lnTo>
                    <a:pt x="966" y="54"/>
                  </a:lnTo>
                  <a:lnTo>
                    <a:pt x="1008" y="85"/>
                  </a:lnTo>
                  <a:lnTo>
                    <a:pt x="1048" y="123"/>
                  </a:lnTo>
                  <a:lnTo>
                    <a:pt x="1081" y="168"/>
                  </a:lnTo>
                  <a:lnTo>
                    <a:pt x="1113" y="217"/>
                  </a:lnTo>
                  <a:lnTo>
                    <a:pt x="1142" y="272"/>
                  </a:lnTo>
                  <a:lnTo>
                    <a:pt x="1166" y="334"/>
                  </a:lnTo>
                  <a:lnTo>
                    <a:pt x="1184" y="399"/>
                  </a:lnTo>
                  <a:lnTo>
                    <a:pt x="1200" y="470"/>
                  </a:lnTo>
                  <a:lnTo>
                    <a:pt x="1212" y="543"/>
                  </a:lnTo>
                  <a:lnTo>
                    <a:pt x="1218" y="619"/>
                  </a:lnTo>
                  <a:lnTo>
                    <a:pt x="1218" y="698"/>
                  </a:lnTo>
                  <a:lnTo>
                    <a:pt x="1216" y="779"/>
                  </a:lnTo>
                  <a:lnTo>
                    <a:pt x="1208" y="862"/>
                  </a:lnTo>
                  <a:lnTo>
                    <a:pt x="1196" y="947"/>
                  </a:lnTo>
                  <a:lnTo>
                    <a:pt x="1178" y="1029"/>
                  </a:lnTo>
                  <a:lnTo>
                    <a:pt x="1156" y="1112"/>
                  </a:lnTo>
                  <a:lnTo>
                    <a:pt x="1133" y="1193"/>
                  </a:lnTo>
                  <a:lnTo>
                    <a:pt x="1103" y="1274"/>
                  </a:lnTo>
                  <a:lnTo>
                    <a:pt x="1069" y="1351"/>
                  </a:lnTo>
                  <a:lnTo>
                    <a:pt x="1034" y="1426"/>
                  </a:lnTo>
                  <a:lnTo>
                    <a:pt x="992" y="1496"/>
                  </a:lnTo>
                  <a:lnTo>
                    <a:pt x="951" y="1563"/>
                  </a:lnTo>
                  <a:lnTo>
                    <a:pt x="905" y="1627"/>
                  </a:lnTo>
                  <a:lnTo>
                    <a:pt x="858" y="1684"/>
                  </a:lnTo>
                  <a:lnTo>
                    <a:pt x="808" y="1735"/>
                  </a:lnTo>
                  <a:lnTo>
                    <a:pt x="757" y="1780"/>
                  </a:lnTo>
                  <a:lnTo>
                    <a:pt x="706" y="1820"/>
                  </a:lnTo>
                  <a:lnTo>
                    <a:pt x="652" y="1853"/>
                  </a:lnTo>
                  <a:lnTo>
                    <a:pt x="599" y="1879"/>
                  </a:lnTo>
                  <a:lnTo>
                    <a:pt x="545" y="1899"/>
                  </a:lnTo>
                  <a:lnTo>
                    <a:pt x="494" y="1910"/>
                  </a:lnTo>
                  <a:lnTo>
                    <a:pt x="443" y="1916"/>
                  </a:lnTo>
                  <a:lnTo>
                    <a:pt x="391" y="1912"/>
                  </a:lnTo>
                  <a:lnTo>
                    <a:pt x="342" y="1902"/>
                  </a:lnTo>
                  <a:lnTo>
                    <a:pt x="296" y="1887"/>
                  </a:lnTo>
                  <a:lnTo>
                    <a:pt x="251" y="1863"/>
                  </a:lnTo>
                  <a:lnTo>
                    <a:pt x="209" y="1832"/>
                  </a:lnTo>
                  <a:lnTo>
                    <a:pt x="172" y="1794"/>
                  </a:lnTo>
                  <a:lnTo>
                    <a:pt x="136" y="1751"/>
                  </a:lnTo>
                  <a:lnTo>
                    <a:pt x="105" y="1699"/>
                  </a:lnTo>
                  <a:lnTo>
                    <a:pt x="77" y="1644"/>
                  </a:lnTo>
                  <a:lnTo>
                    <a:pt x="53" y="1583"/>
                  </a:lnTo>
                  <a:lnTo>
                    <a:pt x="33" y="1518"/>
                  </a:lnTo>
                  <a:lnTo>
                    <a:pt x="18" y="1449"/>
                  </a:lnTo>
                  <a:lnTo>
                    <a:pt x="8" y="1374"/>
                  </a:lnTo>
                  <a:lnTo>
                    <a:pt x="2" y="1297"/>
                  </a:lnTo>
                  <a:lnTo>
                    <a:pt x="0" y="1219"/>
                  </a:lnTo>
                  <a:lnTo>
                    <a:pt x="4" y="1138"/>
                  </a:lnTo>
                  <a:lnTo>
                    <a:pt x="12" y="1055"/>
                  </a:lnTo>
                  <a:lnTo>
                    <a:pt x="24" y="972"/>
                  </a:lnTo>
                  <a:lnTo>
                    <a:pt x="39" y="887"/>
                  </a:lnTo>
                  <a:lnTo>
                    <a:pt x="61" y="80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 name="Slide Number Placeholder 2"/>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74</a:t>
            </a:fld>
            <a:endParaRPr lang="en-US" sz="1050">
              <a:solidFill>
                <a:prstClr val="black">
                  <a:tint val="75000"/>
                </a:prstClr>
              </a:solidFill>
            </a:endParaRPr>
          </a:p>
        </p:txBody>
      </p:sp>
    </p:spTree>
    <p:extLst>
      <p:ext uri="{BB962C8B-B14F-4D97-AF65-F5344CB8AC3E}">
        <p14:creationId xmlns:p14="http://schemas.microsoft.com/office/powerpoint/2010/main" val="3821335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414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414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415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415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41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447800"/>
            <a:ext cx="3457575" cy="2486025"/>
          </a:xfrm>
          <a:prstGeom prst="rect">
            <a:avLst/>
          </a:prstGeom>
        </p:spPr>
      </p:pic>
      <p:pic>
        <p:nvPicPr>
          <p:cNvPr id="4" name="Picture 3"/>
          <p:cNvPicPr>
            <a:picLocks noChangeAspect="1"/>
          </p:cNvPicPr>
          <p:nvPr/>
        </p:nvPicPr>
        <p:blipFill>
          <a:blip r:embed="rId3"/>
          <a:stretch>
            <a:fillRect/>
          </a:stretch>
        </p:blipFill>
        <p:spPr>
          <a:xfrm>
            <a:off x="3762375" y="1447800"/>
            <a:ext cx="3590925" cy="1800225"/>
          </a:xfrm>
          <a:prstGeom prst="rect">
            <a:avLst/>
          </a:prstGeom>
        </p:spPr>
      </p:pic>
      <p:pic>
        <p:nvPicPr>
          <p:cNvPr id="5" name="Picture 4"/>
          <p:cNvPicPr>
            <a:picLocks noChangeAspect="1"/>
          </p:cNvPicPr>
          <p:nvPr/>
        </p:nvPicPr>
        <p:blipFill>
          <a:blip r:embed="rId4"/>
          <a:stretch>
            <a:fillRect/>
          </a:stretch>
        </p:blipFill>
        <p:spPr>
          <a:xfrm>
            <a:off x="704850" y="3939687"/>
            <a:ext cx="3057525" cy="1828800"/>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IN" smtClean="0"/>
              <a:t>75</a:t>
            </a:fld>
            <a:endParaRPr lang="en-IN"/>
          </a:p>
        </p:txBody>
      </p:sp>
    </p:spTree>
    <p:extLst>
      <p:ext uri="{BB962C8B-B14F-4D97-AF65-F5344CB8AC3E}">
        <p14:creationId xmlns:p14="http://schemas.microsoft.com/office/powerpoint/2010/main" val="1121104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29554" y="2362200"/>
            <a:ext cx="2886075" cy="1695450"/>
          </a:xfrm>
          <a:prstGeom prst="rect">
            <a:avLst/>
          </a:prstGeom>
        </p:spPr>
      </p:pic>
      <p:pic>
        <p:nvPicPr>
          <p:cNvPr id="5" name="Picture 4"/>
          <p:cNvPicPr>
            <a:picLocks noChangeAspect="1"/>
          </p:cNvPicPr>
          <p:nvPr/>
        </p:nvPicPr>
        <p:blipFill>
          <a:blip r:embed="rId3"/>
          <a:stretch>
            <a:fillRect/>
          </a:stretch>
        </p:blipFill>
        <p:spPr>
          <a:xfrm>
            <a:off x="4732459" y="583956"/>
            <a:ext cx="3143250" cy="1590675"/>
          </a:xfrm>
          <a:prstGeom prst="rect">
            <a:avLst/>
          </a:prstGeom>
        </p:spPr>
      </p:pic>
      <p:pic>
        <p:nvPicPr>
          <p:cNvPr id="6" name="Picture 5"/>
          <p:cNvPicPr>
            <a:picLocks noChangeAspect="1"/>
          </p:cNvPicPr>
          <p:nvPr/>
        </p:nvPicPr>
        <p:blipFill>
          <a:blip r:embed="rId4"/>
          <a:stretch>
            <a:fillRect/>
          </a:stretch>
        </p:blipFill>
        <p:spPr>
          <a:xfrm>
            <a:off x="4953000" y="4245219"/>
            <a:ext cx="3181350" cy="2200275"/>
          </a:xfrm>
          <a:prstGeom prst="rect">
            <a:avLst/>
          </a:prstGeom>
        </p:spPr>
      </p:pic>
      <p:pic>
        <p:nvPicPr>
          <p:cNvPr id="7" name="Picture 6"/>
          <p:cNvPicPr>
            <a:picLocks noChangeAspect="1"/>
          </p:cNvPicPr>
          <p:nvPr/>
        </p:nvPicPr>
        <p:blipFill>
          <a:blip r:embed="rId5"/>
          <a:stretch>
            <a:fillRect/>
          </a:stretch>
        </p:blipFill>
        <p:spPr>
          <a:xfrm>
            <a:off x="8534400" y="742951"/>
            <a:ext cx="438150" cy="666750"/>
          </a:xfrm>
          <a:prstGeom prst="rect">
            <a:avLst/>
          </a:prstGeom>
        </p:spPr>
      </p:pic>
      <p:pic>
        <p:nvPicPr>
          <p:cNvPr id="8" name="Picture 7"/>
          <p:cNvPicPr>
            <a:picLocks noChangeAspect="1"/>
          </p:cNvPicPr>
          <p:nvPr/>
        </p:nvPicPr>
        <p:blipFill>
          <a:blip r:embed="rId6"/>
          <a:stretch>
            <a:fillRect/>
          </a:stretch>
        </p:blipFill>
        <p:spPr>
          <a:xfrm>
            <a:off x="0" y="176213"/>
            <a:ext cx="4200525" cy="2466975"/>
          </a:xfrm>
          <a:prstGeom prst="rect">
            <a:avLst/>
          </a:prstGeom>
        </p:spPr>
      </p:pic>
      <p:pic>
        <p:nvPicPr>
          <p:cNvPr id="9" name="Picture 8"/>
          <p:cNvPicPr>
            <a:picLocks noChangeAspect="1"/>
          </p:cNvPicPr>
          <p:nvPr/>
        </p:nvPicPr>
        <p:blipFill>
          <a:blip r:embed="rId7"/>
          <a:stretch>
            <a:fillRect/>
          </a:stretch>
        </p:blipFill>
        <p:spPr>
          <a:xfrm>
            <a:off x="222006" y="4648200"/>
            <a:ext cx="3886200" cy="1838325"/>
          </a:xfrm>
          <a:prstGeom prst="rect">
            <a:avLst/>
          </a:prstGeom>
        </p:spPr>
      </p:pic>
      <p:pic>
        <p:nvPicPr>
          <p:cNvPr id="10" name="Picture 9"/>
          <p:cNvPicPr>
            <a:picLocks noChangeAspect="1"/>
          </p:cNvPicPr>
          <p:nvPr/>
        </p:nvPicPr>
        <p:blipFill>
          <a:blip r:embed="rId8"/>
          <a:stretch>
            <a:fillRect/>
          </a:stretch>
        </p:blipFill>
        <p:spPr>
          <a:xfrm>
            <a:off x="183906" y="2828925"/>
            <a:ext cx="3924300" cy="1819275"/>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IN" smtClean="0"/>
              <a:t>76</a:t>
            </a:fld>
            <a:endParaRPr lang="en-IN"/>
          </a:p>
        </p:txBody>
      </p:sp>
    </p:spTree>
    <p:extLst>
      <p:ext uri="{BB962C8B-B14F-4D97-AF65-F5344CB8AC3E}">
        <p14:creationId xmlns:p14="http://schemas.microsoft.com/office/powerpoint/2010/main" val="37925871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709" y="16877"/>
            <a:ext cx="3623163" cy="3229708"/>
          </a:xfrm>
          <a:prstGeom prst="rect">
            <a:avLst/>
          </a:prstGeom>
        </p:spPr>
      </p:pic>
      <p:pic>
        <p:nvPicPr>
          <p:cNvPr id="4" name="Picture 3"/>
          <p:cNvPicPr>
            <a:picLocks noChangeAspect="1"/>
          </p:cNvPicPr>
          <p:nvPr/>
        </p:nvPicPr>
        <p:blipFill>
          <a:blip r:embed="rId3"/>
          <a:stretch>
            <a:fillRect/>
          </a:stretch>
        </p:blipFill>
        <p:spPr>
          <a:xfrm>
            <a:off x="7696200" y="2290762"/>
            <a:ext cx="904875" cy="657225"/>
          </a:xfrm>
          <a:prstGeom prst="rect">
            <a:avLst/>
          </a:prstGeom>
        </p:spPr>
      </p:pic>
      <p:pic>
        <p:nvPicPr>
          <p:cNvPr id="6" name="Picture 5"/>
          <p:cNvPicPr>
            <a:picLocks noChangeAspect="1"/>
          </p:cNvPicPr>
          <p:nvPr/>
        </p:nvPicPr>
        <p:blipFill>
          <a:blip r:embed="rId4"/>
          <a:stretch>
            <a:fillRect/>
          </a:stretch>
        </p:blipFill>
        <p:spPr>
          <a:xfrm>
            <a:off x="3962400" y="328246"/>
            <a:ext cx="3181350" cy="2514600"/>
          </a:xfrm>
          <a:prstGeom prst="rect">
            <a:avLst/>
          </a:prstGeom>
        </p:spPr>
      </p:pic>
      <p:pic>
        <p:nvPicPr>
          <p:cNvPr id="7" name="Picture 6"/>
          <p:cNvPicPr>
            <a:picLocks noChangeAspect="1"/>
          </p:cNvPicPr>
          <p:nvPr/>
        </p:nvPicPr>
        <p:blipFill>
          <a:blip r:embed="rId5"/>
          <a:stretch>
            <a:fillRect/>
          </a:stretch>
        </p:blipFill>
        <p:spPr>
          <a:xfrm>
            <a:off x="3985846" y="2854568"/>
            <a:ext cx="3495675" cy="1975704"/>
          </a:xfrm>
          <a:prstGeom prst="rect">
            <a:avLst/>
          </a:prstGeom>
        </p:spPr>
      </p:pic>
      <p:pic>
        <p:nvPicPr>
          <p:cNvPr id="8" name="Picture 7"/>
          <p:cNvPicPr>
            <a:picLocks noChangeAspect="1"/>
          </p:cNvPicPr>
          <p:nvPr/>
        </p:nvPicPr>
        <p:blipFill>
          <a:blip r:embed="rId6"/>
          <a:stretch>
            <a:fillRect/>
          </a:stretch>
        </p:blipFill>
        <p:spPr>
          <a:xfrm>
            <a:off x="390890" y="3235568"/>
            <a:ext cx="3009900" cy="2784231"/>
          </a:xfrm>
          <a:prstGeom prst="rect">
            <a:avLst/>
          </a:prstGeom>
        </p:spPr>
      </p:pic>
      <p:pic>
        <p:nvPicPr>
          <p:cNvPr id="9" name="Picture 8"/>
          <p:cNvPicPr>
            <a:picLocks noChangeAspect="1"/>
          </p:cNvPicPr>
          <p:nvPr/>
        </p:nvPicPr>
        <p:blipFill>
          <a:blip r:embed="rId7"/>
          <a:stretch>
            <a:fillRect/>
          </a:stretch>
        </p:blipFill>
        <p:spPr>
          <a:xfrm>
            <a:off x="6222023" y="4078532"/>
            <a:ext cx="3162300" cy="2547570"/>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IN" smtClean="0"/>
              <a:t>77</a:t>
            </a:fld>
            <a:endParaRPr lang="en-IN"/>
          </a:p>
        </p:txBody>
      </p:sp>
    </p:spTree>
    <p:extLst>
      <p:ext uri="{BB962C8B-B14F-4D97-AF65-F5344CB8AC3E}">
        <p14:creationId xmlns:p14="http://schemas.microsoft.com/office/powerpoint/2010/main" val="26205444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4268" y="304800"/>
            <a:ext cx="3810000" cy="2047875"/>
          </a:xfrm>
          <a:prstGeom prst="rect">
            <a:avLst/>
          </a:prstGeom>
        </p:spPr>
      </p:pic>
      <p:pic>
        <p:nvPicPr>
          <p:cNvPr id="4" name="Picture 3"/>
          <p:cNvPicPr>
            <a:picLocks noChangeAspect="1"/>
          </p:cNvPicPr>
          <p:nvPr/>
        </p:nvPicPr>
        <p:blipFill>
          <a:blip r:embed="rId3"/>
          <a:stretch>
            <a:fillRect/>
          </a:stretch>
        </p:blipFill>
        <p:spPr>
          <a:xfrm>
            <a:off x="4800600" y="223837"/>
            <a:ext cx="1609725" cy="1104900"/>
          </a:xfrm>
          <a:prstGeom prst="rect">
            <a:avLst/>
          </a:prstGeom>
        </p:spPr>
      </p:pic>
      <p:pic>
        <p:nvPicPr>
          <p:cNvPr id="6" name="Picture 5"/>
          <p:cNvPicPr>
            <a:picLocks noChangeAspect="1"/>
          </p:cNvPicPr>
          <p:nvPr/>
        </p:nvPicPr>
        <p:blipFill>
          <a:blip r:embed="rId4"/>
          <a:stretch>
            <a:fillRect/>
          </a:stretch>
        </p:blipFill>
        <p:spPr>
          <a:xfrm>
            <a:off x="4252546" y="2109193"/>
            <a:ext cx="4724400" cy="2232601"/>
          </a:xfrm>
          <a:prstGeom prst="rect">
            <a:avLst/>
          </a:prstGeom>
        </p:spPr>
      </p:pic>
      <p:pic>
        <p:nvPicPr>
          <p:cNvPr id="9" name="Picture 8"/>
          <p:cNvPicPr>
            <a:picLocks noChangeAspect="1"/>
          </p:cNvPicPr>
          <p:nvPr/>
        </p:nvPicPr>
        <p:blipFill>
          <a:blip r:embed="rId5"/>
          <a:stretch>
            <a:fillRect/>
          </a:stretch>
        </p:blipFill>
        <p:spPr>
          <a:xfrm>
            <a:off x="544354" y="2466886"/>
            <a:ext cx="3371850" cy="3019513"/>
          </a:xfrm>
          <a:prstGeom prst="rect">
            <a:avLst/>
          </a:prstGeom>
        </p:spPr>
      </p:pic>
      <p:pic>
        <p:nvPicPr>
          <p:cNvPr id="10" name="Picture 9"/>
          <p:cNvPicPr>
            <a:picLocks noChangeAspect="1"/>
          </p:cNvPicPr>
          <p:nvPr/>
        </p:nvPicPr>
        <p:blipFill>
          <a:blip r:embed="rId6"/>
          <a:stretch>
            <a:fillRect/>
          </a:stretch>
        </p:blipFill>
        <p:spPr>
          <a:xfrm>
            <a:off x="5185996" y="4419600"/>
            <a:ext cx="3424604" cy="2057400"/>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IN" smtClean="0"/>
              <a:t>78</a:t>
            </a:fld>
            <a:endParaRPr lang="en-IN"/>
          </a:p>
        </p:txBody>
      </p:sp>
    </p:spTree>
    <p:extLst>
      <p:ext uri="{BB962C8B-B14F-4D97-AF65-F5344CB8AC3E}">
        <p14:creationId xmlns:p14="http://schemas.microsoft.com/office/powerpoint/2010/main" val="12884816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57800" y="0"/>
            <a:ext cx="1181100" cy="1333500"/>
          </a:xfrm>
          <a:prstGeom prst="rect">
            <a:avLst/>
          </a:prstGeom>
        </p:spPr>
      </p:pic>
      <p:pic>
        <p:nvPicPr>
          <p:cNvPr id="4" name="Picture 3"/>
          <p:cNvPicPr>
            <a:picLocks noChangeAspect="1"/>
          </p:cNvPicPr>
          <p:nvPr/>
        </p:nvPicPr>
        <p:blipFill>
          <a:blip r:embed="rId3"/>
          <a:stretch>
            <a:fillRect/>
          </a:stretch>
        </p:blipFill>
        <p:spPr>
          <a:xfrm>
            <a:off x="228600" y="76200"/>
            <a:ext cx="3424604" cy="2057400"/>
          </a:xfrm>
          <a:prstGeom prst="rect">
            <a:avLst/>
          </a:prstGeom>
        </p:spPr>
      </p:pic>
      <p:pic>
        <p:nvPicPr>
          <p:cNvPr id="5" name="Picture 4"/>
          <p:cNvPicPr>
            <a:picLocks noChangeAspect="1"/>
          </p:cNvPicPr>
          <p:nvPr/>
        </p:nvPicPr>
        <p:blipFill>
          <a:blip r:embed="rId4"/>
          <a:stretch>
            <a:fillRect/>
          </a:stretch>
        </p:blipFill>
        <p:spPr>
          <a:xfrm>
            <a:off x="533400" y="2590800"/>
            <a:ext cx="4610100" cy="1724025"/>
          </a:xfrm>
          <a:prstGeom prst="rect">
            <a:avLst/>
          </a:prstGeom>
        </p:spPr>
      </p:pic>
      <p:pic>
        <p:nvPicPr>
          <p:cNvPr id="6" name="Picture 5"/>
          <p:cNvPicPr>
            <a:picLocks noChangeAspect="1"/>
          </p:cNvPicPr>
          <p:nvPr/>
        </p:nvPicPr>
        <p:blipFill>
          <a:blip r:embed="rId5"/>
          <a:stretch>
            <a:fillRect/>
          </a:stretch>
        </p:blipFill>
        <p:spPr>
          <a:xfrm>
            <a:off x="4876800" y="3452812"/>
            <a:ext cx="4143375" cy="1362075"/>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IN" smtClean="0"/>
              <a:t>79</a:t>
            </a:fld>
            <a:endParaRPr lang="en-IN"/>
          </a:p>
        </p:txBody>
      </p:sp>
    </p:spTree>
    <p:extLst>
      <p:ext uri="{BB962C8B-B14F-4D97-AF65-F5344CB8AC3E}">
        <p14:creationId xmlns:p14="http://schemas.microsoft.com/office/powerpoint/2010/main" val="5809983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Rectangle 2"/>
          <p:cNvSpPr>
            <a:spLocks noGrp="1" noChangeArrowheads="1"/>
          </p:cNvSpPr>
          <p:nvPr>
            <p:ph type="ctrTitle"/>
          </p:nvPr>
        </p:nvSpPr>
        <p:spPr>
          <a:xfrm>
            <a:off x="628650" y="254289"/>
            <a:ext cx="7886700" cy="549274"/>
          </a:xfrm>
          <a:noFill/>
          <a:ln/>
        </p:spPr>
        <p:txBody>
          <a:bodyPr lIns="92075" tIns="46038" rIns="92075" bIns="46038" anchor="ctr"/>
          <a:lstStyle/>
          <a:p>
            <a:r>
              <a:rPr lang="en-US" altLang="en-US" sz="3200" b="1" dirty="0"/>
              <a:t>Requirements of Clustering in Data Mining </a:t>
            </a:r>
          </a:p>
        </p:txBody>
      </p:sp>
      <p:sp>
        <p:nvSpPr>
          <p:cNvPr id="1432579" name="Rectangle 3"/>
          <p:cNvSpPr>
            <a:spLocks noGrp="1" noChangeArrowheads="1"/>
          </p:cNvSpPr>
          <p:nvPr>
            <p:ph type="subTitle" idx="4"/>
          </p:nvPr>
        </p:nvSpPr>
        <p:spPr>
          <a:xfrm>
            <a:off x="795646" y="1116281"/>
            <a:ext cx="7719703" cy="5035137"/>
          </a:xfrm>
          <a:prstGeom prst="rect">
            <a:avLst/>
          </a:prstGeom>
          <a:noFill/>
          <a:ln/>
        </p:spPr>
        <p:txBody>
          <a:bodyPr lIns="92075" tIns="46038" rIns="92075" bIns="46038">
            <a:normAutofit/>
          </a:bodyPr>
          <a:lstStyle/>
          <a:p>
            <a:pPr marL="342900" indent="-342900">
              <a:lnSpc>
                <a:spcPct val="110000"/>
              </a:lnSpc>
              <a:buFont typeface="Arial" panose="020B0604020202020204" pitchFamily="34" charset="0"/>
              <a:buChar char="•"/>
            </a:pPr>
            <a:r>
              <a:rPr lang="en-US" altLang="en-US" sz="2400" dirty="0"/>
              <a:t>Scalability</a:t>
            </a:r>
          </a:p>
          <a:p>
            <a:pPr marL="342900" indent="-342900">
              <a:lnSpc>
                <a:spcPct val="110000"/>
              </a:lnSpc>
              <a:buFont typeface="Arial" panose="020B0604020202020204" pitchFamily="34" charset="0"/>
              <a:buChar char="•"/>
            </a:pPr>
            <a:r>
              <a:rPr lang="en-US" altLang="en-US" sz="2400" dirty="0"/>
              <a:t>Ability to deal with different types of attributes</a:t>
            </a:r>
          </a:p>
          <a:p>
            <a:pPr marL="342900" indent="-342900">
              <a:lnSpc>
                <a:spcPct val="110000"/>
              </a:lnSpc>
              <a:buFont typeface="Arial" panose="020B0604020202020204" pitchFamily="34" charset="0"/>
              <a:buChar char="•"/>
            </a:pPr>
            <a:r>
              <a:rPr lang="en-US" altLang="en-US" sz="2400" dirty="0"/>
              <a:t>Ability to handle dynamic data </a:t>
            </a:r>
          </a:p>
          <a:p>
            <a:pPr marL="342900" indent="-342900">
              <a:lnSpc>
                <a:spcPct val="110000"/>
              </a:lnSpc>
              <a:buFont typeface="Arial" panose="020B0604020202020204" pitchFamily="34" charset="0"/>
              <a:buChar char="•"/>
            </a:pPr>
            <a:r>
              <a:rPr lang="en-US" altLang="en-US" sz="2400" dirty="0"/>
              <a:t>Discovery of clusters with arbitrary shape</a:t>
            </a:r>
          </a:p>
          <a:p>
            <a:pPr marL="342900" indent="-342900">
              <a:lnSpc>
                <a:spcPct val="110000"/>
              </a:lnSpc>
              <a:buFont typeface="Arial" panose="020B0604020202020204" pitchFamily="34" charset="0"/>
              <a:buChar char="•"/>
            </a:pPr>
            <a:r>
              <a:rPr lang="en-US" altLang="en-US" sz="2400" dirty="0"/>
              <a:t>Minimal requirements for domain knowledge to determine input parameters</a:t>
            </a:r>
          </a:p>
          <a:p>
            <a:pPr marL="342900" indent="-342900">
              <a:lnSpc>
                <a:spcPct val="110000"/>
              </a:lnSpc>
              <a:buFont typeface="Arial" panose="020B0604020202020204" pitchFamily="34" charset="0"/>
              <a:buChar char="•"/>
            </a:pPr>
            <a:r>
              <a:rPr lang="en-US" altLang="en-US" sz="2400" dirty="0"/>
              <a:t>Able to deal with noise and outliers</a:t>
            </a:r>
          </a:p>
          <a:p>
            <a:pPr marL="342900" indent="-342900">
              <a:lnSpc>
                <a:spcPct val="110000"/>
              </a:lnSpc>
              <a:buFont typeface="Arial" panose="020B0604020202020204" pitchFamily="34" charset="0"/>
              <a:buChar char="•"/>
            </a:pPr>
            <a:r>
              <a:rPr lang="en-US" altLang="en-US" sz="2400" dirty="0"/>
              <a:t>Insensitive to order of input records</a:t>
            </a:r>
          </a:p>
          <a:p>
            <a:pPr marL="342900" indent="-342900">
              <a:lnSpc>
                <a:spcPct val="110000"/>
              </a:lnSpc>
              <a:buFont typeface="Arial" panose="020B0604020202020204" pitchFamily="34" charset="0"/>
              <a:buChar char="•"/>
            </a:pPr>
            <a:r>
              <a:rPr lang="en-US" altLang="en-US" sz="2400" dirty="0"/>
              <a:t>High dimensionality</a:t>
            </a:r>
          </a:p>
          <a:p>
            <a:pPr marL="342900" indent="-342900">
              <a:lnSpc>
                <a:spcPct val="110000"/>
              </a:lnSpc>
              <a:buFont typeface="Arial" panose="020B0604020202020204" pitchFamily="34" charset="0"/>
              <a:buChar char="•"/>
            </a:pPr>
            <a:r>
              <a:rPr lang="en-US" altLang="en-US" sz="2400" dirty="0"/>
              <a:t>Incorporation of user-specified constraints</a:t>
            </a:r>
          </a:p>
          <a:p>
            <a:pPr marL="342900" indent="-342900">
              <a:lnSpc>
                <a:spcPct val="110000"/>
              </a:lnSpc>
              <a:buFont typeface="Arial" panose="020B0604020202020204" pitchFamily="34" charset="0"/>
              <a:buChar char="•"/>
            </a:pPr>
            <a:r>
              <a:rPr lang="en-US" altLang="en-US" sz="2400" dirty="0"/>
              <a:t>Interpretability and usability</a:t>
            </a:r>
          </a:p>
        </p:txBody>
      </p:sp>
      <p:sp>
        <p:nvSpPr>
          <p:cNvPr id="2" name="Slide Number Placeholder 1"/>
          <p:cNvSpPr>
            <a:spLocks noGrp="1"/>
          </p:cNvSpPr>
          <p:nvPr>
            <p:ph type="sldNum" sz="quarter" idx="7"/>
          </p:nvPr>
        </p:nvSpPr>
        <p:spPr/>
        <p:txBody>
          <a:bodyPr/>
          <a:lstStyle/>
          <a:p>
            <a:fld id="{B6F15528-21DE-4FAA-801E-634DDDAF4B2B}" type="slidenum">
              <a:rPr lang="en-IN" smtClean="0"/>
              <a:t>8</a:t>
            </a:fld>
            <a:endParaRPr lang="en-IN"/>
          </a:p>
        </p:txBody>
      </p:sp>
    </p:spTree>
    <p:extLst>
      <p:ext uri="{BB962C8B-B14F-4D97-AF65-F5344CB8AC3E}">
        <p14:creationId xmlns:p14="http://schemas.microsoft.com/office/powerpoint/2010/main" val="2114299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267575" y="1572173"/>
            <a:ext cx="1876425" cy="1933575"/>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629591237"/>
              </p:ext>
            </p:extLst>
          </p:nvPr>
        </p:nvGraphicFramePr>
        <p:xfrm>
          <a:off x="609600" y="2168120"/>
          <a:ext cx="6096000" cy="1565680"/>
        </p:xfrm>
        <a:graphic>
          <a:graphicData uri="http://schemas.openxmlformats.org/drawingml/2006/table">
            <a:tbl>
              <a:tblPr firstRow="1" bandRow="1">
                <a:tableStyleId>{5940675A-B579-460E-94D1-54222C63F5DA}</a:tableStyleId>
              </a:tblPr>
              <a:tblGrid>
                <a:gridCol w="3048000"/>
                <a:gridCol w="3048000"/>
              </a:tblGrid>
              <a:tr h="782840">
                <a:tc>
                  <a:txBody>
                    <a:bodyPr/>
                    <a:lstStyle/>
                    <a:p>
                      <a:endParaRPr lang="en-IN" dirty="0"/>
                    </a:p>
                  </a:txBody>
                  <a:tcPr/>
                </a:tc>
                <a:tc>
                  <a:txBody>
                    <a:bodyPr/>
                    <a:lstStyle/>
                    <a:p>
                      <a:r>
                        <a:rPr lang="en-US" dirty="0" smtClean="0"/>
                        <a:t>p1p2p3p4p5p6</a:t>
                      </a:r>
                      <a:endParaRPr lang="en-IN" dirty="0"/>
                    </a:p>
                  </a:txBody>
                  <a:tcPr/>
                </a:tc>
              </a:tr>
              <a:tr h="782840">
                <a:tc>
                  <a:txBody>
                    <a:bodyPr/>
                    <a:lstStyle/>
                    <a:p>
                      <a:r>
                        <a:rPr lang="en-US" dirty="0" smtClean="0"/>
                        <a:t>P1 p2p3p4p5p6</a:t>
                      </a:r>
                      <a:endParaRPr lang="en-IN" dirty="0"/>
                    </a:p>
                  </a:txBody>
                  <a:tcPr/>
                </a:tc>
                <a:tc>
                  <a:txBody>
                    <a:bodyPr/>
                    <a:lstStyle/>
                    <a:p>
                      <a:r>
                        <a:rPr lang="en-US" dirty="0" smtClean="0"/>
                        <a:t>0</a:t>
                      </a:r>
                      <a:endParaRPr lang="en-IN" dirty="0"/>
                    </a:p>
                  </a:txBody>
                  <a:tcPr/>
                </a:tc>
              </a:tr>
            </a:tbl>
          </a:graphicData>
        </a:graphic>
      </p:graphicFrame>
      <p:sp>
        <p:nvSpPr>
          <p:cNvPr id="2" name="Slide Number Placeholder 1"/>
          <p:cNvSpPr>
            <a:spLocks noGrp="1"/>
          </p:cNvSpPr>
          <p:nvPr>
            <p:ph type="sldNum" sz="quarter" idx="7"/>
          </p:nvPr>
        </p:nvSpPr>
        <p:spPr/>
        <p:txBody>
          <a:bodyPr/>
          <a:lstStyle/>
          <a:p>
            <a:fld id="{B6F15528-21DE-4FAA-801E-634DDDAF4B2B}" type="slidenum">
              <a:rPr lang="en-IN" smtClean="0"/>
              <a:t>80</a:t>
            </a:fld>
            <a:endParaRPr lang="en-IN"/>
          </a:p>
        </p:txBody>
      </p:sp>
    </p:spTree>
    <p:extLst>
      <p:ext uri="{BB962C8B-B14F-4D97-AF65-F5344CB8AC3E}">
        <p14:creationId xmlns:p14="http://schemas.microsoft.com/office/powerpoint/2010/main" val="1075742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546" name="Rectangle 2"/>
          <p:cNvSpPr>
            <a:spLocks noGrp="1" noChangeArrowheads="1"/>
          </p:cNvSpPr>
          <p:nvPr>
            <p:ph type="title"/>
          </p:nvPr>
        </p:nvSpPr>
        <p:spPr>
          <a:xfrm>
            <a:off x="723900" y="242812"/>
            <a:ext cx="7886700" cy="477836"/>
          </a:xfrm>
        </p:spPr>
        <p:txBody>
          <a:bodyPr>
            <a:noAutofit/>
          </a:bodyPr>
          <a:lstStyle/>
          <a:p>
            <a:r>
              <a:rPr lang="en-US" altLang="en-US" sz="3200" b="1" dirty="0"/>
              <a:t>Hierarchical Clustering: Comparison</a:t>
            </a:r>
          </a:p>
        </p:txBody>
      </p:sp>
      <p:sp>
        <p:nvSpPr>
          <p:cNvPr id="1644547" name="Text Box 3"/>
          <p:cNvSpPr txBox="1">
            <a:spLocks noChangeArrowheads="1"/>
          </p:cNvSpPr>
          <p:nvPr/>
        </p:nvSpPr>
        <p:spPr bwMode="auto">
          <a:xfrm>
            <a:off x="4114800" y="51054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dirty="0"/>
              <a:t>Group Average</a:t>
            </a:r>
          </a:p>
        </p:txBody>
      </p:sp>
      <p:grpSp>
        <p:nvGrpSpPr>
          <p:cNvPr id="1644549" name="Group 5"/>
          <p:cNvGrpSpPr>
            <a:grpSpLocks noChangeAspect="1"/>
          </p:cNvGrpSpPr>
          <p:nvPr/>
        </p:nvGrpSpPr>
        <p:grpSpPr bwMode="auto">
          <a:xfrm>
            <a:off x="6270625" y="4356100"/>
            <a:ext cx="1858963" cy="1693862"/>
            <a:chOff x="509" y="1253"/>
            <a:chExt cx="1776" cy="1618"/>
          </a:xfrm>
        </p:grpSpPr>
        <p:sp>
          <p:nvSpPr>
            <p:cNvPr id="1644550" name="Freeform 6"/>
            <p:cNvSpPr>
              <a:spLocks noChangeAspect="1"/>
            </p:cNvSpPr>
            <p:nvPr/>
          </p:nvSpPr>
          <p:spPr bwMode="auto">
            <a:xfrm>
              <a:off x="1058" y="1885"/>
              <a:ext cx="79" cy="81"/>
            </a:xfrm>
            <a:custGeom>
              <a:avLst/>
              <a:gdLst>
                <a:gd name="T0" fmla="*/ 0 w 79"/>
                <a:gd name="T1" fmla="*/ 40 h 81"/>
                <a:gd name="T2" fmla="*/ 2 w 79"/>
                <a:gd name="T3" fmla="*/ 24 h 81"/>
                <a:gd name="T4" fmla="*/ 12 w 79"/>
                <a:gd name="T5" fmla="*/ 12 h 81"/>
                <a:gd name="T6" fmla="*/ 24 w 79"/>
                <a:gd name="T7" fmla="*/ 2 h 81"/>
                <a:gd name="T8" fmla="*/ 40 w 79"/>
                <a:gd name="T9" fmla="*/ 0 h 81"/>
                <a:gd name="T10" fmla="*/ 56 w 79"/>
                <a:gd name="T11" fmla="*/ 2 h 81"/>
                <a:gd name="T12" fmla="*/ 68 w 79"/>
                <a:gd name="T13" fmla="*/ 12 h 81"/>
                <a:gd name="T14" fmla="*/ 77 w 79"/>
                <a:gd name="T15" fmla="*/ 24 h 81"/>
                <a:gd name="T16" fmla="*/ 79 w 79"/>
                <a:gd name="T17" fmla="*/ 40 h 81"/>
                <a:gd name="T18" fmla="*/ 77 w 79"/>
                <a:gd name="T19" fmla="*/ 55 h 81"/>
                <a:gd name="T20" fmla="*/ 68 w 79"/>
                <a:gd name="T21" fmla="*/ 69 h 81"/>
                <a:gd name="T22" fmla="*/ 56 w 79"/>
                <a:gd name="T23" fmla="*/ 77 h 81"/>
                <a:gd name="T24" fmla="*/ 40 w 79"/>
                <a:gd name="T25" fmla="*/ 81 h 81"/>
                <a:gd name="T26" fmla="*/ 24 w 79"/>
                <a:gd name="T27" fmla="*/ 77 h 81"/>
                <a:gd name="T28" fmla="*/ 12 w 79"/>
                <a:gd name="T29" fmla="*/ 69 h 81"/>
                <a:gd name="T30" fmla="*/ 2 w 79"/>
                <a:gd name="T31" fmla="*/ 55 h 81"/>
                <a:gd name="T32" fmla="*/ 0 w 79"/>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1">
                  <a:moveTo>
                    <a:pt x="0" y="40"/>
                  </a:moveTo>
                  <a:lnTo>
                    <a:pt x="2" y="24"/>
                  </a:lnTo>
                  <a:lnTo>
                    <a:pt x="12" y="12"/>
                  </a:lnTo>
                  <a:lnTo>
                    <a:pt x="24" y="2"/>
                  </a:lnTo>
                  <a:lnTo>
                    <a:pt x="40" y="0"/>
                  </a:lnTo>
                  <a:lnTo>
                    <a:pt x="56" y="2"/>
                  </a:lnTo>
                  <a:lnTo>
                    <a:pt x="68" y="12"/>
                  </a:lnTo>
                  <a:lnTo>
                    <a:pt x="77" y="24"/>
                  </a:lnTo>
                  <a:lnTo>
                    <a:pt x="79" y="40"/>
                  </a:lnTo>
                  <a:lnTo>
                    <a:pt x="77" y="55"/>
                  </a:lnTo>
                  <a:lnTo>
                    <a:pt x="68" y="69"/>
                  </a:lnTo>
                  <a:lnTo>
                    <a:pt x="56" y="77"/>
                  </a:lnTo>
                  <a:lnTo>
                    <a:pt x="40" y="81"/>
                  </a:lnTo>
                  <a:lnTo>
                    <a:pt x="24" y="77"/>
                  </a:lnTo>
                  <a:lnTo>
                    <a:pt x="12" y="69"/>
                  </a:lnTo>
                  <a:lnTo>
                    <a:pt x="2" y="55"/>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4551" name="Freeform 7"/>
            <p:cNvSpPr>
              <a:spLocks noChangeAspect="1"/>
            </p:cNvSpPr>
            <p:nvPr/>
          </p:nvSpPr>
          <p:spPr bwMode="auto">
            <a:xfrm>
              <a:off x="1810" y="1300"/>
              <a:ext cx="81" cy="81"/>
            </a:xfrm>
            <a:custGeom>
              <a:avLst/>
              <a:gdLst>
                <a:gd name="T0" fmla="*/ 0 w 81"/>
                <a:gd name="T1" fmla="*/ 39 h 81"/>
                <a:gd name="T2" fmla="*/ 2 w 81"/>
                <a:gd name="T3" fmla="*/ 23 h 81"/>
                <a:gd name="T4" fmla="*/ 11 w 81"/>
                <a:gd name="T5" fmla="*/ 12 h 81"/>
                <a:gd name="T6" fmla="*/ 23 w 81"/>
                <a:gd name="T7" fmla="*/ 2 h 81"/>
                <a:gd name="T8" fmla="*/ 39 w 81"/>
                <a:gd name="T9" fmla="*/ 0 h 81"/>
                <a:gd name="T10" fmla="*/ 55 w 81"/>
                <a:gd name="T11" fmla="*/ 2 h 81"/>
                <a:gd name="T12" fmla="*/ 69 w 81"/>
                <a:gd name="T13" fmla="*/ 12 h 81"/>
                <a:gd name="T14" fmla="*/ 77 w 81"/>
                <a:gd name="T15" fmla="*/ 23 h 81"/>
                <a:gd name="T16" fmla="*/ 81 w 81"/>
                <a:gd name="T17" fmla="*/ 39 h 81"/>
                <a:gd name="T18" fmla="*/ 77 w 81"/>
                <a:gd name="T19" fmla="*/ 55 h 81"/>
                <a:gd name="T20" fmla="*/ 69 w 81"/>
                <a:gd name="T21" fmla="*/ 69 h 81"/>
                <a:gd name="T22" fmla="*/ 55 w 81"/>
                <a:gd name="T23" fmla="*/ 77 h 81"/>
                <a:gd name="T24" fmla="*/ 39 w 81"/>
                <a:gd name="T25" fmla="*/ 81 h 81"/>
                <a:gd name="T26" fmla="*/ 23 w 81"/>
                <a:gd name="T27" fmla="*/ 77 h 81"/>
                <a:gd name="T28" fmla="*/ 11 w 81"/>
                <a:gd name="T29" fmla="*/ 69 h 81"/>
                <a:gd name="T30" fmla="*/ 2 w 81"/>
                <a:gd name="T31" fmla="*/ 55 h 81"/>
                <a:gd name="T32" fmla="*/ 0 w 81"/>
                <a:gd name="T33" fmla="*/ 3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39"/>
                  </a:moveTo>
                  <a:lnTo>
                    <a:pt x="2" y="23"/>
                  </a:lnTo>
                  <a:lnTo>
                    <a:pt x="11" y="12"/>
                  </a:lnTo>
                  <a:lnTo>
                    <a:pt x="23" y="2"/>
                  </a:lnTo>
                  <a:lnTo>
                    <a:pt x="39" y="0"/>
                  </a:lnTo>
                  <a:lnTo>
                    <a:pt x="55" y="2"/>
                  </a:lnTo>
                  <a:lnTo>
                    <a:pt x="69" y="12"/>
                  </a:lnTo>
                  <a:lnTo>
                    <a:pt x="77" y="23"/>
                  </a:lnTo>
                  <a:lnTo>
                    <a:pt x="81" y="39"/>
                  </a:lnTo>
                  <a:lnTo>
                    <a:pt x="77" y="55"/>
                  </a:lnTo>
                  <a:lnTo>
                    <a:pt x="69" y="69"/>
                  </a:lnTo>
                  <a:lnTo>
                    <a:pt x="55" y="77"/>
                  </a:lnTo>
                  <a:lnTo>
                    <a:pt x="39" y="81"/>
                  </a:lnTo>
                  <a:lnTo>
                    <a:pt x="23" y="77"/>
                  </a:lnTo>
                  <a:lnTo>
                    <a:pt x="11" y="69"/>
                  </a:lnTo>
                  <a:lnTo>
                    <a:pt x="2" y="55"/>
                  </a:lnTo>
                  <a:lnTo>
                    <a:pt x="0" y="39"/>
                  </a:lnTo>
                  <a:close/>
                </a:path>
              </a:pathLst>
            </a:custGeom>
            <a:solidFill>
              <a:srgbClr val="1A1A1A"/>
            </a:solidFill>
            <a:ln w="3175">
              <a:solidFill>
                <a:srgbClr val="000000"/>
              </a:solidFill>
              <a:prstDash val="solid"/>
              <a:round/>
              <a:headEnd/>
              <a:tailEnd/>
            </a:ln>
          </p:spPr>
          <p:txBody>
            <a:bodyPr/>
            <a:lstStyle/>
            <a:p>
              <a:endParaRPr lang="en-US"/>
            </a:p>
          </p:txBody>
        </p:sp>
        <p:sp>
          <p:nvSpPr>
            <p:cNvPr id="1644552" name="Freeform 8"/>
            <p:cNvSpPr>
              <a:spLocks noChangeAspect="1"/>
            </p:cNvSpPr>
            <p:nvPr/>
          </p:nvSpPr>
          <p:spPr bwMode="auto">
            <a:xfrm>
              <a:off x="1262" y="2683"/>
              <a:ext cx="81" cy="81"/>
            </a:xfrm>
            <a:custGeom>
              <a:avLst/>
              <a:gdLst>
                <a:gd name="T0" fmla="*/ 0 w 81"/>
                <a:gd name="T1" fmla="*/ 40 h 81"/>
                <a:gd name="T2" fmla="*/ 2 w 81"/>
                <a:gd name="T3" fmla="*/ 24 h 81"/>
                <a:gd name="T4" fmla="*/ 12 w 81"/>
                <a:gd name="T5" fmla="*/ 12 h 81"/>
                <a:gd name="T6" fmla="*/ 24 w 81"/>
                <a:gd name="T7" fmla="*/ 2 h 81"/>
                <a:gd name="T8" fmla="*/ 40 w 81"/>
                <a:gd name="T9" fmla="*/ 0 h 81"/>
                <a:gd name="T10" fmla="*/ 55 w 81"/>
                <a:gd name="T11" fmla="*/ 2 h 81"/>
                <a:gd name="T12" fmla="*/ 69 w 81"/>
                <a:gd name="T13" fmla="*/ 12 h 81"/>
                <a:gd name="T14" fmla="*/ 77 w 81"/>
                <a:gd name="T15" fmla="*/ 24 h 81"/>
                <a:gd name="T16" fmla="*/ 81 w 81"/>
                <a:gd name="T17" fmla="*/ 40 h 81"/>
                <a:gd name="T18" fmla="*/ 77 w 81"/>
                <a:gd name="T19" fmla="*/ 56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6 h 81"/>
                <a:gd name="T32" fmla="*/ 0 w 81"/>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0"/>
                  </a:moveTo>
                  <a:lnTo>
                    <a:pt x="2" y="24"/>
                  </a:lnTo>
                  <a:lnTo>
                    <a:pt x="12" y="12"/>
                  </a:lnTo>
                  <a:lnTo>
                    <a:pt x="24" y="2"/>
                  </a:lnTo>
                  <a:lnTo>
                    <a:pt x="40" y="0"/>
                  </a:lnTo>
                  <a:lnTo>
                    <a:pt x="55" y="2"/>
                  </a:lnTo>
                  <a:lnTo>
                    <a:pt x="69" y="12"/>
                  </a:lnTo>
                  <a:lnTo>
                    <a:pt x="77" y="24"/>
                  </a:lnTo>
                  <a:lnTo>
                    <a:pt x="81" y="40"/>
                  </a:lnTo>
                  <a:lnTo>
                    <a:pt x="77" y="56"/>
                  </a:lnTo>
                  <a:lnTo>
                    <a:pt x="69" y="69"/>
                  </a:lnTo>
                  <a:lnTo>
                    <a:pt x="55" y="77"/>
                  </a:lnTo>
                  <a:lnTo>
                    <a:pt x="40" y="81"/>
                  </a:lnTo>
                  <a:lnTo>
                    <a:pt x="24" y="77"/>
                  </a:lnTo>
                  <a:lnTo>
                    <a:pt x="12" y="69"/>
                  </a:lnTo>
                  <a:lnTo>
                    <a:pt x="2" y="56"/>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4553" name="Freeform 9"/>
            <p:cNvSpPr>
              <a:spLocks noChangeAspect="1"/>
            </p:cNvSpPr>
            <p:nvPr/>
          </p:nvSpPr>
          <p:spPr bwMode="auto">
            <a:xfrm>
              <a:off x="509" y="1769"/>
              <a:ext cx="81" cy="81"/>
            </a:xfrm>
            <a:custGeom>
              <a:avLst/>
              <a:gdLst>
                <a:gd name="T0" fmla="*/ 0 w 81"/>
                <a:gd name="T1" fmla="*/ 41 h 81"/>
                <a:gd name="T2" fmla="*/ 2 w 81"/>
                <a:gd name="T3" fmla="*/ 25 h 81"/>
                <a:gd name="T4" fmla="*/ 12 w 81"/>
                <a:gd name="T5" fmla="*/ 12 h 81"/>
                <a:gd name="T6" fmla="*/ 24 w 81"/>
                <a:gd name="T7" fmla="*/ 4 h 81"/>
                <a:gd name="T8" fmla="*/ 39 w 81"/>
                <a:gd name="T9" fmla="*/ 0 h 81"/>
                <a:gd name="T10" fmla="*/ 55 w 81"/>
                <a:gd name="T11" fmla="*/ 4 h 81"/>
                <a:gd name="T12" fmla="*/ 69 w 81"/>
                <a:gd name="T13" fmla="*/ 12 h 81"/>
                <a:gd name="T14" fmla="*/ 77 w 81"/>
                <a:gd name="T15" fmla="*/ 25 h 81"/>
                <a:gd name="T16" fmla="*/ 81 w 81"/>
                <a:gd name="T17" fmla="*/ 41 h 81"/>
                <a:gd name="T18" fmla="*/ 77 w 81"/>
                <a:gd name="T19" fmla="*/ 57 h 81"/>
                <a:gd name="T20" fmla="*/ 69 w 81"/>
                <a:gd name="T21" fmla="*/ 69 h 81"/>
                <a:gd name="T22" fmla="*/ 55 w 81"/>
                <a:gd name="T23" fmla="*/ 79 h 81"/>
                <a:gd name="T24" fmla="*/ 39 w 81"/>
                <a:gd name="T25" fmla="*/ 81 h 81"/>
                <a:gd name="T26" fmla="*/ 24 w 81"/>
                <a:gd name="T27" fmla="*/ 79 h 81"/>
                <a:gd name="T28" fmla="*/ 12 w 81"/>
                <a:gd name="T29" fmla="*/ 69 h 81"/>
                <a:gd name="T30" fmla="*/ 2 w 81"/>
                <a:gd name="T31" fmla="*/ 57 h 81"/>
                <a:gd name="T32" fmla="*/ 0 w 81"/>
                <a:gd name="T33"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1"/>
                  </a:moveTo>
                  <a:lnTo>
                    <a:pt x="2" y="25"/>
                  </a:lnTo>
                  <a:lnTo>
                    <a:pt x="12" y="12"/>
                  </a:lnTo>
                  <a:lnTo>
                    <a:pt x="24" y="4"/>
                  </a:lnTo>
                  <a:lnTo>
                    <a:pt x="39" y="0"/>
                  </a:lnTo>
                  <a:lnTo>
                    <a:pt x="55" y="4"/>
                  </a:lnTo>
                  <a:lnTo>
                    <a:pt x="69" y="12"/>
                  </a:lnTo>
                  <a:lnTo>
                    <a:pt x="77" y="25"/>
                  </a:lnTo>
                  <a:lnTo>
                    <a:pt x="81" y="41"/>
                  </a:lnTo>
                  <a:lnTo>
                    <a:pt x="77" y="57"/>
                  </a:lnTo>
                  <a:lnTo>
                    <a:pt x="69" y="69"/>
                  </a:lnTo>
                  <a:lnTo>
                    <a:pt x="55" y="79"/>
                  </a:lnTo>
                  <a:lnTo>
                    <a:pt x="39" y="81"/>
                  </a:lnTo>
                  <a:lnTo>
                    <a:pt x="24" y="79"/>
                  </a:lnTo>
                  <a:lnTo>
                    <a:pt x="12" y="69"/>
                  </a:lnTo>
                  <a:lnTo>
                    <a:pt x="2" y="57"/>
                  </a:lnTo>
                  <a:lnTo>
                    <a:pt x="0" y="41"/>
                  </a:lnTo>
                  <a:close/>
                </a:path>
              </a:pathLst>
            </a:custGeom>
            <a:solidFill>
              <a:srgbClr val="1A1A1A"/>
            </a:solidFill>
            <a:ln w="3175">
              <a:solidFill>
                <a:srgbClr val="000000"/>
              </a:solidFill>
              <a:prstDash val="solid"/>
              <a:round/>
              <a:headEnd/>
              <a:tailEnd/>
            </a:ln>
          </p:spPr>
          <p:txBody>
            <a:bodyPr/>
            <a:lstStyle/>
            <a:p>
              <a:endParaRPr lang="en-US"/>
            </a:p>
          </p:txBody>
        </p:sp>
        <p:sp>
          <p:nvSpPr>
            <p:cNvPr id="1644554" name="Freeform 10"/>
            <p:cNvSpPr>
              <a:spLocks noChangeAspect="1"/>
            </p:cNvSpPr>
            <p:nvPr/>
          </p:nvSpPr>
          <p:spPr bwMode="auto">
            <a:xfrm>
              <a:off x="1586" y="2167"/>
              <a:ext cx="81" cy="79"/>
            </a:xfrm>
            <a:custGeom>
              <a:avLst/>
              <a:gdLst>
                <a:gd name="T0" fmla="*/ 0 w 81"/>
                <a:gd name="T1" fmla="*/ 39 h 79"/>
                <a:gd name="T2" fmla="*/ 4 w 81"/>
                <a:gd name="T3" fmla="*/ 24 h 79"/>
                <a:gd name="T4" fmla="*/ 12 w 81"/>
                <a:gd name="T5" fmla="*/ 12 h 79"/>
                <a:gd name="T6" fmla="*/ 26 w 81"/>
                <a:gd name="T7" fmla="*/ 2 h 79"/>
                <a:gd name="T8" fmla="*/ 42 w 81"/>
                <a:gd name="T9" fmla="*/ 0 h 79"/>
                <a:gd name="T10" fmla="*/ 58 w 81"/>
                <a:gd name="T11" fmla="*/ 2 h 79"/>
                <a:gd name="T12" fmla="*/ 69 w 81"/>
                <a:gd name="T13" fmla="*/ 12 h 79"/>
                <a:gd name="T14" fmla="*/ 79 w 81"/>
                <a:gd name="T15" fmla="*/ 24 h 79"/>
                <a:gd name="T16" fmla="*/ 81 w 81"/>
                <a:gd name="T17" fmla="*/ 39 h 79"/>
                <a:gd name="T18" fmla="*/ 79 w 81"/>
                <a:gd name="T19" fmla="*/ 55 h 79"/>
                <a:gd name="T20" fmla="*/ 69 w 81"/>
                <a:gd name="T21" fmla="*/ 67 h 79"/>
                <a:gd name="T22" fmla="*/ 58 w 81"/>
                <a:gd name="T23" fmla="*/ 77 h 79"/>
                <a:gd name="T24" fmla="*/ 42 w 81"/>
                <a:gd name="T25" fmla="*/ 79 h 79"/>
                <a:gd name="T26" fmla="*/ 26 w 81"/>
                <a:gd name="T27" fmla="*/ 77 h 79"/>
                <a:gd name="T28" fmla="*/ 12 w 81"/>
                <a:gd name="T29" fmla="*/ 67 h 79"/>
                <a:gd name="T30" fmla="*/ 4 w 81"/>
                <a:gd name="T31" fmla="*/ 55 h 79"/>
                <a:gd name="T32" fmla="*/ 0 w 81"/>
                <a:gd name="T33"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79">
                  <a:moveTo>
                    <a:pt x="0" y="39"/>
                  </a:moveTo>
                  <a:lnTo>
                    <a:pt x="4" y="24"/>
                  </a:lnTo>
                  <a:lnTo>
                    <a:pt x="12" y="12"/>
                  </a:lnTo>
                  <a:lnTo>
                    <a:pt x="26" y="2"/>
                  </a:lnTo>
                  <a:lnTo>
                    <a:pt x="42" y="0"/>
                  </a:lnTo>
                  <a:lnTo>
                    <a:pt x="58" y="2"/>
                  </a:lnTo>
                  <a:lnTo>
                    <a:pt x="69" y="12"/>
                  </a:lnTo>
                  <a:lnTo>
                    <a:pt x="79" y="24"/>
                  </a:lnTo>
                  <a:lnTo>
                    <a:pt x="81" y="39"/>
                  </a:lnTo>
                  <a:lnTo>
                    <a:pt x="79" y="55"/>
                  </a:lnTo>
                  <a:lnTo>
                    <a:pt x="69" y="67"/>
                  </a:lnTo>
                  <a:lnTo>
                    <a:pt x="58" y="77"/>
                  </a:lnTo>
                  <a:lnTo>
                    <a:pt x="42" y="79"/>
                  </a:lnTo>
                  <a:lnTo>
                    <a:pt x="26" y="77"/>
                  </a:lnTo>
                  <a:lnTo>
                    <a:pt x="12" y="67"/>
                  </a:lnTo>
                  <a:lnTo>
                    <a:pt x="4" y="55"/>
                  </a:lnTo>
                  <a:lnTo>
                    <a:pt x="0" y="39"/>
                  </a:lnTo>
                  <a:close/>
                </a:path>
              </a:pathLst>
            </a:custGeom>
            <a:solidFill>
              <a:srgbClr val="1A1A1A"/>
            </a:solidFill>
            <a:ln w="3175">
              <a:solidFill>
                <a:srgbClr val="000000"/>
              </a:solidFill>
              <a:prstDash val="solid"/>
              <a:round/>
              <a:headEnd/>
              <a:tailEnd/>
            </a:ln>
          </p:spPr>
          <p:txBody>
            <a:bodyPr/>
            <a:lstStyle/>
            <a:p>
              <a:endParaRPr lang="en-US"/>
            </a:p>
          </p:txBody>
        </p:sp>
        <p:sp>
          <p:nvSpPr>
            <p:cNvPr id="1644555" name="Freeform 11"/>
            <p:cNvSpPr>
              <a:spLocks noChangeAspect="1"/>
            </p:cNvSpPr>
            <p:nvPr/>
          </p:nvSpPr>
          <p:spPr bwMode="auto">
            <a:xfrm>
              <a:off x="2029" y="2220"/>
              <a:ext cx="81" cy="81"/>
            </a:xfrm>
            <a:custGeom>
              <a:avLst/>
              <a:gdLst>
                <a:gd name="T0" fmla="*/ 0 w 81"/>
                <a:gd name="T1" fmla="*/ 40 h 81"/>
                <a:gd name="T2" fmla="*/ 2 w 81"/>
                <a:gd name="T3" fmla="*/ 26 h 81"/>
                <a:gd name="T4" fmla="*/ 12 w 81"/>
                <a:gd name="T5" fmla="*/ 12 h 81"/>
                <a:gd name="T6" fmla="*/ 24 w 81"/>
                <a:gd name="T7" fmla="*/ 4 h 81"/>
                <a:gd name="T8" fmla="*/ 40 w 81"/>
                <a:gd name="T9" fmla="*/ 0 h 81"/>
                <a:gd name="T10" fmla="*/ 55 w 81"/>
                <a:gd name="T11" fmla="*/ 4 h 81"/>
                <a:gd name="T12" fmla="*/ 69 w 81"/>
                <a:gd name="T13" fmla="*/ 12 h 81"/>
                <a:gd name="T14" fmla="*/ 77 w 81"/>
                <a:gd name="T15" fmla="*/ 26 h 81"/>
                <a:gd name="T16" fmla="*/ 81 w 81"/>
                <a:gd name="T17" fmla="*/ 40 h 81"/>
                <a:gd name="T18" fmla="*/ 77 w 81"/>
                <a:gd name="T19" fmla="*/ 55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5 h 81"/>
                <a:gd name="T32" fmla="*/ 0 w 81"/>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0"/>
                  </a:moveTo>
                  <a:lnTo>
                    <a:pt x="2" y="26"/>
                  </a:lnTo>
                  <a:lnTo>
                    <a:pt x="12" y="12"/>
                  </a:lnTo>
                  <a:lnTo>
                    <a:pt x="24" y="4"/>
                  </a:lnTo>
                  <a:lnTo>
                    <a:pt x="40" y="0"/>
                  </a:lnTo>
                  <a:lnTo>
                    <a:pt x="55" y="4"/>
                  </a:lnTo>
                  <a:lnTo>
                    <a:pt x="69" y="12"/>
                  </a:lnTo>
                  <a:lnTo>
                    <a:pt x="77" y="26"/>
                  </a:lnTo>
                  <a:lnTo>
                    <a:pt x="81" y="40"/>
                  </a:lnTo>
                  <a:lnTo>
                    <a:pt x="77" y="55"/>
                  </a:lnTo>
                  <a:lnTo>
                    <a:pt x="69" y="69"/>
                  </a:lnTo>
                  <a:lnTo>
                    <a:pt x="55" y="77"/>
                  </a:lnTo>
                  <a:lnTo>
                    <a:pt x="40" y="81"/>
                  </a:lnTo>
                  <a:lnTo>
                    <a:pt x="24" y="77"/>
                  </a:lnTo>
                  <a:lnTo>
                    <a:pt x="12" y="69"/>
                  </a:lnTo>
                  <a:lnTo>
                    <a:pt x="2" y="55"/>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4556" name="Rectangle 12"/>
            <p:cNvSpPr>
              <a:spLocks noChangeAspect="1" noChangeArrowheads="1"/>
            </p:cNvSpPr>
            <p:nvPr/>
          </p:nvSpPr>
          <p:spPr bwMode="auto">
            <a:xfrm>
              <a:off x="1909" y="1253"/>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1</a:t>
              </a:r>
              <a:endParaRPr lang="en-US" altLang="en-US" sz="1600"/>
            </a:p>
          </p:txBody>
        </p:sp>
        <p:sp>
          <p:nvSpPr>
            <p:cNvPr id="1644557" name="Rectangle 13"/>
            <p:cNvSpPr>
              <a:spLocks noChangeAspect="1" noChangeArrowheads="1"/>
            </p:cNvSpPr>
            <p:nvPr/>
          </p:nvSpPr>
          <p:spPr bwMode="auto">
            <a:xfrm>
              <a:off x="1163" y="1832"/>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2</a:t>
              </a:r>
              <a:endParaRPr lang="en-US" altLang="en-US" sz="1600"/>
            </a:p>
          </p:txBody>
        </p:sp>
        <p:sp>
          <p:nvSpPr>
            <p:cNvPr id="1644558" name="Rectangle 14"/>
            <p:cNvSpPr>
              <a:spLocks noChangeAspect="1" noChangeArrowheads="1"/>
            </p:cNvSpPr>
            <p:nvPr/>
          </p:nvSpPr>
          <p:spPr bwMode="auto">
            <a:xfrm>
              <a:off x="1733" y="2122"/>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3</a:t>
              </a:r>
              <a:endParaRPr lang="en-US" altLang="en-US" sz="1600"/>
            </a:p>
          </p:txBody>
        </p:sp>
        <p:sp>
          <p:nvSpPr>
            <p:cNvPr id="1644559" name="Rectangle 15"/>
            <p:cNvSpPr>
              <a:spLocks noChangeAspect="1" noChangeArrowheads="1"/>
            </p:cNvSpPr>
            <p:nvPr/>
          </p:nvSpPr>
          <p:spPr bwMode="auto">
            <a:xfrm>
              <a:off x="1379" y="2638"/>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4</a:t>
              </a:r>
              <a:endParaRPr lang="en-US" altLang="en-US" sz="1600"/>
            </a:p>
          </p:txBody>
        </p:sp>
        <p:sp>
          <p:nvSpPr>
            <p:cNvPr id="1644560" name="Rectangle 16"/>
            <p:cNvSpPr>
              <a:spLocks noChangeAspect="1" noChangeArrowheads="1"/>
            </p:cNvSpPr>
            <p:nvPr/>
          </p:nvSpPr>
          <p:spPr bwMode="auto">
            <a:xfrm>
              <a:off x="630" y="1720"/>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5</a:t>
              </a:r>
              <a:endParaRPr lang="en-US" altLang="en-US" sz="1600"/>
            </a:p>
          </p:txBody>
        </p:sp>
        <p:sp>
          <p:nvSpPr>
            <p:cNvPr id="1644561" name="Rectangle 17"/>
            <p:cNvSpPr>
              <a:spLocks noChangeAspect="1" noChangeArrowheads="1"/>
            </p:cNvSpPr>
            <p:nvPr/>
          </p:nvSpPr>
          <p:spPr bwMode="auto">
            <a:xfrm>
              <a:off x="2188" y="2173"/>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6</a:t>
              </a:r>
              <a:endParaRPr lang="en-US" altLang="en-US" sz="1600"/>
            </a:p>
          </p:txBody>
        </p:sp>
      </p:grpSp>
      <p:grpSp>
        <p:nvGrpSpPr>
          <p:cNvPr id="1644562" name="Group 18"/>
          <p:cNvGrpSpPr>
            <a:grpSpLocks noChangeAspect="1"/>
          </p:cNvGrpSpPr>
          <p:nvPr/>
        </p:nvGrpSpPr>
        <p:grpSpPr bwMode="auto">
          <a:xfrm>
            <a:off x="7324725" y="5203825"/>
            <a:ext cx="857250" cy="592137"/>
            <a:chOff x="1515" y="2062"/>
            <a:chExt cx="820" cy="566"/>
          </a:xfrm>
        </p:grpSpPr>
        <p:sp>
          <p:nvSpPr>
            <p:cNvPr id="1644563" name="Freeform 19"/>
            <p:cNvSpPr>
              <a:spLocks noChangeAspect="1"/>
            </p:cNvSpPr>
            <p:nvPr/>
          </p:nvSpPr>
          <p:spPr bwMode="auto">
            <a:xfrm>
              <a:off x="1515" y="2062"/>
              <a:ext cx="820" cy="343"/>
            </a:xfrm>
            <a:custGeom>
              <a:avLst/>
              <a:gdLst>
                <a:gd name="T0" fmla="*/ 409 w 820"/>
                <a:gd name="T1" fmla="*/ 0 h 343"/>
                <a:gd name="T2" fmla="*/ 467 w 820"/>
                <a:gd name="T3" fmla="*/ 2 h 343"/>
                <a:gd name="T4" fmla="*/ 520 w 820"/>
                <a:gd name="T5" fmla="*/ 8 h 343"/>
                <a:gd name="T6" fmla="*/ 573 w 820"/>
                <a:gd name="T7" fmla="*/ 16 h 343"/>
                <a:gd name="T8" fmla="*/ 623 w 820"/>
                <a:gd name="T9" fmla="*/ 26 h 343"/>
                <a:gd name="T10" fmla="*/ 670 w 820"/>
                <a:gd name="T11" fmla="*/ 40 h 343"/>
                <a:gd name="T12" fmla="*/ 710 w 820"/>
                <a:gd name="T13" fmla="*/ 56 h 343"/>
                <a:gd name="T14" fmla="*/ 745 w 820"/>
                <a:gd name="T15" fmla="*/ 73 h 343"/>
                <a:gd name="T16" fmla="*/ 775 w 820"/>
                <a:gd name="T17" fmla="*/ 93 h 343"/>
                <a:gd name="T18" fmla="*/ 797 w 820"/>
                <a:gd name="T19" fmla="*/ 115 h 343"/>
                <a:gd name="T20" fmla="*/ 812 w 820"/>
                <a:gd name="T21" fmla="*/ 138 h 343"/>
                <a:gd name="T22" fmla="*/ 820 w 820"/>
                <a:gd name="T23" fmla="*/ 160 h 343"/>
                <a:gd name="T24" fmla="*/ 820 w 820"/>
                <a:gd name="T25" fmla="*/ 184 h 343"/>
                <a:gd name="T26" fmla="*/ 812 w 820"/>
                <a:gd name="T27" fmla="*/ 207 h 343"/>
                <a:gd name="T28" fmla="*/ 797 w 820"/>
                <a:gd name="T29" fmla="*/ 229 h 343"/>
                <a:gd name="T30" fmla="*/ 775 w 820"/>
                <a:gd name="T31" fmla="*/ 251 h 343"/>
                <a:gd name="T32" fmla="*/ 745 w 820"/>
                <a:gd name="T33" fmla="*/ 271 h 343"/>
                <a:gd name="T34" fmla="*/ 710 w 820"/>
                <a:gd name="T35" fmla="*/ 290 h 343"/>
                <a:gd name="T36" fmla="*/ 670 w 820"/>
                <a:gd name="T37" fmla="*/ 306 h 343"/>
                <a:gd name="T38" fmla="*/ 623 w 820"/>
                <a:gd name="T39" fmla="*/ 318 h 343"/>
                <a:gd name="T40" fmla="*/ 573 w 820"/>
                <a:gd name="T41" fmla="*/ 330 h 343"/>
                <a:gd name="T42" fmla="*/ 520 w 820"/>
                <a:gd name="T43" fmla="*/ 338 h 343"/>
                <a:gd name="T44" fmla="*/ 467 w 820"/>
                <a:gd name="T45" fmla="*/ 341 h 343"/>
                <a:gd name="T46" fmla="*/ 409 w 820"/>
                <a:gd name="T47" fmla="*/ 343 h 343"/>
                <a:gd name="T48" fmla="*/ 354 w 820"/>
                <a:gd name="T49" fmla="*/ 341 h 343"/>
                <a:gd name="T50" fmla="*/ 299 w 820"/>
                <a:gd name="T51" fmla="*/ 338 h 343"/>
                <a:gd name="T52" fmla="*/ 245 w 820"/>
                <a:gd name="T53" fmla="*/ 330 h 343"/>
                <a:gd name="T54" fmla="*/ 196 w 820"/>
                <a:gd name="T55" fmla="*/ 318 h 343"/>
                <a:gd name="T56" fmla="*/ 150 w 820"/>
                <a:gd name="T57" fmla="*/ 306 h 343"/>
                <a:gd name="T58" fmla="*/ 109 w 820"/>
                <a:gd name="T59" fmla="*/ 290 h 343"/>
                <a:gd name="T60" fmla="*/ 73 w 820"/>
                <a:gd name="T61" fmla="*/ 271 h 343"/>
                <a:gd name="T62" fmla="*/ 44 w 820"/>
                <a:gd name="T63" fmla="*/ 251 h 343"/>
                <a:gd name="T64" fmla="*/ 22 w 820"/>
                <a:gd name="T65" fmla="*/ 229 h 343"/>
                <a:gd name="T66" fmla="*/ 6 w 820"/>
                <a:gd name="T67" fmla="*/ 207 h 343"/>
                <a:gd name="T68" fmla="*/ 0 w 820"/>
                <a:gd name="T69" fmla="*/ 184 h 343"/>
                <a:gd name="T70" fmla="*/ 0 w 820"/>
                <a:gd name="T71" fmla="*/ 160 h 343"/>
                <a:gd name="T72" fmla="*/ 6 w 820"/>
                <a:gd name="T73" fmla="*/ 138 h 343"/>
                <a:gd name="T74" fmla="*/ 22 w 820"/>
                <a:gd name="T75" fmla="*/ 115 h 343"/>
                <a:gd name="T76" fmla="*/ 44 w 820"/>
                <a:gd name="T77" fmla="*/ 93 h 343"/>
                <a:gd name="T78" fmla="*/ 73 w 820"/>
                <a:gd name="T79" fmla="*/ 73 h 343"/>
                <a:gd name="T80" fmla="*/ 109 w 820"/>
                <a:gd name="T81" fmla="*/ 56 h 343"/>
                <a:gd name="T82" fmla="*/ 150 w 820"/>
                <a:gd name="T83" fmla="*/ 40 h 343"/>
                <a:gd name="T84" fmla="*/ 196 w 820"/>
                <a:gd name="T85" fmla="*/ 26 h 343"/>
                <a:gd name="T86" fmla="*/ 245 w 820"/>
                <a:gd name="T87" fmla="*/ 16 h 343"/>
                <a:gd name="T88" fmla="*/ 299 w 820"/>
                <a:gd name="T89" fmla="*/ 8 h 343"/>
                <a:gd name="T90" fmla="*/ 354 w 820"/>
                <a:gd name="T91" fmla="*/ 2 h 343"/>
                <a:gd name="T92" fmla="*/ 409 w 820"/>
                <a:gd name="T9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0" h="343">
                  <a:moveTo>
                    <a:pt x="409" y="0"/>
                  </a:moveTo>
                  <a:lnTo>
                    <a:pt x="467" y="2"/>
                  </a:lnTo>
                  <a:lnTo>
                    <a:pt x="520" y="8"/>
                  </a:lnTo>
                  <a:lnTo>
                    <a:pt x="573" y="16"/>
                  </a:lnTo>
                  <a:lnTo>
                    <a:pt x="623" y="26"/>
                  </a:lnTo>
                  <a:lnTo>
                    <a:pt x="670" y="40"/>
                  </a:lnTo>
                  <a:lnTo>
                    <a:pt x="710" y="56"/>
                  </a:lnTo>
                  <a:lnTo>
                    <a:pt x="745" y="73"/>
                  </a:lnTo>
                  <a:lnTo>
                    <a:pt x="775" y="93"/>
                  </a:lnTo>
                  <a:lnTo>
                    <a:pt x="797" y="115"/>
                  </a:lnTo>
                  <a:lnTo>
                    <a:pt x="812" y="138"/>
                  </a:lnTo>
                  <a:lnTo>
                    <a:pt x="820" y="160"/>
                  </a:lnTo>
                  <a:lnTo>
                    <a:pt x="820" y="184"/>
                  </a:lnTo>
                  <a:lnTo>
                    <a:pt x="812" y="207"/>
                  </a:lnTo>
                  <a:lnTo>
                    <a:pt x="797" y="229"/>
                  </a:lnTo>
                  <a:lnTo>
                    <a:pt x="775" y="251"/>
                  </a:lnTo>
                  <a:lnTo>
                    <a:pt x="745" y="271"/>
                  </a:lnTo>
                  <a:lnTo>
                    <a:pt x="710" y="290"/>
                  </a:lnTo>
                  <a:lnTo>
                    <a:pt x="670" y="306"/>
                  </a:lnTo>
                  <a:lnTo>
                    <a:pt x="623" y="318"/>
                  </a:lnTo>
                  <a:lnTo>
                    <a:pt x="573" y="330"/>
                  </a:lnTo>
                  <a:lnTo>
                    <a:pt x="520" y="338"/>
                  </a:lnTo>
                  <a:lnTo>
                    <a:pt x="467" y="341"/>
                  </a:lnTo>
                  <a:lnTo>
                    <a:pt x="409" y="343"/>
                  </a:lnTo>
                  <a:lnTo>
                    <a:pt x="354" y="341"/>
                  </a:lnTo>
                  <a:lnTo>
                    <a:pt x="299" y="338"/>
                  </a:lnTo>
                  <a:lnTo>
                    <a:pt x="245" y="330"/>
                  </a:lnTo>
                  <a:lnTo>
                    <a:pt x="196" y="318"/>
                  </a:lnTo>
                  <a:lnTo>
                    <a:pt x="150" y="306"/>
                  </a:lnTo>
                  <a:lnTo>
                    <a:pt x="109" y="290"/>
                  </a:lnTo>
                  <a:lnTo>
                    <a:pt x="73" y="271"/>
                  </a:lnTo>
                  <a:lnTo>
                    <a:pt x="44" y="251"/>
                  </a:lnTo>
                  <a:lnTo>
                    <a:pt x="22" y="229"/>
                  </a:lnTo>
                  <a:lnTo>
                    <a:pt x="6" y="207"/>
                  </a:lnTo>
                  <a:lnTo>
                    <a:pt x="0" y="184"/>
                  </a:lnTo>
                  <a:lnTo>
                    <a:pt x="0" y="160"/>
                  </a:lnTo>
                  <a:lnTo>
                    <a:pt x="6" y="138"/>
                  </a:lnTo>
                  <a:lnTo>
                    <a:pt x="22" y="115"/>
                  </a:lnTo>
                  <a:lnTo>
                    <a:pt x="44" y="93"/>
                  </a:lnTo>
                  <a:lnTo>
                    <a:pt x="73" y="73"/>
                  </a:lnTo>
                  <a:lnTo>
                    <a:pt x="109" y="56"/>
                  </a:lnTo>
                  <a:lnTo>
                    <a:pt x="150" y="40"/>
                  </a:lnTo>
                  <a:lnTo>
                    <a:pt x="196" y="26"/>
                  </a:lnTo>
                  <a:lnTo>
                    <a:pt x="245" y="16"/>
                  </a:lnTo>
                  <a:lnTo>
                    <a:pt x="299" y="8"/>
                  </a:lnTo>
                  <a:lnTo>
                    <a:pt x="354" y="2"/>
                  </a:lnTo>
                  <a:lnTo>
                    <a:pt x="40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564" name="Rectangle 20"/>
            <p:cNvSpPr>
              <a:spLocks noChangeAspect="1" noChangeArrowheads="1"/>
            </p:cNvSpPr>
            <p:nvPr/>
          </p:nvSpPr>
          <p:spPr bwMode="auto">
            <a:xfrm>
              <a:off x="1855" y="2394"/>
              <a:ext cx="1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1</a:t>
              </a:r>
              <a:endParaRPr lang="en-US" altLang="en-US" sz="1600"/>
            </a:p>
          </p:txBody>
        </p:sp>
      </p:grpSp>
      <p:grpSp>
        <p:nvGrpSpPr>
          <p:cNvPr id="1644565" name="Group 21"/>
          <p:cNvGrpSpPr>
            <a:grpSpLocks noChangeAspect="1"/>
          </p:cNvGrpSpPr>
          <p:nvPr/>
        </p:nvGrpSpPr>
        <p:grpSpPr bwMode="auto">
          <a:xfrm>
            <a:off x="6211888" y="4616450"/>
            <a:ext cx="873125" cy="649287"/>
            <a:chOff x="452" y="1501"/>
            <a:chExt cx="834" cy="621"/>
          </a:xfrm>
        </p:grpSpPr>
        <p:sp>
          <p:nvSpPr>
            <p:cNvPr id="1644566" name="Freeform 22"/>
            <p:cNvSpPr>
              <a:spLocks noChangeAspect="1"/>
            </p:cNvSpPr>
            <p:nvPr/>
          </p:nvSpPr>
          <p:spPr bwMode="auto">
            <a:xfrm>
              <a:off x="452" y="1662"/>
              <a:ext cx="834" cy="460"/>
            </a:xfrm>
            <a:custGeom>
              <a:avLst/>
              <a:gdLst>
                <a:gd name="T0" fmla="*/ 436 w 834"/>
                <a:gd name="T1" fmla="*/ 2 h 460"/>
                <a:gd name="T2" fmla="*/ 494 w 834"/>
                <a:gd name="T3" fmla="*/ 10 h 460"/>
                <a:gd name="T4" fmla="*/ 547 w 834"/>
                <a:gd name="T5" fmla="*/ 20 h 460"/>
                <a:gd name="T6" fmla="*/ 600 w 834"/>
                <a:gd name="T7" fmla="*/ 36 h 460"/>
                <a:gd name="T8" fmla="*/ 650 w 834"/>
                <a:gd name="T9" fmla="*/ 54 h 460"/>
                <a:gd name="T10" fmla="*/ 695 w 834"/>
                <a:gd name="T11" fmla="*/ 77 h 460"/>
                <a:gd name="T12" fmla="*/ 735 w 834"/>
                <a:gd name="T13" fmla="*/ 101 h 460"/>
                <a:gd name="T14" fmla="*/ 768 w 834"/>
                <a:gd name="T15" fmla="*/ 128 h 460"/>
                <a:gd name="T16" fmla="*/ 796 w 834"/>
                <a:gd name="T17" fmla="*/ 158 h 460"/>
                <a:gd name="T18" fmla="*/ 816 w 834"/>
                <a:gd name="T19" fmla="*/ 188 h 460"/>
                <a:gd name="T20" fmla="*/ 830 w 834"/>
                <a:gd name="T21" fmla="*/ 219 h 460"/>
                <a:gd name="T22" fmla="*/ 834 w 834"/>
                <a:gd name="T23" fmla="*/ 251 h 460"/>
                <a:gd name="T24" fmla="*/ 832 w 834"/>
                <a:gd name="T25" fmla="*/ 282 h 460"/>
                <a:gd name="T26" fmla="*/ 820 w 834"/>
                <a:gd name="T27" fmla="*/ 312 h 460"/>
                <a:gd name="T28" fmla="*/ 802 w 834"/>
                <a:gd name="T29" fmla="*/ 339 h 460"/>
                <a:gd name="T30" fmla="*/ 778 w 834"/>
                <a:gd name="T31" fmla="*/ 367 h 460"/>
                <a:gd name="T32" fmla="*/ 745 w 834"/>
                <a:gd name="T33" fmla="*/ 391 h 460"/>
                <a:gd name="T34" fmla="*/ 707 w 834"/>
                <a:gd name="T35" fmla="*/ 412 h 460"/>
                <a:gd name="T36" fmla="*/ 664 w 834"/>
                <a:gd name="T37" fmla="*/ 430 h 460"/>
                <a:gd name="T38" fmla="*/ 616 w 834"/>
                <a:gd name="T39" fmla="*/ 444 h 460"/>
                <a:gd name="T40" fmla="*/ 565 w 834"/>
                <a:gd name="T41" fmla="*/ 454 h 460"/>
                <a:gd name="T42" fmla="*/ 510 w 834"/>
                <a:gd name="T43" fmla="*/ 460 h 460"/>
                <a:gd name="T44" fmla="*/ 454 w 834"/>
                <a:gd name="T45" fmla="*/ 460 h 460"/>
                <a:gd name="T46" fmla="*/ 397 w 834"/>
                <a:gd name="T47" fmla="*/ 458 h 460"/>
                <a:gd name="T48" fmla="*/ 340 w 834"/>
                <a:gd name="T49" fmla="*/ 450 h 460"/>
                <a:gd name="T50" fmla="*/ 284 w 834"/>
                <a:gd name="T51" fmla="*/ 440 h 460"/>
                <a:gd name="T52" fmla="*/ 231 w 834"/>
                <a:gd name="T53" fmla="*/ 424 h 460"/>
                <a:gd name="T54" fmla="*/ 183 w 834"/>
                <a:gd name="T55" fmla="*/ 404 h 460"/>
                <a:gd name="T56" fmla="*/ 138 w 834"/>
                <a:gd name="T57" fmla="*/ 383 h 460"/>
                <a:gd name="T58" fmla="*/ 98 w 834"/>
                <a:gd name="T59" fmla="*/ 359 h 460"/>
                <a:gd name="T60" fmla="*/ 65 w 834"/>
                <a:gd name="T61" fmla="*/ 331 h 460"/>
                <a:gd name="T62" fmla="*/ 37 w 834"/>
                <a:gd name="T63" fmla="*/ 302 h 460"/>
                <a:gd name="T64" fmla="*/ 17 w 834"/>
                <a:gd name="T65" fmla="*/ 272 h 460"/>
                <a:gd name="T66" fmla="*/ 3 w 834"/>
                <a:gd name="T67" fmla="*/ 241 h 460"/>
                <a:gd name="T68" fmla="*/ 0 w 834"/>
                <a:gd name="T69" fmla="*/ 209 h 460"/>
                <a:gd name="T70" fmla="*/ 1 w 834"/>
                <a:gd name="T71" fmla="*/ 178 h 460"/>
                <a:gd name="T72" fmla="*/ 11 w 834"/>
                <a:gd name="T73" fmla="*/ 148 h 460"/>
                <a:gd name="T74" fmla="*/ 29 w 834"/>
                <a:gd name="T75" fmla="*/ 119 h 460"/>
                <a:gd name="T76" fmla="*/ 55 w 834"/>
                <a:gd name="T77" fmla="*/ 93 h 460"/>
                <a:gd name="T78" fmla="*/ 86 w 834"/>
                <a:gd name="T79" fmla="*/ 69 h 460"/>
                <a:gd name="T80" fmla="*/ 124 w 834"/>
                <a:gd name="T81" fmla="*/ 48 h 460"/>
                <a:gd name="T82" fmla="*/ 168 w 834"/>
                <a:gd name="T83" fmla="*/ 30 h 460"/>
                <a:gd name="T84" fmla="*/ 217 w 834"/>
                <a:gd name="T85" fmla="*/ 16 h 460"/>
                <a:gd name="T86" fmla="*/ 268 w 834"/>
                <a:gd name="T87" fmla="*/ 6 h 460"/>
                <a:gd name="T88" fmla="*/ 324 w 834"/>
                <a:gd name="T89" fmla="*/ 0 h 460"/>
                <a:gd name="T90" fmla="*/ 379 w 834"/>
                <a:gd name="T91" fmla="*/ 0 h 460"/>
                <a:gd name="T92" fmla="*/ 436 w 834"/>
                <a:gd name="T93" fmla="*/ 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4" h="460">
                  <a:moveTo>
                    <a:pt x="436" y="2"/>
                  </a:moveTo>
                  <a:lnTo>
                    <a:pt x="494" y="10"/>
                  </a:lnTo>
                  <a:lnTo>
                    <a:pt x="547" y="20"/>
                  </a:lnTo>
                  <a:lnTo>
                    <a:pt x="600" y="36"/>
                  </a:lnTo>
                  <a:lnTo>
                    <a:pt x="650" y="54"/>
                  </a:lnTo>
                  <a:lnTo>
                    <a:pt x="695" y="77"/>
                  </a:lnTo>
                  <a:lnTo>
                    <a:pt x="735" y="101"/>
                  </a:lnTo>
                  <a:lnTo>
                    <a:pt x="768" y="128"/>
                  </a:lnTo>
                  <a:lnTo>
                    <a:pt x="796" y="158"/>
                  </a:lnTo>
                  <a:lnTo>
                    <a:pt x="816" y="188"/>
                  </a:lnTo>
                  <a:lnTo>
                    <a:pt x="830" y="219"/>
                  </a:lnTo>
                  <a:lnTo>
                    <a:pt x="834" y="251"/>
                  </a:lnTo>
                  <a:lnTo>
                    <a:pt x="832" y="282"/>
                  </a:lnTo>
                  <a:lnTo>
                    <a:pt x="820" y="312"/>
                  </a:lnTo>
                  <a:lnTo>
                    <a:pt x="802" y="339"/>
                  </a:lnTo>
                  <a:lnTo>
                    <a:pt x="778" y="367"/>
                  </a:lnTo>
                  <a:lnTo>
                    <a:pt x="745" y="391"/>
                  </a:lnTo>
                  <a:lnTo>
                    <a:pt x="707" y="412"/>
                  </a:lnTo>
                  <a:lnTo>
                    <a:pt x="664" y="430"/>
                  </a:lnTo>
                  <a:lnTo>
                    <a:pt x="616" y="444"/>
                  </a:lnTo>
                  <a:lnTo>
                    <a:pt x="565" y="454"/>
                  </a:lnTo>
                  <a:lnTo>
                    <a:pt x="510" y="460"/>
                  </a:lnTo>
                  <a:lnTo>
                    <a:pt x="454" y="460"/>
                  </a:lnTo>
                  <a:lnTo>
                    <a:pt x="397" y="458"/>
                  </a:lnTo>
                  <a:lnTo>
                    <a:pt x="340" y="450"/>
                  </a:lnTo>
                  <a:lnTo>
                    <a:pt x="284" y="440"/>
                  </a:lnTo>
                  <a:lnTo>
                    <a:pt x="231" y="424"/>
                  </a:lnTo>
                  <a:lnTo>
                    <a:pt x="183" y="404"/>
                  </a:lnTo>
                  <a:lnTo>
                    <a:pt x="138" y="383"/>
                  </a:lnTo>
                  <a:lnTo>
                    <a:pt x="98" y="359"/>
                  </a:lnTo>
                  <a:lnTo>
                    <a:pt x="65" y="331"/>
                  </a:lnTo>
                  <a:lnTo>
                    <a:pt x="37" y="302"/>
                  </a:lnTo>
                  <a:lnTo>
                    <a:pt x="17" y="272"/>
                  </a:lnTo>
                  <a:lnTo>
                    <a:pt x="3" y="241"/>
                  </a:lnTo>
                  <a:lnTo>
                    <a:pt x="0" y="209"/>
                  </a:lnTo>
                  <a:lnTo>
                    <a:pt x="1" y="178"/>
                  </a:lnTo>
                  <a:lnTo>
                    <a:pt x="11" y="148"/>
                  </a:lnTo>
                  <a:lnTo>
                    <a:pt x="29" y="119"/>
                  </a:lnTo>
                  <a:lnTo>
                    <a:pt x="55" y="93"/>
                  </a:lnTo>
                  <a:lnTo>
                    <a:pt x="86" y="69"/>
                  </a:lnTo>
                  <a:lnTo>
                    <a:pt x="124" y="48"/>
                  </a:lnTo>
                  <a:lnTo>
                    <a:pt x="168" y="30"/>
                  </a:lnTo>
                  <a:lnTo>
                    <a:pt x="217" y="16"/>
                  </a:lnTo>
                  <a:lnTo>
                    <a:pt x="268" y="6"/>
                  </a:lnTo>
                  <a:lnTo>
                    <a:pt x="324" y="0"/>
                  </a:lnTo>
                  <a:lnTo>
                    <a:pt x="379" y="0"/>
                  </a:lnTo>
                  <a:lnTo>
                    <a:pt x="436" y="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567" name="Rectangle 23"/>
            <p:cNvSpPr>
              <a:spLocks noChangeAspect="1" noChangeArrowheads="1"/>
            </p:cNvSpPr>
            <p:nvPr/>
          </p:nvSpPr>
          <p:spPr bwMode="auto">
            <a:xfrm>
              <a:off x="943" y="1501"/>
              <a:ext cx="1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2</a:t>
              </a:r>
              <a:endParaRPr lang="en-US" altLang="en-US" sz="1600"/>
            </a:p>
          </p:txBody>
        </p:sp>
      </p:grpSp>
      <p:grpSp>
        <p:nvGrpSpPr>
          <p:cNvPr id="1644568" name="Group 24"/>
          <p:cNvGrpSpPr>
            <a:grpSpLocks noChangeAspect="1"/>
          </p:cNvGrpSpPr>
          <p:nvPr/>
        </p:nvGrpSpPr>
        <p:grpSpPr bwMode="auto">
          <a:xfrm>
            <a:off x="6003925" y="4114800"/>
            <a:ext cx="2413000" cy="2281237"/>
            <a:chOff x="254" y="1022"/>
            <a:chExt cx="2305" cy="2180"/>
          </a:xfrm>
        </p:grpSpPr>
        <p:sp>
          <p:nvSpPr>
            <p:cNvPr id="1644569" name="Rectangle 25"/>
            <p:cNvSpPr>
              <a:spLocks noChangeAspect="1" noChangeArrowheads="1"/>
            </p:cNvSpPr>
            <p:nvPr/>
          </p:nvSpPr>
          <p:spPr bwMode="auto">
            <a:xfrm>
              <a:off x="563" y="1148"/>
              <a:ext cx="1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5</a:t>
              </a:r>
              <a:endParaRPr lang="en-US" altLang="en-US" sz="1600"/>
            </a:p>
          </p:txBody>
        </p:sp>
        <p:sp>
          <p:nvSpPr>
            <p:cNvPr id="1644570" name="Freeform 26"/>
            <p:cNvSpPr>
              <a:spLocks noChangeAspect="1"/>
            </p:cNvSpPr>
            <p:nvPr/>
          </p:nvSpPr>
          <p:spPr bwMode="auto">
            <a:xfrm>
              <a:off x="254" y="1022"/>
              <a:ext cx="2305" cy="2180"/>
            </a:xfrm>
            <a:custGeom>
              <a:avLst/>
              <a:gdLst>
                <a:gd name="T0" fmla="*/ 1245 w 2305"/>
                <a:gd name="T1" fmla="*/ 4 h 2180"/>
                <a:gd name="T2" fmla="*/ 1433 w 2305"/>
                <a:gd name="T3" fmla="*/ 33 h 2180"/>
                <a:gd name="T4" fmla="*/ 1615 w 2305"/>
                <a:gd name="T5" fmla="*/ 90 h 2180"/>
                <a:gd name="T6" fmla="*/ 1781 w 2305"/>
                <a:gd name="T7" fmla="*/ 175 h 2180"/>
                <a:gd name="T8" fmla="*/ 1931 w 2305"/>
                <a:gd name="T9" fmla="*/ 286 h 2180"/>
                <a:gd name="T10" fmla="*/ 2062 w 2305"/>
                <a:gd name="T11" fmla="*/ 420 h 2180"/>
                <a:gd name="T12" fmla="*/ 2166 w 2305"/>
                <a:gd name="T13" fmla="*/ 569 h 2180"/>
                <a:gd name="T14" fmla="*/ 2242 w 2305"/>
                <a:gd name="T15" fmla="*/ 735 h 2180"/>
                <a:gd name="T16" fmla="*/ 2289 w 2305"/>
                <a:gd name="T17" fmla="*/ 908 h 2180"/>
                <a:gd name="T18" fmla="*/ 2305 w 2305"/>
                <a:gd name="T19" fmla="*/ 1088 h 2180"/>
                <a:gd name="T20" fmla="*/ 2289 w 2305"/>
                <a:gd name="T21" fmla="*/ 1267 h 2180"/>
                <a:gd name="T22" fmla="*/ 2243 w 2305"/>
                <a:gd name="T23" fmla="*/ 1443 h 2180"/>
                <a:gd name="T24" fmla="*/ 2166 w 2305"/>
                <a:gd name="T25" fmla="*/ 1606 h 2180"/>
                <a:gd name="T26" fmla="*/ 2064 w 2305"/>
                <a:gd name="T27" fmla="*/ 1758 h 2180"/>
                <a:gd name="T28" fmla="*/ 1935 w 2305"/>
                <a:gd name="T29" fmla="*/ 1890 h 2180"/>
                <a:gd name="T30" fmla="*/ 1785 w 2305"/>
                <a:gd name="T31" fmla="*/ 2002 h 2180"/>
                <a:gd name="T32" fmla="*/ 1617 w 2305"/>
                <a:gd name="T33" fmla="*/ 2087 h 2180"/>
                <a:gd name="T34" fmla="*/ 1437 w 2305"/>
                <a:gd name="T35" fmla="*/ 2146 h 2180"/>
                <a:gd name="T36" fmla="*/ 1249 w 2305"/>
                <a:gd name="T37" fmla="*/ 2176 h 2180"/>
                <a:gd name="T38" fmla="*/ 1059 w 2305"/>
                <a:gd name="T39" fmla="*/ 2176 h 2180"/>
                <a:gd name="T40" fmla="*/ 872 w 2305"/>
                <a:gd name="T41" fmla="*/ 2148 h 2180"/>
                <a:gd name="T42" fmla="*/ 692 w 2305"/>
                <a:gd name="T43" fmla="*/ 2089 h 2180"/>
                <a:gd name="T44" fmla="*/ 524 w 2305"/>
                <a:gd name="T45" fmla="*/ 2004 h 2180"/>
                <a:gd name="T46" fmla="*/ 373 w 2305"/>
                <a:gd name="T47" fmla="*/ 1894 h 2180"/>
                <a:gd name="T48" fmla="*/ 245 w 2305"/>
                <a:gd name="T49" fmla="*/ 1762 h 2180"/>
                <a:gd name="T50" fmla="*/ 140 w 2305"/>
                <a:gd name="T51" fmla="*/ 1610 h 2180"/>
                <a:gd name="T52" fmla="*/ 63 w 2305"/>
                <a:gd name="T53" fmla="*/ 1447 h 2180"/>
                <a:gd name="T54" fmla="*/ 16 w 2305"/>
                <a:gd name="T55" fmla="*/ 1271 h 2180"/>
                <a:gd name="T56" fmla="*/ 0 w 2305"/>
                <a:gd name="T57" fmla="*/ 1092 h 2180"/>
                <a:gd name="T58" fmla="*/ 16 w 2305"/>
                <a:gd name="T59" fmla="*/ 912 h 2180"/>
                <a:gd name="T60" fmla="*/ 63 w 2305"/>
                <a:gd name="T61" fmla="*/ 737 h 2180"/>
                <a:gd name="T62" fmla="*/ 138 w 2305"/>
                <a:gd name="T63" fmla="*/ 573 h 2180"/>
                <a:gd name="T64" fmla="*/ 243 w 2305"/>
                <a:gd name="T65" fmla="*/ 422 h 2180"/>
                <a:gd name="T66" fmla="*/ 371 w 2305"/>
                <a:gd name="T67" fmla="*/ 290 h 2180"/>
                <a:gd name="T68" fmla="*/ 522 w 2305"/>
                <a:gd name="T69" fmla="*/ 179 h 2180"/>
                <a:gd name="T70" fmla="*/ 688 w 2305"/>
                <a:gd name="T71" fmla="*/ 92 h 2180"/>
                <a:gd name="T72" fmla="*/ 868 w 2305"/>
                <a:gd name="T73" fmla="*/ 33 h 2180"/>
                <a:gd name="T74" fmla="*/ 1055 w 2305"/>
                <a:gd name="T75" fmla="*/ 4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05" h="2180">
                  <a:moveTo>
                    <a:pt x="1150" y="0"/>
                  </a:moveTo>
                  <a:lnTo>
                    <a:pt x="1245" y="4"/>
                  </a:lnTo>
                  <a:lnTo>
                    <a:pt x="1340" y="14"/>
                  </a:lnTo>
                  <a:lnTo>
                    <a:pt x="1433" y="33"/>
                  </a:lnTo>
                  <a:lnTo>
                    <a:pt x="1526" y="59"/>
                  </a:lnTo>
                  <a:lnTo>
                    <a:pt x="1615" y="90"/>
                  </a:lnTo>
                  <a:lnTo>
                    <a:pt x="1700" y="130"/>
                  </a:lnTo>
                  <a:lnTo>
                    <a:pt x="1781" y="175"/>
                  </a:lnTo>
                  <a:lnTo>
                    <a:pt x="1860" y="228"/>
                  </a:lnTo>
                  <a:lnTo>
                    <a:pt x="1931" y="286"/>
                  </a:lnTo>
                  <a:lnTo>
                    <a:pt x="2000" y="351"/>
                  </a:lnTo>
                  <a:lnTo>
                    <a:pt x="2062" y="420"/>
                  </a:lnTo>
                  <a:lnTo>
                    <a:pt x="2117" y="493"/>
                  </a:lnTo>
                  <a:lnTo>
                    <a:pt x="2166" y="569"/>
                  </a:lnTo>
                  <a:lnTo>
                    <a:pt x="2208" y="650"/>
                  </a:lnTo>
                  <a:lnTo>
                    <a:pt x="2242" y="735"/>
                  </a:lnTo>
                  <a:lnTo>
                    <a:pt x="2269" y="820"/>
                  </a:lnTo>
                  <a:lnTo>
                    <a:pt x="2289" y="908"/>
                  </a:lnTo>
                  <a:lnTo>
                    <a:pt x="2301" y="997"/>
                  </a:lnTo>
                  <a:lnTo>
                    <a:pt x="2305" y="1088"/>
                  </a:lnTo>
                  <a:lnTo>
                    <a:pt x="2301" y="1178"/>
                  </a:lnTo>
                  <a:lnTo>
                    <a:pt x="2289" y="1267"/>
                  </a:lnTo>
                  <a:lnTo>
                    <a:pt x="2271" y="1356"/>
                  </a:lnTo>
                  <a:lnTo>
                    <a:pt x="2243" y="1443"/>
                  </a:lnTo>
                  <a:lnTo>
                    <a:pt x="2210" y="1525"/>
                  </a:lnTo>
                  <a:lnTo>
                    <a:pt x="2166" y="1606"/>
                  </a:lnTo>
                  <a:lnTo>
                    <a:pt x="2119" y="1685"/>
                  </a:lnTo>
                  <a:lnTo>
                    <a:pt x="2064" y="1758"/>
                  </a:lnTo>
                  <a:lnTo>
                    <a:pt x="2002" y="1827"/>
                  </a:lnTo>
                  <a:lnTo>
                    <a:pt x="1935" y="1890"/>
                  </a:lnTo>
                  <a:lnTo>
                    <a:pt x="1862" y="1949"/>
                  </a:lnTo>
                  <a:lnTo>
                    <a:pt x="1785" y="2002"/>
                  </a:lnTo>
                  <a:lnTo>
                    <a:pt x="1704" y="2048"/>
                  </a:lnTo>
                  <a:lnTo>
                    <a:pt x="1617" y="2087"/>
                  </a:lnTo>
                  <a:lnTo>
                    <a:pt x="1528" y="2121"/>
                  </a:lnTo>
                  <a:lnTo>
                    <a:pt x="1437" y="2146"/>
                  </a:lnTo>
                  <a:lnTo>
                    <a:pt x="1344" y="2164"/>
                  </a:lnTo>
                  <a:lnTo>
                    <a:pt x="1249" y="2176"/>
                  </a:lnTo>
                  <a:lnTo>
                    <a:pt x="1154" y="2180"/>
                  </a:lnTo>
                  <a:lnTo>
                    <a:pt x="1059" y="2176"/>
                  </a:lnTo>
                  <a:lnTo>
                    <a:pt x="965" y="2166"/>
                  </a:lnTo>
                  <a:lnTo>
                    <a:pt x="872" y="2148"/>
                  </a:lnTo>
                  <a:lnTo>
                    <a:pt x="781" y="2123"/>
                  </a:lnTo>
                  <a:lnTo>
                    <a:pt x="692" y="2089"/>
                  </a:lnTo>
                  <a:lnTo>
                    <a:pt x="607" y="2050"/>
                  </a:lnTo>
                  <a:lnTo>
                    <a:pt x="524" y="2004"/>
                  </a:lnTo>
                  <a:lnTo>
                    <a:pt x="447" y="1951"/>
                  </a:lnTo>
                  <a:lnTo>
                    <a:pt x="373" y="1894"/>
                  </a:lnTo>
                  <a:lnTo>
                    <a:pt x="306" y="1829"/>
                  </a:lnTo>
                  <a:lnTo>
                    <a:pt x="245" y="1762"/>
                  </a:lnTo>
                  <a:lnTo>
                    <a:pt x="190" y="1687"/>
                  </a:lnTo>
                  <a:lnTo>
                    <a:pt x="140" y="1610"/>
                  </a:lnTo>
                  <a:lnTo>
                    <a:pt x="99" y="1529"/>
                  </a:lnTo>
                  <a:lnTo>
                    <a:pt x="63" y="1447"/>
                  </a:lnTo>
                  <a:lnTo>
                    <a:pt x="35" y="1360"/>
                  </a:lnTo>
                  <a:lnTo>
                    <a:pt x="16" y="1271"/>
                  </a:lnTo>
                  <a:lnTo>
                    <a:pt x="4" y="1182"/>
                  </a:lnTo>
                  <a:lnTo>
                    <a:pt x="0" y="1092"/>
                  </a:lnTo>
                  <a:lnTo>
                    <a:pt x="4" y="1001"/>
                  </a:lnTo>
                  <a:lnTo>
                    <a:pt x="16" y="912"/>
                  </a:lnTo>
                  <a:lnTo>
                    <a:pt x="35" y="824"/>
                  </a:lnTo>
                  <a:lnTo>
                    <a:pt x="63" y="737"/>
                  </a:lnTo>
                  <a:lnTo>
                    <a:pt x="97" y="654"/>
                  </a:lnTo>
                  <a:lnTo>
                    <a:pt x="138" y="573"/>
                  </a:lnTo>
                  <a:lnTo>
                    <a:pt x="188" y="495"/>
                  </a:lnTo>
                  <a:lnTo>
                    <a:pt x="243" y="422"/>
                  </a:lnTo>
                  <a:lnTo>
                    <a:pt x="304" y="353"/>
                  </a:lnTo>
                  <a:lnTo>
                    <a:pt x="371" y="290"/>
                  </a:lnTo>
                  <a:lnTo>
                    <a:pt x="443" y="230"/>
                  </a:lnTo>
                  <a:lnTo>
                    <a:pt x="522" y="179"/>
                  </a:lnTo>
                  <a:lnTo>
                    <a:pt x="603" y="132"/>
                  </a:lnTo>
                  <a:lnTo>
                    <a:pt x="688" y="92"/>
                  </a:lnTo>
                  <a:lnTo>
                    <a:pt x="777" y="59"/>
                  </a:lnTo>
                  <a:lnTo>
                    <a:pt x="868" y="33"/>
                  </a:lnTo>
                  <a:lnTo>
                    <a:pt x="961" y="16"/>
                  </a:lnTo>
                  <a:lnTo>
                    <a:pt x="1055" y="4"/>
                  </a:lnTo>
                  <a:lnTo>
                    <a:pt x="115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571" name="Group 27"/>
          <p:cNvGrpSpPr>
            <a:grpSpLocks noChangeAspect="1"/>
          </p:cNvGrpSpPr>
          <p:nvPr/>
        </p:nvGrpSpPr>
        <p:grpSpPr bwMode="auto">
          <a:xfrm>
            <a:off x="7011988" y="5089525"/>
            <a:ext cx="1187450" cy="1141412"/>
            <a:chOff x="1217" y="1954"/>
            <a:chExt cx="1134" cy="1090"/>
          </a:xfrm>
        </p:grpSpPr>
        <p:sp>
          <p:nvSpPr>
            <p:cNvPr id="1644572" name="Rectangle 28"/>
            <p:cNvSpPr>
              <a:spLocks noChangeAspect="1" noChangeArrowheads="1"/>
            </p:cNvSpPr>
            <p:nvPr/>
          </p:nvSpPr>
          <p:spPr bwMode="auto">
            <a:xfrm>
              <a:off x="1666" y="2811"/>
              <a:ext cx="1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3</a:t>
              </a:r>
              <a:endParaRPr lang="en-US" altLang="en-US" sz="1600"/>
            </a:p>
          </p:txBody>
        </p:sp>
        <p:sp>
          <p:nvSpPr>
            <p:cNvPr id="1644573" name="Freeform 29"/>
            <p:cNvSpPr>
              <a:spLocks noChangeAspect="1"/>
            </p:cNvSpPr>
            <p:nvPr/>
          </p:nvSpPr>
          <p:spPr bwMode="auto">
            <a:xfrm>
              <a:off x="1217" y="1954"/>
              <a:ext cx="1134" cy="909"/>
            </a:xfrm>
            <a:custGeom>
              <a:avLst/>
              <a:gdLst>
                <a:gd name="T0" fmla="*/ 371 w 1134"/>
                <a:gd name="T1" fmla="*/ 142 h 909"/>
                <a:gd name="T2" fmla="*/ 430 w 1134"/>
                <a:gd name="T3" fmla="*/ 108 h 909"/>
                <a:gd name="T4" fmla="*/ 492 w 1134"/>
                <a:gd name="T5" fmla="*/ 79 h 909"/>
                <a:gd name="T6" fmla="*/ 551 w 1134"/>
                <a:gd name="T7" fmla="*/ 53 h 909"/>
                <a:gd name="T8" fmla="*/ 614 w 1134"/>
                <a:gd name="T9" fmla="*/ 32 h 909"/>
                <a:gd name="T10" fmla="*/ 674 w 1134"/>
                <a:gd name="T11" fmla="*/ 16 h 909"/>
                <a:gd name="T12" fmla="*/ 735 w 1134"/>
                <a:gd name="T13" fmla="*/ 6 h 909"/>
                <a:gd name="T14" fmla="*/ 792 w 1134"/>
                <a:gd name="T15" fmla="*/ 0 h 909"/>
                <a:gd name="T16" fmla="*/ 848 w 1134"/>
                <a:gd name="T17" fmla="*/ 0 h 909"/>
                <a:gd name="T18" fmla="*/ 899 w 1134"/>
                <a:gd name="T19" fmla="*/ 4 h 909"/>
                <a:gd name="T20" fmla="*/ 946 w 1134"/>
                <a:gd name="T21" fmla="*/ 14 h 909"/>
                <a:gd name="T22" fmla="*/ 990 w 1134"/>
                <a:gd name="T23" fmla="*/ 30 h 909"/>
                <a:gd name="T24" fmla="*/ 1027 w 1134"/>
                <a:gd name="T25" fmla="*/ 51 h 909"/>
                <a:gd name="T26" fmla="*/ 1061 w 1134"/>
                <a:gd name="T27" fmla="*/ 77 h 909"/>
                <a:gd name="T28" fmla="*/ 1089 w 1134"/>
                <a:gd name="T29" fmla="*/ 107 h 909"/>
                <a:gd name="T30" fmla="*/ 1110 w 1134"/>
                <a:gd name="T31" fmla="*/ 140 h 909"/>
                <a:gd name="T32" fmla="*/ 1124 w 1134"/>
                <a:gd name="T33" fmla="*/ 177 h 909"/>
                <a:gd name="T34" fmla="*/ 1132 w 1134"/>
                <a:gd name="T35" fmla="*/ 217 h 909"/>
                <a:gd name="T36" fmla="*/ 1134 w 1134"/>
                <a:gd name="T37" fmla="*/ 260 h 909"/>
                <a:gd name="T38" fmla="*/ 1128 w 1134"/>
                <a:gd name="T39" fmla="*/ 308 h 909"/>
                <a:gd name="T40" fmla="*/ 1118 w 1134"/>
                <a:gd name="T41" fmla="*/ 355 h 909"/>
                <a:gd name="T42" fmla="*/ 1099 w 1134"/>
                <a:gd name="T43" fmla="*/ 402 h 909"/>
                <a:gd name="T44" fmla="*/ 1075 w 1134"/>
                <a:gd name="T45" fmla="*/ 451 h 909"/>
                <a:gd name="T46" fmla="*/ 1045 w 1134"/>
                <a:gd name="T47" fmla="*/ 501 h 909"/>
                <a:gd name="T48" fmla="*/ 1010 w 1134"/>
                <a:gd name="T49" fmla="*/ 550 h 909"/>
                <a:gd name="T50" fmla="*/ 968 w 1134"/>
                <a:gd name="T51" fmla="*/ 597 h 909"/>
                <a:gd name="T52" fmla="*/ 923 w 1134"/>
                <a:gd name="T53" fmla="*/ 643 h 909"/>
                <a:gd name="T54" fmla="*/ 871 w 1134"/>
                <a:gd name="T55" fmla="*/ 688 h 909"/>
                <a:gd name="T56" fmla="*/ 818 w 1134"/>
                <a:gd name="T57" fmla="*/ 727 h 909"/>
                <a:gd name="T58" fmla="*/ 763 w 1134"/>
                <a:gd name="T59" fmla="*/ 765 h 909"/>
                <a:gd name="T60" fmla="*/ 703 w 1134"/>
                <a:gd name="T61" fmla="*/ 800 h 909"/>
                <a:gd name="T62" fmla="*/ 644 w 1134"/>
                <a:gd name="T63" fmla="*/ 830 h 909"/>
                <a:gd name="T64" fmla="*/ 583 w 1134"/>
                <a:gd name="T65" fmla="*/ 855 h 909"/>
                <a:gd name="T66" fmla="*/ 519 w 1134"/>
                <a:gd name="T67" fmla="*/ 877 h 909"/>
                <a:gd name="T68" fmla="*/ 460 w 1134"/>
                <a:gd name="T69" fmla="*/ 893 h 909"/>
                <a:gd name="T70" fmla="*/ 401 w 1134"/>
                <a:gd name="T71" fmla="*/ 903 h 909"/>
                <a:gd name="T72" fmla="*/ 342 w 1134"/>
                <a:gd name="T73" fmla="*/ 909 h 909"/>
                <a:gd name="T74" fmla="*/ 286 w 1134"/>
                <a:gd name="T75" fmla="*/ 909 h 909"/>
                <a:gd name="T76" fmla="*/ 235 w 1134"/>
                <a:gd name="T77" fmla="*/ 905 h 909"/>
                <a:gd name="T78" fmla="*/ 187 w 1134"/>
                <a:gd name="T79" fmla="*/ 893 h 909"/>
                <a:gd name="T80" fmla="*/ 144 w 1134"/>
                <a:gd name="T81" fmla="*/ 877 h 909"/>
                <a:gd name="T82" fmla="*/ 106 w 1134"/>
                <a:gd name="T83" fmla="*/ 857 h 909"/>
                <a:gd name="T84" fmla="*/ 73 w 1134"/>
                <a:gd name="T85" fmla="*/ 832 h 909"/>
                <a:gd name="T86" fmla="*/ 45 w 1134"/>
                <a:gd name="T87" fmla="*/ 802 h 909"/>
                <a:gd name="T88" fmla="*/ 23 w 1134"/>
                <a:gd name="T89" fmla="*/ 769 h 909"/>
                <a:gd name="T90" fmla="*/ 9 w 1134"/>
                <a:gd name="T91" fmla="*/ 731 h 909"/>
                <a:gd name="T92" fmla="*/ 2 w 1134"/>
                <a:gd name="T93" fmla="*/ 690 h 909"/>
                <a:gd name="T94" fmla="*/ 0 w 1134"/>
                <a:gd name="T95" fmla="*/ 647 h 909"/>
                <a:gd name="T96" fmla="*/ 5 w 1134"/>
                <a:gd name="T97" fmla="*/ 601 h 909"/>
                <a:gd name="T98" fmla="*/ 15 w 1134"/>
                <a:gd name="T99" fmla="*/ 554 h 909"/>
                <a:gd name="T100" fmla="*/ 35 w 1134"/>
                <a:gd name="T101" fmla="*/ 505 h 909"/>
                <a:gd name="T102" fmla="*/ 59 w 1134"/>
                <a:gd name="T103" fmla="*/ 455 h 909"/>
                <a:gd name="T104" fmla="*/ 88 w 1134"/>
                <a:gd name="T105" fmla="*/ 406 h 909"/>
                <a:gd name="T106" fmla="*/ 124 w 1134"/>
                <a:gd name="T107" fmla="*/ 359 h 909"/>
                <a:gd name="T108" fmla="*/ 166 w 1134"/>
                <a:gd name="T109" fmla="*/ 311 h 909"/>
                <a:gd name="T110" fmla="*/ 211 w 1134"/>
                <a:gd name="T111" fmla="*/ 264 h 909"/>
                <a:gd name="T112" fmla="*/ 262 w 1134"/>
                <a:gd name="T113" fmla="*/ 221 h 909"/>
                <a:gd name="T114" fmla="*/ 316 w 1134"/>
                <a:gd name="T115" fmla="*/ 179 h 909"/>
                <a:gd name="T116" fmla="*/ 371 w 1134"/>
                <a:gd name="T117" fmla="*/ 14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4" h="909">
                  <a:moveTo>
                    <a:pt x="371" y="142"/>
                  </a:moveTo>
                  <a:lnTo>
                    <a:pt x="430" y="108"/>
                  </a:lnTo>
                  <a:lnTo>
                    <a:pt x="492" y="79"/>
                  </a:lnTo>
                  <a:lnTo>
                    <a:pt x="551" y="53"/>
                  </a:lnTo>
                  <a:lnTo>
                    <a:pt x="614" y="32"/>
                  </a:lnTo>
                  <a:lnTo>
                    <a:pt x="674" y="16"/>
                  </a:lnTo>
                  <a:lnTo>
                    <a:pt x="735" y="6"/>
                  </a:lnTo>
                  <a:lnTo>
                    <a:pt x="792" y="0"/>
                  </a:lnTo>
                  <a:lnTo>
                    <a:pt x="848" y="0"/>
                  </a:lnTo>
                  <a:lnTo>
                    <a:pt x="899" y="4"/>
                  </a:lnTo>
                  <a:lnTo>
                    <a:pt x="946" y="14"/>
                  </a:lnTo>
                  <a:lnTo>
                    <a:pt x="990" y="30"/>
                  </a:lnTo>
                  <a:lnTo>
                    <a:pt x="1027" y="51"/>
                  </a:lnTo>
                  <a:lnTo>
                    <a:pt x="1061" y="77"/>
                  </a:lnTo>
                  <a:lnTo>
                    <a:pt x="1089" y="107"/>
                  </a:lnTo>
                  <a:lnTo>
                    <a:pt x="1110" y="140"/>
                  </a:lnTo>
                  <a:lnTo>
                    <a:pt x="1124" y="177"/>
                  </a:lnTo>
                  <a:lnTo>
                    <a:pt x="1132" y="217"/>
                  </a:lnTo>
                  <a:lnTo>
                    <a:pt x="1134" y="260"/>
                  </a:lnTo>
                  <a:lnTo>
                    <a:pt x="1128" y="308"/>
                  </a:lnTo>
                  <a:lnTo>
                    <a:pt x="1118" y="355"/>
                  </a:lnTo>
                  <a:lnTo>
                    <a:pt x="1099" y="402"/>
                  </a:lnTo>
                  <a:lnTo>
                    <a:pt x="1075" y="451"/>
                  </a:lnTo>
                  <a:lnTo>
                    <a:pt x="1045" y="501"/>
                  </a:lnTo>
                  <a:lnTo>
                    <a:pt x="1010" y="550"/>
                  </a:lnTo>
                  <a:lnTo>
                    <a:pt x="968" y="597"/>
                  </a:lnTo>
                  <a:lnTo>
                    <a:pt x="923" y="643"/>
                  </a:lnTo>
                  <a:lnTo>
                    <a:pt x="871" y="688"/>
                  </a:lnTo>
                  <a:lnTo>
                    <a:pt x="818" y="727"/>
                  </a:lnTo>
                  <a:lnTo>
                    <a:pt x="763" y="765"/>
                  </a:lnTo>
                  <a:lnTo>
                    <a:pt x="703" y="800"/>
                  </a:lnTo>
                  <a:lnTo>
                    <a:pt x="644" y="830"/>
                  </a:lnTo>
                  <a:lnTo>
                    <a:pt x="583" y="855"/>
                  </a:lnTo>
                  <a:lnTo>
                    <a:pt x="519" y="877"/>
                  </a:lnTo>
                  <a:lnTo>
                    <a:pt x="460" y="893"/>
                  </a:lnTo>
                  <a:lnTo>
                    <a:pt x="401" y="903"/>
                  </a:lnTo>
                  <a:lnTo>
                    <a:pt x="342" y="909"/>
                  </a:lnTo>
                  <a:lnTo>
                    <a:pt x="286" y="909"/>
                  </a:lnTo>
                  <a:lnTo>
                    <a:pt x="235" y="905"/>
                  </a:lnTo>
                  <a:lnTo>
                    <a:pt x="187" y="893"/>
                  </a:lnTo>
                  <a:lnTo>
                    <a:pt x="144" y="877"/>
                  </a:lnTo>
                  <a:lnTo>
                    <a:pt x="106" y="857"/>
                  </a:lnTo>
                  <a:lnTo>
                    <a:pt x="73" y="832"/>
                  </a:lnTo>
                  <a:lnTo>
                    <a:pt x="45" y="802"/>
                  </a:lnTo>
                  <a:lnTo>
                    <a:pt x="23" y="769"/>
                  </a:lnTo>
                  <a:lnTo>
                    <a:pt x="9" y="731"/>
                  </a:lnTo>
                  <a:lnTo>
                    <a:pt x="2" y="690"/>
                  </a:lnTo>
                  <a:lnTo>
                    <a:pt x="0" y="647"/>
                  </a:lnTo>
                  <a:lnTo>
                    <a:pt x="5" y="601"/>
                  </a:lnTo>
                  <a:lnTo>
                    <a:pt x="15" y="554"/>
                  </a:lnTo>
                  <a:lnTo>
                    <a:pt x="35" y="505"/>
                  </a:lnTo>
                  <a:lnTo>
                    <a:pt x="59" y="455"/>
                  </a:lnTo>
                  <a:lnTo>
                    <a:pt x="88" y="406"/>
                  </a:lnTo>
                  <a:lnTo>
                    <a:pt x="124" y="359"/>
                  </a:lnTo>
                  <a:lnTo>
                    <a:pt x="166" y="311"/>
                  </a:lnTo>
                  <a:lnTo>
                    <a:pt x="211" y="264"/>
                  </a:lnTo>
                  <a:lnTo>
                    <a:pt x="262" y="221"/>
                  </a:lnTo>
                  <a:lnTo>
                    <a:pt x="316" y="179"/>
                  </a:lnTo>
                  <a:lnTo>
                    <a:pt x="371" y="14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574" name="Group 30"/>
          <p:cNvGrpSpPr>
            <a:grpSpLocks noChangeAspect="1"/>
          </p:cNvGrpSpPr>
          <p:nvPr/>
        </p:nvGrpSpPr>
        <p:grpSpPr bwMode="auto">
          <a:xfrm>
            <a:off x="6986588" y="4313237"/>
            <a:ext cx="1274762" cy="2041525"/>
            <a:chOff x="1193" y="1212"/>
            <a:chExt cx="1218" cy="1950"/>
          </a:xfrm>
        </p:grpSpPr>
        <p:sp>
          <p:nvSpPr>
            <p:cNvPr id="1644575" name="Rectangle 31"/>
            <p:cNvSpPr>
              <a:spLocks noChangeAspect="1" noChangeArrowheads="1"/>
            </p:cNvSpPr>
            <p:nvPr/>
          </p:nvSpPr>
          <p:spPr bwMode="auto">
            <a:xfrm>
              <a:off x="1603" y="1212"/>
              <a:ext cx="10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4</a:t>
              </a:r>
              <a:endParaRPr lang="en-US" altLang="en-US" sz="1600"/>
            </a:p>
          </p:txBody>
        </p:sp>
        <p:sp>
          <p:nvSpPr>
            <p:cNvPr id="1644576" name="Freeform 32"/>
            <p:cNvSpPr>
              <a:spLocks noChangeAspect="1"/>
            </p:cNvSpPr>
            <p:nvPr/>
          </p:nvSpPr>
          <p:spPr bwMode="auto">
            <a:xfrm>
              <a:off x="1193" y="1246"/>
              <a:ext cx="1218" cy="1916"/>
            </a:xfrm>
            <a:custGeom>
              <a:avLst/>
              <a:gdLst>
                <a:gd name="T0" fmla="*/ 87 w 1218"/>
                <a:gd name="T1" fmla="*/ 724 h 1916"/>
                <a:gd name="T2" fmla="*/ 148 w 1218"/>
                <a:gd name="T3" fmla="*/ 566 h 1916"/>
                <a:gd name="T4" fmla="*/ 225 w 1218"/>
                <a:gd name="T5" fmla="*/ 420 h 1916"/>
                <a:gd name="T6" fmla="*/ 312 w 1218"/>
                <a:gd name="T7" fmla="*/ 290 h 1916"/>
                <a:gd name="T8" fmla="*/ 409 w 1218"/>
                <a:gd name="T9" fmla="*/ 182 h 1916"/>
                <a:gd name="T10" fmla="*/ 514 w 1218"/>
                <a:gd name="T11" fmla="*/ 97 h 1916"/>
                <a:gd name="T12" fmla="*/ 619 w 1218"/>
                <a:gd name="T13" fmla="*/ 38 h 1916"/>
                <a:gd name="T14" fmla="*/ 725 w 1218"/>
                <a:gd name="T15" fmla="*/ 6 h 1916"/>
                <a:gd name="T16" fmla="*/ 826 w 1218"/>
                <a:gd name="T17" fmla="*/ 4 h 1916"/>
                <a:gd name="T18" fmla="*/ 923 w 1218"/>
                <a:gd name="T19" fmla="*/ 30 h 1916"/>
                <a:gd name="T20" fmla="*/ 1008 w 1218"/>
                <a:gd name="T21" fmla="*/ 85 h 1916"/>
                <a:gd name="T22" fmla="*/ 1081 w 1218"/>
                <a:gd name="T23" fmla="*/ 168 h 1916"/>
                <a:gd name="T24" fmla="*/ 1142 w 1218"/>
                <a:gd name="T25" fmla="*/ 272 h 1916"/>
                <a:gd name="T26" fmla="*/ 1184 w 1218"/>
                <a:gd name="T27" fmla="*/ 399 h 1916"/>
                <a:gd name="T28" fmla="*/ 1212 w 1218"/>
                <a:gd name="T29" fmla="*/ 543 h 1916"/>
                <a:gd name="T30" fmla="*/ 1218 w 1218"/>
                <a:gd name="T31" fmla="*/ 698 h 1916"/>
                <a:gd name="T32" fmla="*/ 1208 w 1218"/>
                <a:gd name="T33" fmla="*/ 862 h 1916"/>
                <a:gd name="T34" fmla="*/ 1178 w 1218"/>
                <a:gd name="T35" fmla="*/ 1029 h 1916"/>
                <a:gd name="T36" fmla="*/ 1133 w 1218"/>
                <a:gd name="T37" fmla="*/ 1193 h 1916"/>
                <a:gd name="T38" fmla="*/ 1069 w 1218"/>
                <a:gd name="T39" fmla="*/ 1351 h 1916"/>
                <a:gd name="T40" fmla="*/ 992 w 1218"/>
                <a:gd name="T41" fmla="*/ 1496 h 1916"/>
                <a:gd name="T42" fmla="*/ 905 w 1218"/>
                <a:gd name="T43" fmla="*/ 1627 h 1916"/>
                <a:gd name="T44" fmla="*/ 808 w 1218"/>
                <a:gd name="T45" fmla="*/ 1735 h 1916"/>
                <a:gd name="T46" fmla="*/ 706 w 1218"/>
                <a:gd name="T47" fmla="*/ 1820 h 1916"/>
                <a:gd name="T48" fmla="*/ 599 w 1218"/>
                <a:gd name="T49" fmla="*/ 1879 h 1916"/>
                <a:gd name="T50" fmla="*/ 494 w 1218"/>
                <a:gd name="T51" fmla="*/ 1910 h 1916"/>
                <a:gd name="T52" fmla="*/ 391 w 1218"/>
                <a:gd name="T53" fmla="*/ 1912 h 1916"/>
                <a:gd name="T54" fmla="*/ 296 w 1218"/>
                <a:gd name="T55" fmla="*/ 1887 h 1916"/>
                <a:gd name="T56" fmla="*/ 209 w 1218"/>
                <a:gd name="T57" fmla="*/ 1832 h 1916"/>
                <a:gd name="T58" fmla="*/ 136 w 1218"/>
                <a:gd name="T59" fmla="*/ 1751 h 1916"/>
                <a:gd name="T60" fmla="*/ 77 w 1218"/>
                <a:gd name="T61" fmla="*/ 1644 h 1916"/>
                <a:gd name="T62" fmla="*/ 33 w 1218"/>
                <a:gd name="T63" fmla="*/ 1518 h 1916"/>
                <a:gd name="T64" fmla="*/ 8 w 1218"/>
                <a:gd name="T65" fmla="*/ 1374 h 1916"/>
                <a:gd name="T66" fmla="*/ 0 w 1218"/>
                <a:gd name="T67" fmla="*/ 1219 h 1916"/>
                <a:gd name="T68" fmla="*/ 12 w 1218"/>
                <a:gd name="T69" fmla="*/ 1055 h 1916"/>
                <a:gd name="T70" fmla="*/ 39 w 1218"/>
                <a:gd name="T71" fmla="*/ 887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8" h="1916">
                  <a:moveTo>
                    <a:pt x="61" y="805"/>
                  </a:moveTo>
                  <a:lnTo>
                    <a:pt x="87" y="724"/>
                  </a:lnTo>
                  <a:lnTo>
                    <a:pt x="116" y="643"/>
                  </a:lnTo>
                  <a:lnTo>
                    <a:pt x="148" y="566"/>
                  </a:lnTo>
                  <a:lnTo>
                    <a:pt x="186" y="491"/>
                  </a:lnTo>
                  <a:lnTo>
                    <a:pt x="225" y="420"/>
                  </a:lnTo>
                  <a:lnTo>
                    <a:pt x="267" y="353"/>
                  </a:lnTo>
                  <a:lnTo>
                    <a:pt x="312" y="290"/>
                  </a:lnTo>
                  <a:lnTo>
                    <a:pt x="360" y="233"/>
                  </a:lnTo>
                  <a:lnTo>
                    <a:pt x="409" y="182"/>
                  </a:lnTo>
                  <a:lnTo>
                    <a:pt x="460" y="136"/>
                  </a:lnTo>
                  <a:lnTo>
                    <a:pt x="514" y="97"/>
                  </a:lnTo>
                  <a:lnTo>
                    <a:pt x="565" y="64"/>
                  </a:lnTo>
                  <a:lnTo>
                    <a:pt x="619" y="38"/>
                  </a:lnTo>
                  <a:lnTo>
                    <a:pt x="672" y="18"/>
                  </a:lnTo>
                  <a:lnTo>
                    <a:pt x="725" y="6"/>
                  </a:lnTo>
                  <a:lnTo>
                    <a:pt x="777" y="0"/>
                  </a:lnTo>
                  <a:lnTo>
                    <a:pt x="826" y="4"/>
                  </a:lnTo>
                  <a:lnTo>
                    <a:pt x="876" y="14"/>
                  </a:lnTo>
                  <a:lnTo>
                    <a:pt x="923" y="30"/>
                  </a:lnTo>
                  <a:lnTo>
                    <a:pt x="966" y="54"/>
                  </a:lnTo>
                  <a:lnTo>
                    <a:pt x="1008" y="85"/>
                  </a:lnTo>
                  <a:lnTo>
                    <a:pt x="1048" y="123"/>
                  </a:lnTo>
                  <a:lnTo>
                    <a:pt x="1081" y="168"/>
                  </a:lnTo>
                  <a:lnTo>
                    <a:pt x="1113" y="217"/>
                  </a:lnTo>
                  <a:lnTo>
                    <a:pt x="1142" y="272"/>
                  </a:lnTo>
                  <a:lnTo>
                    <a:pt x="1166" y="334"/>
                  </a:lnTo>
                  <a:lnTo>
                    <a:pt x="1184" y="399"/>
                  </a:lnTo>
                  <a:lnTo>
                    <a:pt x="1200" y="470"/>
                  </a:lnTo>
                  <a:lnTo>
                    <a:pt x="1212" y="543"/>
                  </a:lnTo>
                  <a:lnTo>
                    <a:pt x="1218" y="619"/>
                  </a:lnTo>
                  <a:lnTo>
                    <a:pt x="1218" y="698"/>
                  </a:lnTo>
                  <a:lnTo>
                    <a:pt x="1216" y="779"/>
                  </a:lnTo>
                  <a:lnTo>
                    <a:pt x="1208" y="862"/>
                  </a:lnTo>
                  <a:lnTo>
                    <a:pt x="1196" y="947"/>
                  </a:lnTo>
                  <a:lnTo>
                    <a:pt x="1178" y="1029"/>
                  </a:lnTo>
                  <a:lnTo>
                    <a:pt x="1156" y="1112"/>
                  </a:lnTo>
                  <a:lnTo>
                    <a:pt x="1133" y="1193"/>
                  </a:lnTo>
                  <a:lnTo>
                    <a:pt x="1103" y="1274"/>
                  </a:lnTo>
                  <a:lnTo>
                    <a:pt x="1069" y="1351"/>
                  </a:lnTo>
                  <a:lnTo>
                    <a:pt x="1034" y="1426"/>
                  </a:lnTo>
                  <a:lnTo>
                    <a:pt x="992" y="1496"/>
                  </a:lnTo>
                  <a:lnTo>
                    <a:pt x="951" y="1563"/>
                  </a:lnTo>
                  <a:lnTo>
                    <a:pt x="905" y="1627"/>
                  </a:lnTo>
                  <a:lnTo>
                    <a:pt x="858" y="1684"/>
                  </a:lnTo>
                  <a:lnTo>
                    <a:pt x="808" y="1735"/>
                  </a:lnTo>
                  <a:lnTo>
                    <a:pt x="757" y="1780"/>
                  </a:lnTo>
                  <a:lnTo>
                    <a:pt x="706" y="1820"/>
                  </a:lnTo>
                  <a:lnTo>
                    <a:pt x="652" y="1853"/>
                  </a:lnTo>
                  <a:lnTo>
                    <a:pt x="599" y="1879"/>
                  </a:lnTo>
                  <a:lnTo>
                    <a:pt x="545" y="1899"/>
                  </a:lnTo>
                  <a:lnTo>
                    <a:pt x="494" y="1910"/>
                  </a:lnTo>
                  <a:lnTo>
                    <a:pt x="443" y="1916"/>
                  </a:lnTo>
                  <a:lnTo>
                    <a:pt x="391" y="1912"/>
                  </a:lnTo>
                  <a:lnTo>
                    <a:pt x="342" y="1902"/>
                  </a:lnTo>
                  <a:lnTo>
                    <a:pt x="296" y="1887"/>
                  </a:lnTo>
                  <a:lnTo>
                    <a:pt x="251" y="1863"/>
                  </a:lnTo>
                  <a:lnTo>
                    <a:pt x="209" y="1832"/>
                  </a:lnTo>
                  <a:lnTo>
                    <a:pt x="172" y="1794"/>
                  </a:lnTo>
                  <a:lnTo>
                    <a:pt x="136" y="1751"/>
                  </a:lnTo>
                  <a:lnTo>
                    <a:pt x="105" y="1699"/>
                  </a:lnTo>
                  <a:lnTo>
                    <a:pt x="77" y="1644"/>
                  </a:lnTo>
                  <a:lnTo>
                    <a:pt x="53" y="1583"/>
                  </a:lnTo>
                  <a:lnTo>
                    <a:pt x="33" y="1518"/>
                  </a:lnTo>
                  <a:lnTo>
                    <a:pt x="18" y="1449"/>
                  </a:lnTo>
                  <a:lnTo>
                    <a:pt x="8" y="1374"/>
                  </a:lnTo>
                  <a:lnTo>
                    <a:pt x="2" y="1297"/>
                  </a:lnTo>
                  <a:lnTo>
                    <a:pt x="0" y="1219"/>
                  </a:lnTo>
                  <a:lnTo>
                    <a:pt x="4" y="1138"/>
                  </a:lnTo>
                  <a:lnTo>
                    <a:pt x="12" y="1055"/>
                  </a:lnTo>
                  <a:lnTo>
                    <a:pt x="24" y="972"/>
                  </a:lnTo>
                  <a:lnTo>
                    <a:pt x="39" y="887"/>
                  </a:lnTo>
                  <a:lnTo>
                    <a:pt x="61" y="80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644577" name="Text Box 33"/>
          <p:cNvSpPr txBox="1">
            <a:spLocks noChangeArrowheads="1"/>
          </p:cNvSpPr>
          <p:nvPr/>
        </p:nvSpPr>
        <p:spPr bwMode="auto">
          <a:xfrm>
            <a:off x="3387725" y="2357437"/>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MIN</a:t>
            </a:r>
          </a:p>
        </p:txBody>
      </p:sp>
      <p:sp>
        <p:nvSpPr>
          <p:cNvPr id="1644578" name="Text Box 34"/>
          <p:cNvSpPr txBox="1">
            <a:spLocks noChangeArrowheads="1"/>
          </p:cNvSpPr>
          <p:nvPr/>
        </p:nvSpPr>
        <p:spPr bwMode="auto">
          <a:xfrm>
            <a:off x="5292725" y="2357437"/>
            <a:ext cx="1752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MAX</a:t>
            </a:r>
          </a:p>
        </p:txBody>
      </p:sp>
      <p:grpSp>
        <p:nvGrpSpPr>
          <p:cNvPr id="1644607" name="Group 63"/>
          <p:cNvGrpSpPr>
            <a:grpSpLocks noChangeAspect="1"/>
          </p:cNvGrpSpPr>
          <p:nvPr/>
        </p:nvGrpSpPr>
        <p:grpSpPr bwMode="auto">
          <a:xfrm>
            <a:off x="6157913" y="1676400"/>
            <a:ext cx="1979612" cy="1797050"/>
            <a:chOff x="383" y="1437"/>
            <a:chExt cx="1902" cy="1727"/>
          </a:xfrm>
        </p:grpSpPr>
        <p:sp>
          <p:nvSpPr>
            <p:cNvPr id="1644608" name="Freeform 64"/>
            <p:cNvSpPr>
              <a:spLocks noChangeAspect="1"/>
            </p:cNvSpPr>
            <p:nvPr/>
          </p:nvSpPr>
          <p:spPr bwMode="auto">
            <a:xfrm>
              <a:off x="974" y="2118"/>
              <a:ext cx="87" cy="87"/>
            </a:xfrm>
            <a:custGeom>
              <a:avLst/>
              <a:gdLst>
                <a:gd name="T0" fmla="*/ 0 w 87"/>
                <a:gd name="T1" fmla="*/ 43 h 87"/>
                <a:gd name="T2" fmla="*/ 4 w 87"/>
                <a:gd name="T3" fmla="*/ 26 h 87"/>
                <a:gd name="T4" fmla="*/ 13 w 87"/>
                <a:gd name="T5" fmla="*/ 13 h 87"/>
                <a:gd name="T6" fmla="*/ 28 w 87"/>
                <a:gd name="T7" fmla="*/ 2 h 87"/>
                <a:gd name="T8" fmla="*/ 45 w 87"/>
                <a:gd name="T9" fmla="*/ 0 h 87"/>
                <a:gd name="T10" fmla="*/ 62 w 87"/>
                <a:gd name="T11" fmla="*/ 2 h 87"/>
                <a:gd name="T12" fmla="*/ 75 w 87"/>
                <a:gd name="T13" fmla="*/ 13 h 87"/>
                <a:gd name="T14" fmla="*/ 85 w 87"/>
                <a:gd name="T15" fmla="*/ 26 h 87"/>
                <a:gd name="T16" fmla="*/ 87 w 87"/>
                <a:gd name="T17" fmla="*/ 43 h 87"/>
                <a:gd name="T18" fmla="*/ 85 w 87"/>
                <a:gd name="T19" fmla="*/ 60 h 87"/>
                <a:gd name="T20" fmla="*/ 75 w 87"/>
                <a:gd name="T21" fmla="*/ 75 h 87"/>
                <a:gd name="T22" fmla="*/ 62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3"/>
                  </a:moveTo>
                  <a:lnTo>
                    <a:pt x="4" y="26"/>
                  </a:lnTo>
                  <a:lnTo>
                    <a:pt x="13" y="13"/>
                  </a:lnTo>
                  <a:lnTo>
                    <a:pt x="28" y="2"/>
                  </a:lnTo>
                  <a:lnTo>
                    <a:pt x="45" y="0"/>
                  </a:lnTo>
                  <a:lnTo>
                    <a:pt x="62" y="2"/>
                  </a:lnTo>
                  <a:lnTo>
                    <a:pt x="75" y="13"/>
                  </a:lnTo>
                  <a:lnTo>
                    <a:pt x="85" y="26"/>
                  </a:lnTo>
                  <a:lnTo>
                    <a:pt x="87" y="43"/>
                  </a:lnTo>
                  <a:lnTo>
                    <a:pt x="85" y="60"/>
                  </a:lnTo>
                  <a:lnTo>
                    <a:pt x="75" y="75"/>
                  </a:lnTo>
                  <a:lnTo>
                    <a:pt x="62" y="83"/>
                  </a:lnTo>
                  <a:lnTo>
                    <a:pt x="45" y="87"/>
                  </a:lnTo>
                  <a:lnTo>
                    <a:pt x="28" y="83"/>
                  </a:lnTo>
                  <a:lnTo>
                    <a:pt x="13" y="75"/>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09" name="Freeform 65"/>
            <p:cNvSpPr>
              <a:spLocks noChangeAspect="1"/>
            </p:cNvSpPr>
            <p:nvPr/>
          </p:nvSpPr>
          <p:spPr bwMode="auto">
            <a:xfrm>
              <a:off x="1782" y="1488"/>
              <a:ext cx="87" cy="87"/>
            </a:xfrm>
            <a:custGeom>
              <a:avLst/>
              <a:gdLst>
                <a:gd name="T0" fmla="*/ 0 w 87"/>
                <a:gd name="T1" fmla="*/ 43 h 87"/>
                <a:gd name="T2" fmla="*/ 4 w 87"/>
                <a:gd name="T3" fmla="*/ 26 h 87"/>
                <a:gd name="T4" fmla="*/ 13 w 87"/>
                <a:gd name="T5" fmla="*/ 13 h 87"/>
                <a:gd name="T6" fmla="*/ 28 w 87"/>
                <a:gd name="T7" fmla="*/ 3 h 87"/>
                <a:gd name="T8" fmla="*/ 45 w 87"/>
                <a:gd name="T9" fmla="*/ 0 h 87"/>
                <a:gd name="T10" fmla="*/ 60 w 87"/>
                <a:gd name="T11" fmla="*/ 3 h 87"/>
                <a:gd name="T12" fmla="*/ 74 w 87"/>
                <a:gd name="T13" fmla="*/ 13 h 87"/>
                <a:gd name="T14" fmla="*/ 85 w 87"/>
                <a:gd name="T15" fmla="*/ 26 h 87"/>
                <a:gd name="T16" fmla="*/ 87 w 87"/>
                <a:gd name="T17" fmla="*/ 43 h 87"/>
                <a:gd name="T18" fmla="*/ 85 w 87"/>
                <a:gd name="T19" fmla="*/ 60 h 87"/>
                <a:gd name="T20" fmla="*/ 74 w 87"/>
                <a:gd name="T21" fmla="*/ 75 h 87"/>
                <a:gd name="T22" fmla="*/ 60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3"/>
                  </a:moveTo>
                  <a:lnTo>
                    <a:pt x="4" y="26"/>
                  </a:lnTo>
                  <a:lnTo>
                    <a:pt x="13" y="13"/>
                  </a:lnTo>
                  <a:lnTo>
                    <a:pt x="28" y="3"/>
                  </a:lnTo>
                  <a:lnTo>
                    <a:pt x="45" y="0"/>
                  </a:lnTo>
                  <a:lnTo>
                    <a:pt x="60" y="3"/>
                  </a:lnTo>
                  <a:lnTo>
                    <a:pt x="74" y="13"/>
                  </a:lnTo>
                  <a:lnTo>
                    <a:pt x="85" y="26"/>
                  </a:lnTo>
                  <a:lnTo>
                    <a:pt x="87" y="43"/>
                  </a:lnTo>
                  <a:lnTo>
                    <a:pt x="85" y="60"/>
                  </a:lnTo>
                  <a:lnTo>
                    <a:pt x="74" y="75"/>
                  </a:lnTo>
                  <a:lnTo>
                    <a:pt x="60" y="83"/>
                  </a:lnTo>
                  <a:lnTo>
                    <a:pt x="45" y="87"/>
                  </a:lnTo>
                  <a:lnTo>
                    <a:pt x="28" y="83"/>
                  </a:lnTo>
                  <a:lnTo>
                    <a:pt x="13" y="75"/>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10" name="Freeform 66"/>
            <p:cNvSpPr>
              <a:spLocks noChangeAspect="1"/>
            </p:cNvSpPr>
            <p:nvPr/>
          </p:nvSpPr>
          <p:spPr bwMode="auto">
            <a:xfrm>
              <a:off x="1193" y="2975"/>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5 w 87"/>
                <a:gd name="T13" fmla="*/ 13 h 87"/>
                <a:gd name="T14" fmla="*/ 85 w 87"/>
                <a:gd name="T15" fmla="*/ 28 h 87"/>
                <a:gd name="T16" fmla="*/ 87 w 87"/>
                <a:gd name="T17" fmla="*/ 45 h 87"/>
                <a:gd name="T18" fmla="*/ 85 w 87"/>
                <a:gd name="T19" fmla="*/ 62 h 87"/>
                <a:gd name="T20" fmla="*/ 75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5"/>
                  </a:moveTo>
                  <a:lnTo>
                    <a:pt x="4" y="28"/>
                  </a:lnTo>
                  <a:lnTo>
                    <a:pt x="13" y="13"/>
                  </a:lnTo>
                  <a:lnTo>
                    <a:pt x="28" y="4"/>
                  </a:lnTo>
                  <a:lnTo>
                    <a:pt x="45" y="0"/>
                  </a:lnTo>
                  <a:lnTo>
                    <a:pt x="62" y="4"/>
                  </a:lnTo>
                  <a:lnTo>
                    <a:pt x="75" y="13"/>
                  </a:lnTo>
                  <a:lnTo>
                    <a:pt x="85" y="28"/>
                  </a:lnTo>
                  <a:lnTo>
                    <a:pt x="87" y="45"/>
                  </a:lnTo>
                  <a:lnTo>
                    <a:pt x="85" y="62"/>
                  </a:lnTo>
                  <a:lnTo>
                    <a:pt x="75" y="74"/>
                  </a:lnTo>
                  <a:lnTo>
                    <a:pt x="62" y="85"/>
                  </a:lnTo>
                  <a:lnTo>
                    <a:pt x="45" y="87"/>
                  </a:lnTo>
                  <a:lnTo>
                    <a:pt x="28" y="85"/>
                  </a:lnTo>
                  <a:lnTo>
                    <a:pt x="13" y="74"/>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11" name="Freeform 67"/>
            <p:cNvSpPr>
              <a:spLocks noChangeAspect="1"/>
            </p:cNvSpPr>
            <p:nvPr/>
          </p:nvSpPr>
          <p:spPr bwMode="auto">
            <a:xfrm>
              <a:off x="383" y="1993"/>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4 w 87"/>
                <a:gd name="T13" fmla="*/ 13 h 87"/>
                <a:gd name="T14" fmla="*/ 85 w 87"/>
                <a:gd name="T15" fmla="*/ 28 h 87"/>
                <a:gd name="T16" fmla="*/ 87 w 87"/>
                <a:gd name="T17" fmla="*/ 45 h 87"/>
                <a:gd name="T18" fmla="*/ 85 w 87"/>
                <a:gd name="T19" fmla="*/ 62 h 87"/>
                <a:gd name="T20" fmla="*/ 74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5"/>
                  </a:moveTo>
                  <a:lnTo>
                    <a:pt x="4" y="28"/>
                  </a:lnTo>
                  <a:lnTo>
                    <a:pt x="13" y="13"/>
                  </a:lnTo>
                  <a:lnTo>
                    <a:pt x="28" y="4"/>
                  </a:lnTo>
                  <a:lnTo>
                    <a:pt x="45" y="0"/>
                  </a:lnTo>
                  <a:lnTo>
                    <a:pt x="62" y="4"/>
                  </a:lnTo>
                  <a:lnTo>
                    <a:pt x="74" y="13"/>
                  </a:lnTo>
                  <a:lnTo>
                    <a:pt x="85" y="28"/>
                  </a:lnTo>
                  <a:lnTo>
                    <a:pt x="87" y="45"/>
                  </a:lnTo>
                  <a:lnTo>
                    <a:pt x="85" y="62"/>
                  </a:lnTo>
                  <a:lnTo>
                    <a:pt x="74" y="74"/>
                  </a:lnTo>
                  <a:lnTo>
                    <a:pt x="62" y="85"/>
                  </a:lnTo>
                  <a:lnTo>
                    <a:pt x="45" y="87"/>
                  </a:lnTo>
                  <a:lnTo>
                    <a:pt x="28" y="85"/>
                  </a:lnTo>
                  <a:lnTo>
                    <a:pt x="13" y="74"/>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12" name="Freeform 68"/>
            <p:cNvSpPr>
              <a:spLocks noChangeAspect="1"/>
            </p:cNvSpPr>
            <p:nvPr/>
          </p:nvSpPr>
          <p:spPr bwMode="auto">
            <a:xfrm>
              <a:off x="1544" y="2419"/>
              <a:ext cx="87" cy="87"/>
            </a:xfrm>
            <a:custGeom>
              <a:avLst/>
              <a:gdLst>
                <a:gd name="T0" fmla="*/ 0 w 87"/>
                <a:gd name="T1" fmla="*/ 45 h 87"/>
                <a:gd name="T2" fmla="*/ 4 w 87"/>
                <a:gd name="T3" fmla="*/ 28 h 87"/>
                <a:gd name="T4" fmla="*/ 13 w 87"/>
                <a:gd name="T5" fmla="*/ 13 h 87"/>
                <a:gd name="T6" fmla="*/ 28 w 87"/>
                <a:gd name="T7" fmla="*/ 5 h 87"/>
                <a:gd name="T8" fmla="*/ 42 w 87"/>
                <a:gd name="T9" fmla="*/ 0 h 87"/>
                <a:gd name="T10" fmla="*/ 59 w 87"/>
                <a:gd name="T11" fmla="*/ 5 h 87"/>
                <a:gd name="T12" fmla="*/ 74 w 87"/>
                <a:gd name="T13" fmla="*/ 13 h 87"/>
                <a:gd name="T14" fmla="*/ 83 w 87"/>
                <a:gd name="T15" fmla="*/ 28 h 87"/>
                <a:gd name="T16" fmla="*/ 87 w 87"/>
                <a:gd name="T17" fmla="*/ 45 h 87"/>
                <a:gd name="T18" fmla="*/ 83 w 87"/>
                <a:gd name="T19" fmla="*/ 62 h 87"/>
                <a:gd name="T20" fmla="*/ 74 w 87"/>
                <a:gd name="T21" fmla="*/ 75 h 87"/>
                <a:gd name="T22" fmla="*/ 59 w 87"/>
                <a:gd name="T23" fmla="*/ 85 h 87"/>
                <a:gd name="T24" fmla="*/ 42 w 87"/>
                <a:gd name="T25" fmla="*/ 87 h 87"/>
                <a:gd name="T26" fmla="*/ 28 w 87"/>
                <a:gd name="T27" fmla="*/ 85 h 87"/>
                <a:gd name="T28" fmla="*/ 13 w 87"/>
                <a:gd name="T29" fmla="*/ 75 h 87"/>
                <a:gd name="T30" fmla="*/ 4 w 87"/>
                <a:gd name="T31" fmla="*/ 62 h 87"/>
                <a:gd name="T32" fmla="*/ 0 w 87"/>
                <a:gd name="T3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5"/>
                  </a:moveTo>
                  <a:lnTo>
                    <a:pt x="4" y="28"/>
                  </a:lnTo>
                  <a:lnTo>
                    <a:pt x="13" y="13"/>
                  </a:lnTo>
                  <a:lnTo>
                    <a:pt x="28" y="5"/>
                  </a:lnTo>
                  <a:lnTo>
                    <a:pt x="42" y="0"/>
                  </a:lnTo>
                  <a:lnTo>
                    <a:pt x="59" y="5"/>
                  </a:lnTo>
                  <a:lnTo>
                    <a:pt x="74" y="13"/>
                  </a:lnTo>
                  <a:lnTo>
                    <a:pt x="83" y="28"/>
                  </a:lnTo>
                  <a:lnTo>
                    <a:pt x="87" y="45"/>
                  </a:lnTo>
                  <a:lnTo>
                    <a:pt x="83" y="62"/>
                  </a:lnTo>
                  <a:lnTo>
                    <a:pt x="74" y="75"/>
                  </a:lnTo>
                  <a:lnTo>
                    <a:pt x="59" y="85"/>
                  </a:lnTo>
                  <a:lnTo>
                    <a:pt x="42" y="87"/>
                  </a:lnTo>
                  <a:lnTo>
                    <a:pt x="28" y="85"/>
                  </a:lnTo>
                  <a:lnTo>
                    <a:pt x="13" y="75"/>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13" name="Freeform 69"/>
            <p:cNvSpPr>
              <a:spLocks noChangeAspect="1"/>
            </p:cNvSpPr>
            <p:nvPr/>
          </p:nvSpPr>
          <p:spPr bwMode="auto">
            <a:xfrm>
              <a:off x="2018" y="2479"/>
              <a:ext cx="87" cy="87"/>
            </a:xfrm>
            <a:custGeom>
              <a:avLst/>
              <a:gdLst>
                <a:gd name="T0" fmla="*/ 0 w 87"/>
                <a:gd name="T1" fmla="*/ 42 h 87"/>
                <a:gd name="T2" fmla="*/ 4 w 87"/>
                <a:gd name="T3" fmla="*/ 25 h 87"/>
                <a:gd name="T4" fmla="*/ 13 w 87"/>
                <a:gd name="T5" fmla="*/ 13 h 87"/>
                <a:gd name="T6" fmla="*/ 28 w 87"/>
                <a:gd name="T7" fmla="*/ 2 h 87"/>
                <a:gd name="T8" fmla="*/ 45 w 87"/>
                <a:gd name="T9" fmla="*/ 0 h 87"/>
                <a:gd name="T10" fmla="*/ 62 w 87"/>
                <a:gd name="T11" fmla="*/ 2 h 87"/>
                <a:gd name="T12" fmla="*/ 74 w 87"/>
                <a:gd name="T13" fmla="*/ 13 h 87"/>
                <a:gd name="T14" fmla="*/ 85 w 87"/>
                <a:gd name="T15" fmla="*/ 25 h 87"/>
                <a:gd name="T16" fmla="*/ 87 w 87"/>
                <a:gd name="T17" fmla="*/ 42 h 87"/>
                <a:gd name="T18" fmla="*/ 85 w 87"/>
                <a:gd name="T19" fmla="*/ 59 h 87"/>
                <a:gd name="T20" fmla="*/ 74 w 87"/>
                <a:gd name="T21" fmla="*/ 74 h 87"/>
                <a:gd name="T22" fmla="*/ 62 w 87"/>
                <a:gd name="T23" fmla="*/ 83 h 87"/>
                <a:gd name="T24" fmla="*/ 45 w 87"/>
                <a:gd name="T25" fmla="*/ 87 h 87"/>
                <a:gd name="T26" fmla="*/ 28 w 87"/>
                <a:gd name="T27" fmla="*/ 83 h 87"/>
                <a:gd name="T28" fmla="*/ 13 w 87"/>
                <a:gd name="T29" fmla="*/ 74 h 87"/>
                <a:gd name="T30" fmla="*/ 4 w 87"/>
                <a:gd name="T31" fmla="*/ 59 h 87"/>
                <a:gd name="T32" fmla="*/ 0 w 87"/>
                <a:gd name="T33"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2"/>
                  </a:moveTo>
                  <a:lnTo>
                    <a:pt x="4" y="25"/>
                  </a:lnTo>
                  <a:lnTo>
                    <a:pt x="13" y="13"/>
                  </a:lnTo>
                  <a:lnTo>
                    <a:pt x="28" y="2"/>
                  </a:lnTo>
                  <a:lnTo>
                    <a:pt x="45" y="0"/>
                  </a:lnTo>
                  <a:lnTo>
                    <a:pt x="62" y="2"/>
                  </a:lnTo>
                  <a:lnTo>
                    <a:pt x="74" y="13"/>
                  </a:lnTo>
                  <a:lnTo>
                    <a:pt x="85" y="25"/>
                  </a:lnTo>
                  <a:lnTo>
                    <a:pt x="87" y="42"/>
                  </a:lnTo>
                  <a:lnTo>
                    <a:pt x="85" y="59"/>
                  </a:lnTo>
                  <a:lnTo>
                    <a:pt x="74" y="74"/>
                  </a:lnTo>
                  <a:lnTo>
                    <a:pt x="62" y="83"/>
                  </a:lnTo>
                  <a:lnTo>
                    <a:pt x="45" y="87"/>
                  </a:lnTo>
                  <a:lnTo>
                    <a:pt x="28" y="83"/>
                  </a:lnTo>
                  <a:lnTo>
                    <a:pt x="13" y="74"/>
                  </a:lnTo>
                  <a:lnTo>
                    <a:pt x="4" y="59"/>
                  </a:lnTo>
                  <a:lnTo>
                    <a:pt x="0" y="42"/>
                  </a:lnTo>
                  <a:close/>
                </a:path>
              </a:pathLst>
            </a:custGeom>
            <a:solidFill>
              <a:srgbClr val="1A1A1A"/>
            </a:solidFill>
            <a:ln w="3175">
              <a:solidFill>
                <a:srgbClr val="000000"/>
              </a:solidFill>
              <a:prstDash val="solid"/>
              <a:round/>
              <a:headEnd/>
              <a:tailEnd/>
            </a:ln>
          </p:spPr>
          <p:txBody>
            <a:bodyPr/>
            <a:lstStyle/>
            <a:p>
              <a:endParaRPr lang="en-US"/>
            </a:p>
          </p:txBody>
        </p:sp>
        <p:sp>
          <p:nvSpPr>
            <p:cNvPr id="1644614" name="Rectangle 70"/>
            <p:cNvSpPr>
              <a:spLocks noChangeAspect="1" noChangeArrowheads="1"/>
            </p:cNvSpPr>
            <p:nvPr/>
          </p:nvSpPr>
          <p:spPr bwMode="auto">
            <a:xfrm>
              <a:off x="1890" y="1437"/>
              <a:ext cx="9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1</a:t>
              </a:r>
              <a:endParaRPr lang="en-US" altLang="en-US" sz="1600"/>
            </a:p>
          </p:txBody>
        </p:sp>
        <p:sp>
          <p:nvSpPr>
            <p:cNvPr id="1644615" name="Rectangle 71"/>
            <p:cNvSpPr>
              <a:spLocks noChangeAspect="1" noChangeArrowheads="1"/>
            </p:cNvSpPr>
            <p:nvPr/>
          </p:nvSpPr>
          <p:spPr bwMode="auto">
            <a:xfrm>
              <a:off x="1089" y="2061"/>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2</a:t>
              </a:r>
              <a:endParaRPr lang="en-US" altLang="en-US" sz="1600"/>
            </a:p>
          </p:txBody>
        </p:sp>
        <p:sp>
          <p:nvSpPr>
            <p:cNvPr id="1644616" name="Rectangle 72"/>
            <p:cNvSpPr>
              <a:spLocks noChangeAspect="1" noChangeArrowheads="1"/>
            </p:cNvSpPr>
            <p:nvPr/>
          </p:nvSpPr>
          <p:spPr bwMode="auto">
            <a:xfrm>
              <a:off x="1699" y="2374"/>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3</a:t>
              </a:r>
              <a:endParaRPr lang="en-US" altLang="en-US" sz="1600"/>
            </a:p>
          </p:txBody>
        </p:sp>
        <p:sp>
          <p:nvSpPr>
            <p:cNvPr id="1644617" name="Rectangle 73"/>
            <p:cNvSpPr>
              <a:spLocks noChangeAspect="1" noChangeArrowheads="1"/>
            </p:cNvSpPr>
            <p:nvPr/>
          </p:nvSpPr>
          <p:spPr bwMode="auto">
            <a:xfrm>
              <a:off x="1319" y="2929"/>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4</a:t>
              </a:r>
              <a:endParaRPr lang="en-US" altLang="en-US" sz="1600"/>
            </a:p>
          </p:txBody>
        </p:sp>
        <p:sp>
          <p:nvSpPr>
            <p:cNvPr id="1644618" name="Rectangle 74"/>
            <p:cNvSpPr>
              <a:spLocks noChangeAspect="1" noChangeArrowheads="1"/>
            </p:cNvSpPr>
            <p:nvPr/>
          </p:nvSpPr>
          <p:spPr bwMode="auto">
            <a:xfrm>
              <a:off x="517" y="1940"/>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5</a:t>
              </a:r>
              <a:endParaRPr lang="en-US" altLang="en-US" sz="1600"/>
            </a:p>
          </p:txBody>
        </p:sp>
        <p:sp>
          <p:nvSpPr>
            <p:cNvPr id="1644619" name="Rectangle 75"/>
            <p:cNvSpPr>
              <a:spLocks noChangeAspect="1" noChangeArrowheads="1"/>
            </p:cNvSpPr>
            <p:nvPr/>
          </p:nvSpPr>
          <p:spPr bwMode="auto">
            <a:xfrm>
              <a:off x="2187" y="2429"/>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6</a:t>
              </a:r>
              <a:endParaRPr lang="en-US" altLang="en-US" sz="1600"/>
            </a:p>
          </p:txBody>
        </p:sp>
      </p:grpSp>
      <p:grpSp>
        <p:nvGrpSpPr>
          <p:cNvPr id="1644620" name="Group 76"/>
          <p:cNvGrpSpPr>
            <a:grpSpLocks noChangeAspect="1"/>
          </p:cNvGrpSpPr>
          <p:nvPr/>
        </p:nvGrpSpPr>
        <p:grpSpPr bwMode="auto">
          <a:xfrm>
            <a:off x="7285038" y="2584450"/>
            <a:ext cx="919162" cy="617537"/>
            <a:chOff x="1465" y="2309"/>
            <a:chExt cx="883" cy="594"/>
          </a:xfrm>
        </p:grpSpPr>
        <p:sp>
          <p:nvSpPr>
            <p:cNvPr id="1644621" name="Freeform 77"/>
            <p:cNvSpPr>
              <a:spLocks noChangeAspect="1"/>
            </p:cNvSpPr>
            <p:nvPr/>
          </p:nvSpPr>
          <p:spPr bwMode="auto">
            <a:xfrm>
              <a:off x="1465" y="2309"/>
              <a:ext cx="883" cy="369"/>
            </a:xfrm>
            <a:custGeom>
              <a:avLst/>
              <a:gdLst>
                <a:gd name="T0" fmla="*/ 442 w 883"/>
                <a:gd name="T1" fmla="*/ 0 h 369"/>
                <a:gd name="T2" fmla="*/ 502 w 883"/>
                <a:gd name="T3" fmla="*/ 2 h 369"/>
                <a:gd name="T4" fmla="*/ 562 w 883"/>
                <a:gd name="T5" fmla="*/ 7 h 369"/>
                <a:gd name="T6" fmla="*/ 619 w 883"/>
                <a:gd name="T7" fmla="*/ 15 h 369"/>
                <a:gd name="T8" fmla="*/ 672 w 883"/>
                <a:gd name="T9" fmla="*/ 28 h 369"/>
                <a:gd name="T10" fmla="*/ 721 w 883"/>
                <a:gd name="T11" fmla="*/ 43 h 369"/>
                <a:gd name="T12" fmla="*/ 766 w 883"/>
                <a:gd name="T13" fmla="*/ 60 h 369"/>
                <a:gd name="T14" fmla="*/ 804 w 883"/>
                <a:gd name="T15" fmla="*/ 79 h 369"/>
                <a:gd name="T16" fmla="*/ 836 w 883"/>
                <a:gd name="T17" fmla="*/ 100 h 369"/>
                <a:gd name="T18" fmla="*/ 859 w 883"/>
                <a:gd name="T19" fmla="*/ 123 h 369"/>
                <a:gd name="T20" fmla="*/ 876 w 883"/>
                <a:gd name="T21" fmla="*/ 147 h 369"/>
                <a:gd name="T22" fmla="*/ 883 w 883"/>
                <a:gd name="T23" fmla="*/ 172 h 369"/>
                <a:gd name="T24" fmla="*/ 883 w 883"/>
                <a:gd name="T25" fmla="*/ 197 h 369"/>
                <a:gd name="T26" fmla="*/ 876 w 883"/>
                <a:gd name="T27" fmla="*/ 223 h 369"/>
                <a:gd name="T28" fmla="*/ 859 w 883"/>
                <a:gd name="T29" fmla="*/ 246 h 369"/>
                <a:gd name="T30" fmla="*/ 836 w 883"/>
                <a:gd name="T31" fmla="*/ 270 h 369"/>
                <a:gd name="T32" fmla="*/ 804 w 883"/>
                <a:gd name="T33" fmla="*/ 291 h 369"/>
                <a:gd name="T34" fmla="*/ 766 w 883"/>
                <a:gd name="T35" fmla="*/ 310 h 369"/>
                <a:gd name="T36" fmla="*/ 721 w 883"/>
                <a:gd name="T37" fmla="*/ 327 h 369"/>
                <a:gd name="T38" fmla="*/ 672 w 883"/>
                <a:gd name="T39" fmla="*/ 342 h 369"/>
                <a:gd name="T40" fmla="*/ 619 w 883"/>
                <a:gd name="T41" fmla="*/ 354 h 369"/>
                <a:gd name="T42" fmla="*/ 562 w 883"/>
                <a:gd name="T43" fmla="*/ 363 h 369"/>
                <a:gd name="T44" fmla="*/ 502 w 883"/>
                <a:gd name="T45" fmla="*/ 367 h 369"/>
                <a:gd name="T46" fmla="*/ 442 w 883"/>
                <a:gd name="T47" fmla="*/ 369 h 369"/>
                <a:gd name="T48" fmla="*/ 381 w 883"/>
                <a:gd name="T49" fmla="*/ 367 h 369"/>
                <a:gd name="T50" fmla="*/ 323 w 883"/>
                <a:gd name="T51" fmla="*/ 363 h 369"/>
                <a:gd name="T52" fmla="*/ 266 w 883"/>
                <a:gd name="T53" fmla="*/ 354 h 369"/>
                <a:gd name="T54" fmla="*/ 213 w 883"/>
                <a:gd name="T55" fmla="*/ 342 h 369"/>
                <a:gd name="T56" fmla="*/ 162 w 883"/>
                <a:gd name="T57" fmla="*/ 327 h 369"/>
                <a:gd name="T58" fmla="*/ 119 w 883"/>
                <a:gd name="T59" fmla="*/ 310 h 369"/>
                <a:gd name="T60" fmla="*/ 81 w 883"/>
                <a:gd name="T61" fmla="*/ 291 h 369"/>
                <a:gd name="T62" fmla="*/ 49 w 883"/>
                <a:gd name="T63" fmla="*/ 270 h 369"/>
                <a:gd name="T64" fmla="*/ 26 w 883"/>
                <a:gd name="T65" fmla="*/ 246 h 369"/>
                <a:gd name="T66" fmla="*/ 9 w 883"/>
                <a:gd name="T67" fmla="*/ 223 h 369"/>
                <a:gd name="T68" fmla="*/ 0 w 883"/>
                <a:gd name="T69" fmla="*/ 197 h 369"/>
                <a:gd name="T70" fmla="*/ 0 w 883"/>
                <a:gd name="T71" fmla="*/ 172 h 369"/>
                <a:gd name="T72" fmla="*/ 9 w 883"/>
                <a:gd name="T73" fmla="*/ 147 h 369"/>
                <a:gd name="T74" fmla="*/ 26 w 883"/>
                <a:gd name="T75" fmla="*/ 123 h 369"/>
                <a:gd name="T76" fmla="*/ 49 w 883"/>
                <a:gd name="T77" fmla="*/ 100 h 369"/>
                <a:gd name="T78" fmla="*/ 81 w 883"/>
                <a:gd name="T79" fmla="*/ 79 h 369"/>
                <a:gd name="T80" fmla="*/ 119 w 883"/>
                <a:gd name="T81" fmla="*/ 60 h 369"/>
                <a:gd name="T82" fmla="*/ 162 w 883"/>
                <a:gd name="T83" fmla="*/ 43 h 369"/>
                <a:gd name="T84" fmla="*/ 213 w 883"/>
                <a:gd name="T85" fmla="*/ 28 h 369"/>
                <a:gd name="T86" fmla="*/ 266 w 883"/>
                <a:gd name="T87" fmla="*/ 15 h 369"/>
                <a:gd name="T88" fmla="*/ 323 w 883"/>
                <a:gd name="T89" fmla="*/ 7 h 369"/>
                <a:gd name="T90" fmla="*/ 381 w 883"/>
                <a:gd name="T91" fmla="*/ 2 h 369"/>
                <a:gd name="T92" fmla="*/ 442 w 883"/>
                <a:gd name="T9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3" h="369">
                  <a:moveTo>
                    <a:pt x="442" y="0"/>
                  </a:moveTo>
                  <a:lnTo>
                    <a:pt x="502" y="2"/>
                  </a:lnTo>
                  <a:lnTo>
                    <a:pt x="562" y="7"/>
                  </a:lnTo>
                  <a:lnTo>
                    <a:pt x="619" y="15"/>
                  </a:lnTo>
                  <a:lnTo>
                    <a:pt x="672" y="28"/>
                  </a:lnTo>
                  <a:lnTo>
                    <a:pt x="721" y="43"/>
                  </a:lnTo>
                  <a:lnTo>
                    <a:pt x="766" y="60"/>
                  </a:lnTo>
                  <a:lnTo>
                    <a:pt x="804" y="79"/>
                  </a:lnTo>
                  <a:lnTo>
                    <a:pt x="836" y="100"/>
                  </a:lnTo>
                  <a:lnTo>
                    <a:pt x="859" y="123"/>
                  </a:lnTo>
                  <a:lnTo>
                    <a:pt x="876" y="147"/>
                  </a:lnTo>
                  <a:lnTo>
                    <a:pt x="883" y="172"/>
                  </a:lnTo>
                  <a:lnTo>
                    <a:pt x="883" y="197"/>
                  </a:lnTo>
                  <a:lnTo>
                    <a:pt x="876" y="223"/>
                  </a:lnTo>
                  <a:lnTo>
                    <a:pt x="859" y="246"/>
                  </a:lnTo>
                  <a:lnTo>
                    <a:pt x="836" y="270"/>
                  </a:lnTo>
                  <a:lnTo>
                    <a:pt x="804" y="291"/>
                  </a:lnTo>
                  <a:lnTo>
                    <a:pt x="766" y="310"/>
                  </a:lnTo>
                  <a:lnTo>
                    <a:pt x="721" y="327"/>
                  </a:lnTo>
                  <a:lnTo>
                    <a:pt x="672" y="342"/>
                  </a:lnTo>
                  <a:lnTo>
                    <a:pt x="619" y="354"/>
                  </a:lnTo>
                  <a:lnTo>
                    <a:pt x="562" y="363"/>
                  </a:lnTo>
                  <a:lnTo>
                    <a:pt x="502" y="367"/>
                  </a:lnTo>
                  <a:lnTo>
                    <a:pt x="442" y="369"/>
                  </a:lnTo>
                  <a:lnTo>
                    <a:pt x="381" y="367"/>
                  </a:lnTo>
                  <a:lnTo>
                    <a:pt x="323" y="363"/>
                  </a:lnTo>
                  <a:lnTo>
                    <a:pt x="266" y="354"/>
                  </a:lnTo>
                  <a:lnTo>
                    <a:pt x="213" y="342"/>
                  </a:lnTo>
                  <a:lnTo>
                    <a:pt x="162" y="327"/>
                  </a:lnTo>
                  <a:lnTo>
                    <a:pt x="119" y="310"/>
                  </a:lnTo>
                  <a:lnTo>
                    <a:pt x="81" y="291"/>
                  </a:lnTo>
                  <a:lnTo>
                    <a:pt x="49" y="270"/>
                  </a:lnTo>
                  <a:lnTo>
                    <a:pt x="26" y="246"/>
                  </a:lnTo>
                  <a:lnTo>
                    <a:pt x="9" y="223"/>
                  </a:lnTo>
                  <a:lnTo>
                    <a:pt x="0" y="197"/>
                  </a:lnTo>
                  <a:lnTo>
                    <a:pt x="0" y="172"/>
                  </a:lnTo>
                  <a:lnTo>
                    <a:pt x="9" y="147"/>
                  </a:lnTo>
                  <a:lnTo>
                    <a:pt x="26" y="123"/>
                  </a:lnTo>
                  <a:lnTo>
                    <a:pt x="49" y="100"/>
                  </a:lnTo>
                  <a:lnTo>
                    <a:pt x="81" y="79"/>
                  </a:lnTo>
                  <a:lnTo>
                    <a:pt x="119" y="60"/>
                  </a:lnTo>
                  <a:lnTo>
                    <a:pt x="162" y="43"/>
                  </a:lnTo>
                  <a:lnTo>
                    <a:pt x="213" y="28"/>
                  </a:lnTo>
                  <a:lnTo>
                    <a:pt x="266" y="15"/>
                  </a:lnTo>
                  <a:lnTo>
                    <a:pt x="323" y="7"/>
                  </a:lnTo>
                  <a:lnTo>
                    <a:pt x="381" y="2"/>
                  </a:lnTo>
                  <a:lnTo>
                    <a:pt x="442"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22" name="Rectangle 78"/>
            <p:cNvSpPr>
              <a:spLocks noChangeAspect="1" noChangeArrowheads="1"/>
            </p:cNvSpPr>
            <p:nvPr/>
          </p:nvSpPr>
          <p:spPr bwMode="auto">
            <a:xfrm>
              <a:off x="1831" y="2668"/>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1</a:t>
              </a:r>
              <a:endParaRPr lang="en-US" altLang="en-US" sz="1600"/>
            </a:p>
          </p:txBody>
        </p:sp>
      </p:grpSp>
      <p:grpSp>
        <p:nvGrpSpPr>
          <p:cNvPr id="1644623" name="Group 79"/>
          <p:cNvGrpSpPr>
            <a:grpSpLocks noChangeAspect="1"/>
          </p:cNvGrpSpPr>
          <p:nvPr/>
        </p:nvGrpSpPr>
        <p:grpSpPr bwMode="auto">
          <a:xfrm>
            <a:off x="6100763" y="1954212"/>
            <a:ext cx="1036637" cy="584200"/>
            <a:chOff x="328" y="1704"/>
            <a:chExt cx="995" cy="561"/>
          </a:xfrm>
        </p:grpSpPr>
        <p:sp>
          <p:nvSpPr>
            <p:cNvPr id="1644624" name="Freeform 80"/>
            <p:cNvSpPr>
              <a:spLocks noChangeAspect="1"/>
            </p:cNvSpPr>
            <p:nvPr/>
          </p:nvSpPr>
          <p:spPr bwMode="auto">
            <a:xfrm>
              <a:off x="328" y="1881"/>
              <a:ext cx="995" cy="384"/>
            </a:xfrm>
            <a:custGeom>
              <a:avLst/>
              <a:gdLst>
                <a:gd name="T0" fmla="*/ 514 w 995"/>
                <a:gd name="T1" fmla="*/ 4 h 384"/>
                <a:gd name="T2" fmla="*/ 576 w 995"/>
                <a:gd name="T3" fmla="*/ 10 h 384"/>
                <a:gd name="T4" fmla="*/ 638 w 995"/>
                <a:gd name="T5" fmla="*/ 21 h 384"/>
                <a:gd name="T6" fmla="*/ 695 w 995"/>
                <a:gd name="T7" fmla="*/ 34 h 384"/>
                <a:gd name="T8" fmla="*/ 752 w 995"/>
                <a:gd name="T9" fmla="*/ 49 h 384"/>
                <a:gd name="T10" fmla="*/ 803 w 995"/>
                <a:gd name="T11" fmla="*/ 66 h 384"/>
                <a:gd name="T12" fmla="*/ 850 w 995"/>
                <a:gd name="T13" fmla="*/ 85 h 384"/>
                <a:gd name="T14" fmla="*/ 891 w 995"/>
                <a:gd name="T15" fmla="*/ 106 h 384"/>
                <a:gd name="T16" fmla="*/ 927 w 995"/>
                <a:gd name="T17" fmla="*/ 127 h 384"/>
                <a:gd name="T18" fmla="*/ 954 w 995"/>
                <a:gd name="T19" fmla="*/ 150 h 384"/>
                <a:gd name="T20" fmla="*/ 976 w 995"/>
                <a:gd name="T21" fmla="*/ 176 h 384"/>
                <a:gd name="T22" fmla="*/ 988 w 995"/>
                <a:gd name="T23" fmla="*/ 199 h 384"/>
                <a:gd name="T24" fmla="*/ 995 w 995"/>
                <a:gd name="T25" fmla="*/ 222 h 384"/>
                <a:gd name="T26" fmla="*/ 993 w 995"/>
                <a:gd name="T27" fmla="*/ 248 h 384"/>
                <a:gd name="T28" fmla="*/ 982 w 995"/>
                <a:gd name="T29" fmla="*/ 269 h 384"/>
                <a:gd name="T30" fmla="*/ 965 w 995"/>
                <a:gd name="T31" fmla="*/ 290 h 384"/>
                <a:gd name="T32" fmla="*/ 940 w 995"/>
                <a:gd name="T33" fmla="*/ 312 h 384"/>
                <a:gd name="T34" fmla="*/ 908 w 995"/>
                <a:gd name="T35" fmla="*/ 329 h 384"/>
                <a:gd name="T36" fmla="*/ 869 w 995"/>
                <a:gd name="T37" fmla="*/ 345 h 384"/>
                <a:gd name="T38" fmla="*/ 827 w 995"/>
                <a:gd name="T39" fmla="*/ 358 h 384"/>
                <a:gd name="T40" fmla="*/ 776 w 995"/>
                <a:gd name="T41" fmla="*/ 369 h 384"/>
                <a:gd name="T42" fmla="*/ 723 w 995"/>
                <a:gd name="T43" fmla="*/ 377 h 384"/>
                <a:gd name="T44" fmla="*/ 665 w 995"/>
                <a:gd name="T45" fmla="*/ 382 h 384"/>
                <a:gd name="T46" fmla="*/ 606 w 995"/>
                <a:gd name="T47" fmla="*/ 384 h 384"/>
                <a:gd name="T48" fmla="*/ 544 w 995"/>
                <a:gd name="T49" fmla="*/ 384 h 384"/>
                <a:gd name="T50" fmla="*/ 480 w 995"/>
                <a:gd name="T51" fmla="*/ 379 h 384"/>
                <a:gd name="T52" fmla="*/ 419 w 995"/>
                <a:gd name="T53" fmla="*/ 373 h 384"/>
                <a:gd name="T54" fmla="*/ 357 w 995"/>
                <a:gd name="T55" fmla="*/ 362 h 384"/>
                <a:gd name="T56" fmla="*/ 300 w 995"/>
                <a:gd name="T57" fmla="*/ 350 h 384"/>
                <a:gd name="T58" fmla="*/ 242 w 995"/>
                <a:gd name="T59" fmla="*/ 335 h 384"/>
                <a:gd name="T60" fmla="*/ 191 w 995"/>
                <a:gd name="T61" fmla="*/ 318 h 384"/>
                <a:gd name="T62" fmla="*/ 144 w 995"/>
                <a:gd name="T63" fmla="*/ 299 h 384"/>
                <a:gd name="T64" fmla="*/ 104 w 995"/>
                <a:gd name="T65" fmla="*/ 278 h 384"/>
                <a:gd name="T66" fmla="*/ 68 w 995"/>
                <a:gd name="T67" fmla="*/ 256 h 384"/>
                <a:gd name="T68" fmla="*/ 40 w 995"/>
                <a:gd name="T69" fmla="*/ 233 h 384"/>
                <a:gd name="T70" fmla="*/ 19 w 995"/>
                <a:gd name="T71" fmla="*/ 208 h 384"/>
                <a:gd name="T72" fmla="*/ 6 w 995"/>
                <a:gd name="T73" fmla="*/ 184 h 384"/>
                <a:gd name="T74" fmla="*/ 0 w 995"/>
                <a:gd name="T75" fmla="*/ 161 h 384"/>
                <a:gd name="T76" fmla="*/ 2 w 995"/>
                <a:gd name="T77" fmla="*/ 138 h 384"/>
                <a:gd name="T78" fmla="*/ 13 w 995"/>
                <a:gd name="T79" fmla="*/ 114 h 384"/>
                <a:gd name="T80" fmla="*/ 30 w 995"/>
                <a:gd name="T81" fmla="*/ 93 h 384"/>
                <a:gd name="T82" fmla="*/ 55 w 995"/>
                <a:gd name="T83" fmla="*/ 72 h 384"/>
                <a:gd name="T84" fmla="*/ 87 w 995"/>
                <a:gd name="T85" fmla="*/ 55 h 384"/>
                <a:gd name="T86" fmla="*/ 125 w 995"/>
                <a:gd name="T87" fmla="*/ 38 h 384"/>
                <a:gd name="T88" fmla="*/ 168 w 995"/>
                <a:gd name="T89" fmla="*/ 25 h 384"/>
                <a:gd name="T90" fmla="*/ 219 w 995"/>
                <a:gd name="T91" fmla="*/ 15 h 384"/>
                <a:gd name="T92" fmla="*/ 272 w 995"/>
                <a:gd name="T93" fmla="*/ 6 h 384"/>
                <a:gd name="T94" fmla="*/ 329 w 995"/>
                <a:gd name="T95" fmla="*/ 2 h 384"/>
                <a:gd name="T96" fmla="*/ 389 w 995"/>
                <a:gd name="T97" fmla="*/ 0 h 384"/>
                <a:gd name="T98" fmla="*/ 450 w 995"/>
                <a:gd name="T99" fmla="*/ 0 h 384"/>
                <a:gd name="T100" fmla="*/ 514 w 995"/>
                <a:gd name="T101" fmla="*/ 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5" h="384">
                  <a:moveTo>
                    <a:pt x="514" y="4"/>
                  </a:moveTo>
                  <a:lnTo>
                    <a:pt x="576" y="10"/>
                  </a:lnTo>
                  <a:lnTo>
                    <a:pt x="638" y="21"/>
                  </a:lnTo>
                  <a:lnTo>
                    <a:pt x="695" y="34"/>
                  </a:lnTo>
                  <a:lnTo>
                    <a:pt x="752" y="49"/>
                  </a:lnTo>
                  <a:lnTo>
                    <a:pt x="803" y="66"/>
                  </a:lnTo>
                  <a:lnTo>
                    <a:pt x="850" y="85"/>
                  </a:lnTo>
                  <a:lnTo>
                    <a:pt x="891" y="106"/>
                  </a:lnTo>
                  <a:lnTo>
                    <a:pt x="927" y="127"/>
                  </a:lnTo>
                  <a:lnTo>
                    <a:pt x="954" y="150"/>
                  </a:lnTo>
                  <a:lnTo>
                    <a:pt x="976" y="176"/>
                  </a:lnTo>
                  <a:lnTo>
                    <a:pt x="988" y="199"/>
                  </a:lnTo>
                  <a:lnTo>
                    <a:pt x="995" y="222"/>
                  </a:lnTo>
                  <a:lnTo>
                    <a:pt x="993" y="248"/>
                  </a:lnTo>
                  <a:lnTo>
                    <a:pt x="982" y="269"/>
                  </a:lnTo>
                  <a:lnTo>
                    <a:pt x="965" y="290"/>
                  </a:lnTo>
                  <a:lnTo>
                    <a:pt x="940" y="312"/>
                  </a:lnTo>
                  <a:lnTo>
                    <a:pt x="908" y="329"/>
                  </a:lnTo>
                  <a:lnTo>
                    <a:pt x="869" y="345"/>
                  </a:lnTo>
                  <a:lnTo>
                    <a:pt x="827" y="358"/>
                  </a:lnTo>
                  <a:lnTo>
                    <a:pt x="776" y="369"/>
                  </a:lnTo>
                  <a:lnTo>
                    <a:pt x="723" y="377"/>
                  </a:lnTo>
                  <a:lnTo>
                    <a:pt x="665" y="382"/>
                  </a:lnTo>
                  <a:lnTo>
                    <a:pt x="606" y="384"/>
                  </a:lnTo>
                  <a:lnTo>
                    <a:pt x="544" y="384"/>
                  </a:lnTo>
                  <a:lnTo>
                    <a:pt x="480" y="379"/>
                  </a:lnTo>
                  <a:lnTo>
                    <a:pt x="419" y="373"/>
                  </a:lnTo>
                  <a:lnTo>
                    <a:pt x="357" y="362"/>
                  </a:lnTo>
                  <a:lnTo>
                    <a:pt x="300" y="350"/>
                  </a:lnTo>
                  <a:lnTo>
                    <a:pt x="242" y="335"/>
                  </a:lnTo>
                  <a:lnTo>
                    <a:pt x="191" y="318"/>
                  </a:lnTo>
                  <a:lnTo>
                    <a:pt x="144" y="299"/>
                  </a:lnTo>
                  <a:lnTo>
                    <a:pt x="104" y="278"/>
                  </a:lnTo>
                  <a:lnTo>
                    <a:pt x="68" y="256"/>
                  </a:lnTo>
                  <a:lnTo>
                    <a:pt x="40" y="233"/>
                  </a:lnTo>
                  <a:lnTo>
                    <a:pt x="19" y="208"/>
                  </a:lnTo>
                  <a:lnTo>
                    <a:pt x="6" y="184"/>
                  </a:lnTo>
                  <a:lnTo>
                    <a:pt x="0" y="161"/>
                  </a:lnTo>
                  <a:lnTo>
                    <a:pt x="2" y="138"/>
                  </a:lnTo>
                  <a:lnTo>
                    <a:pt x="13" y="114"/>
                  </a:lnTo>
                  <a:lnTo>
                    <a:pt x="30" y="93"/>
                  </a:lnTo>
                  <a:lnTo>
                    <a:pt x="55" y="72"/>
                  </a:lnTo>
                  <a:lnTo>
                    <a:pt x="87" y="55"/>
                  </a:lnTo>
                  <a:lnTo>
                    <a:pt x="125" y="38"/>
                  </a:lnTo>
                  <a:lnTo>
                    <a:pt x="168" y="25"/>
                  </a:lnTo>
                  <a:lnTo>
                    <a:pt x="219" y="15"/>
                  </a:lnTo>
                  <a:lnTo>
                    <a:pt x="272" y="6"/>
                  </a:lnTo>
                  <a:lnTo>
                    <a:pt x="329" y="2"/>
                  </a:lnTo>
                  <a:lnTo>
                    <a:pt x="389" y="0"/>
                  </a:lnTo>
                  <a:lnTo>
                    <a:pt x="450" y="0"/>
                  </a:lnTo>
                  <a:lnTo>
                    <a:pt x="514" y="4"/>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25" name="Rectangle 81"/>
            <p:cNvSpPr>
              <a:spLocks noChangeAspect="1" noChangeArrowheads="1"/>
            </p:cNvSpPr>
            <p:nvPr/>
          </p:nvSpPr>
          <p:spPr bwMode="auto">
            <a:xfrm>
              <a:off x="854" y="1704"/>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2</a:t>
              </a:r>
              <a:endParaRPr lang="en-US" altLang="en-US" sz="1600"/>
            </a:p>
          </p:txBody>
        </p:sp>
      </p:grpSp>
      <p:grpSp>
        <p:nvGrpSpPr>
          <p:cNvPr id="1644626" name="Group 82"/>
          <p:cNvGrpSpPr>
            <a:grpSpLocks noChangeAspect="1"/>
          </p:cNvGrpSpPr>
          <p:nvPr/>
        </p:nvGrpSpPr>
        <p:grpSpPr bwMode="auto">
          <a:xfrm>
            <a:off x="5875338" y="1517650"/>
            <a:ext cx="2582862" cy="2287587"/>
            <a:chOff x="111" y="1285"/>
            <a:chExt cx="2481" cy="2197"/>
          </a:xfrm>
        </p:grpSpPr>
        <p:sp>
          <p:nvSpPr>
            <p:cNvPr id="1644627" name="Rectangle 83"/>
            <p:cNvSpPr>
              <a:spLocks noChangeAspect="1" noChangeArrowheads="1"/>
            </p:cNvSpPr>
            <p:nvPr/>
          </p:nvSpPr>
          <p:spPr bwMode="auto">
            <a:xfrm>
              <a:off x="2484" y="1704"/>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5</a:t>
              </a:r>
              <a:endParaRPr lang="en-US" altLang="en-US" sz="1600"/>
            </a:p>
          </p:txBody>
        </p:sp>
        <p:sp>
          <p:nvSpPr>
            <p:cNvPr id="1644628" name="Freeform 84"/>
            <p:cNvSpPr>
              <a:spLocks noChangeAspect="1"/>
            </p:cNvSpPr>
            <p:nvPr/>
          </p:nvSpPr>
          <p:spPr bwMode="auto">
            <a:xfrm>
              <a:off x="111" y="1285"/>
              <a:ext cx="2479" cy="2197"/>
            </a:xfrm>
            <a:custGeom>
              <a:avLst/>
              <a:gdLst>
                <a:gd name="T0" fmla="*/ 1339 w 2479"/>
                <a:gd name="T1" fmla="*/ 2 h 2197"/>
                <a:gd name="T2" fmla="*/ 1541 w 2479"/>
                <a:gd name="T3" fmla="*/ 32 h 2197"/>
                <a:gd name="T4" fmla="*/ 1735 w 2479"/>
                <a:gd name="T5" fmla="*/ 91 h 2197"/>
                <a:gd name="T6" fmla="*/ 1916 w 2479"/>
                <a:gd name="T7" fmla="*/ 178 h 2197"/>
                <a:gd name="T8" fmla="*/ 2077 w 2479"/>
                <a:gd name="T9" fmla="*/ 288 h 2197"/>
                <a:gd name="T10" fmla="*/ 2215 w 2479"/>
                <a:gd name="T11" fmla="*/ 422 h 2197"/>
                <a:gd name="T12" fmla="*/ 2328 w 2479"/>
                <a:gd name="T13" fmla="*/ 572 h 2197"/>
                <a:gd name="T14" fmla="*/ 2411 w 2479"/>
                <a:gd name="T15" fmla="*/ 740 h 2197"/>
                <a:gd name="T16" fmla="*/ 2462 w 2479"/>
                <a:gd name="T17" fmla="*/ 916 h 2197"/>
                <a:gd name="T18" fmla="*/ 2479 w 2479"/>
                <a:gd name="T19" fmla="*/ 1096 h 2197"/>
                <a:gd name="T20" fmla="*/ 2462 w 2479"/>
                <a:gd name="T21" fmla="*/ 1277 h 2197"/>
                <a:gd name="T22" fmla="*/ 2411 w 2479"/>
                <a:gd name="T23" fmla="*/ 1453 h 2197"/>
                <a:gd name="T24" fmla="*/ 2330 w 2479"/>
                <a:gd name="T25" fmla="*/ 1620 h 2197"/>
                <a:gd name="T26" fmla="*/ 2217 w 2479"/>
                <a:gd name="T27" fmla="*/ 1771 h 2197"/>
                <a:gd name="T28" fmla="*/ 2079 w 2479"/>
                <a:gd name="T29" fmla="*/ 1904 h 2197"/>
                <a:gd name="T30" fmla="*/ 1918 w 2479"/>
                <a:gd name="T31" fmla="*/ 2017 h 2197"/>
                <a:gd name="T32" fmla="*/ 1739 w 2479"/>
                <a:gd name="T33" fmla="*/ 2104 h 2197"/>
                <a:gd name="T34" fmla="*/ 1546 w 2479"/>
                <a:gd name="T35" fmla="*/ 2163 h 2197"/>
                <a:gd name="T36" fmla="*/ 1344 w 2479"/>
                <a:gd name="T37" fmla="*/ 2193 h 2197"/>
                <a:gd name="T38" fmla="*/ 1139 w 2479"/>
                <a:gd name="T39" fmla="*/ 2193 h 2197"/>
                <a:gd name="T40" fmla="*/ 938 w 2479"/>
                <a:gd name="T41" fmla="*/ 2163 h 2197"/>
                <a:gd name="T42" fmla="*/ 744 w 2479"/>
                <a:gd name="T43" fmla="*/ 2106 h 2197"/>
                <a:gd name="T44" fmla="*/ 563 w 2479"/>
                <a:gd name="T45" fmla="*/ 2019 h 2197"/>
                <a:gd name="T46" fmla="*/ 402 w 2479"/>
                <a:gd name="T47" fmla="*/ 1909 h 2197"/>
                <a:gd name="T48" fmla="*/ 264 w 2479"/>
                <a:gd name="T49" fmla="*/ 1775 h 2197"/>
                <a:gd name="T50" fmla="*/ 151 w 2479"/>
                <a:gd name="T51" fmla="*/ 1622 h 2197"/>
                <a:gd name="T52" fmla="*/ 68 w 2479"/>
                <a:gd name="T53" fmla="*/ 1457 h 2197"/>
                <a:gd name="T54" fmla="*/ 17 w 2479"/>
                <a:gd name="T55" fmla="*/ 1281 h 2197"/>
                <a:gd name="T56" fmla="*/ 0 w 2479"/>
                <a:gd name="T57" fmla="*/ 1101 h 2197"/>
                <a:gd name="T58" fmla="*/ 17 w 2479"/>
                <a:gd name="T59" fmla="*/ 920 h 2197"/>
                <a:gd name="T60" fmla="*/ 68 w 2479"/>
                <a:gd name="T61" fmla="*/ 744 h 2197"/>
                <a:gd name="T62" fmla="*/ 149 w 2479"/>
                <a:gd name="T63" fmla="*/ 577 h 2197"/>
                <a:gd name="T64" fmla="*/ 261 w 2479"/>
                <a:gd name="T65" fmla="*/ 424 h 2197"/>
                <a:gd name="T66" fmla="*/ 400 w 2479"/>
                <a:gd name="T67" fmla="*/ 290 h 2197"/>
                <a:gd name="T68" fmla="*/ 559 w 2479"/>
                <a:gd name="T69" fmla="*/ 180 h 2197"/>
                <a:gd name="T70" fmla="*/ 740 w 2479"/>
                <a:gd name="T71" fmla="*/ 93 h 2197"/>
                <a:gd name="T72" fmla="*/ 933 w 2479"/>
                <a:gd name="T73" fmla="*/ 34 h 2197"/>
                <a:gd name="T74" fmla="*/ 1135 w 2479"/>
                <a:gd name="T75" fmla="*/ 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9" h="2197">
                  <a:moveTo>
                    <a:pt x="1237" y="0"/>
                  </a:moveTo>
                  <a:lnTo>
                    <a:pt x="1339" y="2"/>
                  </a:lnTo>
                  <a:lnTo>
                    <a:pt x="1441" y="15"/>
                  </a:lnTo>
                  <a:lnTo>
                    <a:pt x="1541" y="32"/>
                  </a:lnTo>
                  <a:lnTo>
                    <a:pt x="1639" y="59"/>
                  </a:lnTo>
                  <a:lnTo>
                    <a:pt x="1735" y="91"/>
                  </a:lnTo>
                  <a:lnTo>
                    <a:pt x="1826" y="131"/>
                  </a:lnTo>
                  <a:lnTo>
                    <a:pt x="1916" y="178"/>
                  </a:lnTo>
                  <a:lnTo>
                    <a:pt x="1998" y="229"/>
                  </a:lnTo>
                  <a:lnTo>
                    <a:pt x="2077" y="288"/>
                  </a:lnTo>
                  <a:lnTo>
                    <a:pt x="2149" y="352"/>
                  </a:lnTo>
                  <a:lnTo>
                    <a:pt x="2215" y="422"/>
                  </a:lnTo>
                  <a:lnTo>
                    <a:pt x="2275" y="496"/>
                  </a:lnTo>
                  <a:lnTo>
                    <a:pt x="2328" y="572"/>
                  </a:lnTo>
                  <a:lnTo>
                    <a:pt x="2373" y="655"/>
                  </a:lnTo>
                  <a:lnTo>
                    <a:pt x="2411" y="740"/>
                  </a:lnTo>
                  <a:lnTo>
                    <a:pt x="2441" y="827"/>
                  </a:lnTo>
                  <a:lnTo>
                    <a:pt x="2462" y="916"/>
                  </a:lnTo>
                  <a:lnTo>
                    <a:pt x="2475" y="1005"/>
                  </a:lnTo>
                  <a:lnTo>
                    <a:pt x="2479" y="1096"/>
                  </a:lnTo>
                  <a:lnTo>
                    <a:pt x="2475" y="1188"/>
                  </a:lnTo>
                  <a:lnTo>
                    <a:pt x="2462" y="1277"/>
                  </a:lnTo>
                  <a:lnTo>
                    <a:pt x="2441" y="1366"/>
                  </a:lnTo>
                  <a:lnTo>
                    <a:pt x="2411" y="1453"/>
                  </a:lnTo>
                  <a:lnTo>
                    <a:pt x="2375" y="1537"/>
                  </a:lnTo>
                  <a:lnTo>
                    <a:pt x="2330" y="1620"/>
                  </a:lnTo>
                  <a:lnTo>
                    <a:pt x="2277" y="1697"/>
                  </a:lnTo>
                  <a:lnTo>
                    <a:pt x="2217" y="1771"/>
                  </a:lnTo>
                  <a:lnTo>
                    <a:pt x="2152" y="1841"/>
                  </a:lnTo>
                  <a:lnTo>
                    <a:pt x="2079" y="1904"/>
                  </a:lnTo>
                  <a:lnTo>
                    <a:pt x="2003" y="1964"/>
                  </a:lnTo>
                  <a:lnTo>
                    <a:pt x="1918" y="2017"/>
                  </a:lnTo>
                  <a:lnTo>
                    <a:pt x="1830" y="2063"/>
                  </a:lnTo>
                  <a:lnTo>
                    <a:pt x="1739" y="2104"/>
                  </a:lnTo>
                  <a:lnTo>
                    <a:pt x="1643" y="2136"/>
                  </a:lnTo>
                  <a:lnTo>
                    <a:pt x="1546" y="2163"/>
                  </a:lnTo>
                  <a:lnTo>
                    <a:pt x="1446" y="2182"/>
                  </a:lnTo>
                  <a:lnTo>
                    <a:pt x="1344" y="2193"/>
                  </a:lnTo>
                  <a:lnTo>
                    <a:pt x="1242" y="2197"/>
                  </a:lnTo>
                  <a:lnTo>
                    <a:pt x="1139" y="2193"/>
                  </a:lnTo>
                  <a:lnTo>
                    <a:pt x="1037" y="2182"/>
                  </a:lnTo>
                  <a:lnTo>
                    <a:pt x="938" y="2163"/>
                  </a:lnTo>
                  <a:lnTo>
                    <a:pt x="840" y="2138"/>
                  </a:lnTo>
                  <a:lnTo>
                    <a:pt x="744" y="2106"/>
                  </a:lnTo>
                  <a:lnTo>
                    <a:pt x="650" y="2066"/>
                  </a:lnTo>
                  <a:lnTo>
                    <a:pt x="563" y="2019"/>
                  </a:lnTo>
                  <a:lnTo>
                    <a:pt x="480" y="1966"/>
                  </a:lnTo>
                  <a:lnTo>
                    <a:pt x="402" y="1909"/>
                  </a:lnTo>
                  <a:lnTo>
                    <a:pt x="329" y="1843"/>
                  </a:lnTo>
                  <a:lnTo>
                    <a:pt x="264" y="1775"/>
                  </a:lnTo>
                  <a:lnTo>
                    <a:pt x="204" y="1701"/>
                  </a:lnTo>
                  <a:lnTo>
                    <a:pt x="151" y="1622"/>
                  </a:lnTo>
                  <a:lnTo>
                    <a:pt x="106" y="1542"/>
                  </a:lnTo>
                  <a:lnTo>
                    <a:pt x="68" y="1457"/>
                  </a:lnTo>
                  <a:lnTo>
                    <a:pt x="38" y="1370"/>
                  </a:lnTo>
                  <a:lnTo>
                    <a:pt x="17" y="1281"/>
                  </a:lnTo>
                  <a:lnTo>
                    <a:pt x="4" y="1192"/>
                  </a:lnTo>
                  <a:lnTo>
                    <a:pt x="0" y="1101"/>
                  </a:lnTo>
                  <a:lnTo>
                    <a:pt x="4" y="1009"/>
                  </a:lnTo>
                  <a:lnTo>
                    <a:pt x="17" y="920"/>
                  </a:lnTo>
                  <a:lnTo>
                    <a:pt x="38" y="831"/>
                  </a:lnTo>
                  <a:lnTo>
                    <a:pt x="68" y="744"/>
                  </a:lnTo>
                  <a:lnTo>
                    <a:pt x="104" y="659"/>
                  </a:lnTo>
                  <a:lnTo>
                    <a:pt x="149" y="577"/>
                  </a:lnTo>
                  <a:lnTo>
                    <a:pt x="202" y="498"/>
                  </a:lnTo>
                  <a:lnTo>
                    <a:pt x="261" y="424"/>
                  </a:lnTo>
                  <a:lnTo>
                    <a:pt x="327" y="356"/>
                  </a:lnTo>
                  <a:lnTo>
                    <a:pt x="400" y="290"/>
                  </a:lnTo>
                  <a:lnTo>
                    <a:pt x="476" y="233"/>
                  </a:lnTo>
                  <a:lnTo>
                    <a:pt x="559" y="180"/>
                  </a:lnTo>
                  <a:lnTo>
                    <a:pt x="648" y="133"/>
                  </a:lnTo>
                  <a:lnTo>
                    <a:pt x="740" y="93"/>
                  </a:lnTo>
                  <a:lnTo>
                    <a:pt x="835" y="59"/>
                  </a:lnTo>
                  <a:lnTo>
                    <a:pt x="933" y="34"/>
                  </a:lnTo>
                  <a:lnTo>
                    <a:pt x="1033" y="15"/>
                  </a:lnTo>
                  <a:lnTo>
                    <a:pt x="1135" y="4"/>
                  </a:lnTo>
                  <a:lnTo>
                    <a:pt x="1237"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629" name="Group 85"/>
          <p:cNvGrpSpPr>
            <a:grpSpLocks noChangeAspect="1"/>
          </p:cNvGrpSpPr>
          <p:nvPr/>
        </p:nvGrpSpPr>
        <p:grpSpPr bwMode="auto">
          <a:xfrm>
            <a:off x="6873875" y="2435225"/>
            <a:ext cx="1416050" cy="1084262"/>
            <a:chOff x="1070" y="2167"/>
            <a:chExt cx="1361" cy="1041"/>
          </a:xfrm>
        </p:grpSpPr>
        <p:sp>
          <p:nvSpPr>
            <p:cNvPr id="1644630" name="Rectangle 86"/>
            <p:cNvSpPr>
              <a:spLocks noChangeAspect="1" noChangeArrowheads="1"/>
            </p:cNvSpPr>
            <p:nvPr/>
          </p:nvSpPr>
          <p:spPr bwMode="auto">
            <a:xfrm>
              <a:off x="1070" y="2560"/>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3</a:t>
              </a:r>
              <a:endParaRPr lang="en-US" altLang="en-US" sz="1600"/>
            </a:p>
          </p:txBody>
        </p:sp>
        <p:sp>
          <p:nvSpPr>
            <p:cNvPr id="1644631" name="Freeform 87"/>
            <p:cNvSpPr>
              <a:spLocks noChangeAspect="1"/>
            </p:cNvSpPr>
            <p:nvPr/>
          </p:nvSpPr>
          <p:spPr bwMode="auto">
            <a:xfrm>
              <a:off x="1114" y="2167"/>
              <a:ext cx="1317" cy="1041"/>
            </a:xfrm>
            <a:custGeom>
              <a:avLst/>
              <a:gdLst>
                <a:gd name="T0" fmla="*/ 441 w 1317"/>
                <a:gd name="T1" fmla="*/ 174 h 1041"/>
                <a:gd name="T2" fmla="*/ 506 w 1317"/>
                <a:gd name="T3" fmla="*/ 134 h 1041"/>
                <a:gd name="T4" fmla="*/ 574 w 1317"/>
                <a:gd name="T5" fmla="*/ 100 h 1041"/>
                <a:gd name="T6" fmla="*/ 643 w 1317"/>
                <a:gd name="T7" fmla="*/ 70 h 1041"/>
                <a:gd name="T8" fmla="*/ 711 w 1317"/>
                <a:gd name="T9" fmla="*/ 47 h 1041"/>
                <a:gd name="T10" fmla="*/ 781 w 1317"/>
                <a:gd name="T11" fmla="*/ 26 h 1041"/>
                <a:gd name="T12" fmla="*/ 847 w 1317"/>
                <a:gd name="T13" fmla="*/ 13 h 1041"/>
                <a:gd name="T14" fmla="*/ 910 w 1317"/>
                <a:gd name="T15" fmla="*/ 4 h 1041"/>
                <a:gd name="T16" fmla="*/ 974 w 1317"/>
                <a:gd name="T17" fmla="*/ 0 h 1041"/>
                <a:gd name="T18" fmla="*/ 1032 w 1317"/>
                <a:gd name="T19" fmla="*/ 4 h 1041"/>
                <a:gd name="T20" fmla="*/ 1087 w 1317"/>
                <a:gd name="T21" fmla="*/ 13 h 1041"/>
                <a:gd name="T22" fmla="*/ 1136 w 1317"/>
                <a:gd name="T23" fmla="*/ 26 h 1041"/>
                <a:gd name="T24" fmla="*/ 1180 w 1317"/>
                <a:gd name="T25" fmla="*/ 45 h 1041"/>
                <a:gd name="T26" fmla="*/ 1219 w 1317"/>
                <a:gd name="T27" fmla="*/ 70 h 1041"/>
                <a:gd name="T28" fmla="*/ 1253 w 1317"/>
                <a:gd name="T29" fmla="*/ 100 h 1041"/>
                <a:gd name="T30" fmla="*/ 1278 w 1317"/>
                <a:gd name="T31" fmla="*/ 134 h 1041"/>
                <a:gd name="T32" fmla="*/ 1297 w 1317"/>
                <a:gd name="T33" fmla="*/ 172 h 1041"/>
                <a:gd name="T34" fmla="*/ 1310 w 1317"/>
                <a:gd name="T35" fmla="*/ 214 h 1041"/>
                <a:gd name="T36" fmla="*/ 1317 w 1317"/>
                <a:gd name="T37" fmla="*/ 261 h 1041"/>
                <a:gd name="T38" fmla="*/ 1314 w 1317"/>
                <a:gd name="T39" fmla="*/ 310 h 1041"/>
                <a:gd name="T40" fmla="*/ 1304 w 1317"/>
                <a:gd name="T41" fmla="*/ 359 h 1041"/>
                <a:gd name="T42" fmla="*/ 1289 w 1317"/>
                <a:gd name="T43" fmla="*/ 412 h 1041"/>
                <a:gd name="T44" fmla="*/ 1265 w 1317"/>
                <a:gd name="T45" fmla="*/ 467 h 1041"/>
                <a:gd name="T46" fmla="*/ 1236 w 1317"/>
                <a:gd name="T47" fmla="*/ 520 h 1041"/>
                <a:gd name="T48" fmla="*/ 1200 w 1317"/>
                <a:gd name="T49" fmla="*/ 575 h 1041"/>
                <a:gd name="T50" fmla="*/ 1157 w 1317"/>
                <a:gd name="T51" fmla="*/ 628 h 1041"/>
                <a:gd name="T52" fmla="*/ 1110 w 1317"/>
                <a:gd name="T53" fmla="*/ 681 h 1041"/>
                <a:gd name="T54" fmla="*/ 1057 w 1317"/>
                <a:gd name="T55" fmla="*/ 732 h 1041"/>
                <a:gd name="T56" fmla="*/ 1000 w 1317"/>
                <a:gd name="T57" fmla="*/ 781 h 1041"/>
                <a:gd name="T58" fmla="*/ 940 w 1317"/>
                <a:gd name="T59" fmla="*/ 825 h 1041"/>
                <a:gd name="T60" fmla="*/ 876 w 1317"/>
                <a:gd name="T61" fmla="*/ 868 h 1041"/>
                <a:gd name="T62" fmla="*/ 810 w 1317"/>
                <a:gd name="T63" fmla="*/ 908 h 1041"/>
                <a:gd name="T64" fmla="*/ 742 w 1317"/>
                <a:gd name="T65" fmla="*/ 942 h 1041"/>
                <a:gd name="T66" fmla="*/ 674 w 1317"/>
                <a:gd name="T67" fmla="*/ 971 h 1041"/>
                <a:gd name="T68" fmla="*/ 604 w 1317"/>
                <a:gd name="T69" fmla="*/ 995 h 1041"/>
                <a:gd name="T70" fmla="*/ 536 w 1317"/>
                <a:gd name="T71" fmla="*/ 1016 h 1041"/>
                <a:gd name="T72" fmla="*/ 470 w 1317"/>
                <a:gd name="T73" fmla="*/ 1029 h 1041"/>
                <a:gd name="T74" fmla="*/ 404 w 1317"/>
                <a:gd name="T75" fmla="*/ 1037 h 1041"/>
                <a:gd name="T76" fmla="*/ 343 w 1317"/>
                <a:gd name="T77" fmla="*/ 1041 h 1041"/>
                <a:gd name="T78" fmla="*/ 283 w 1317"/>
                <a:gd name="T79" fmla="*/ 1037 h 1041"/>
                <a:gd name="T80" fmla="*/ 230 w 1317"/>
                <a:gd name="T81" fmla="*/ 1029 h 1041"/>
                <a:gd name="T82" fmla="*/ 179 w 1317"/>
                <a:gd name="T83" fmla="*/ 1016 h 1041"/>
                <a:gd name="T84" fmla="*/ 134 w 1317"/>
                <a:gd name="T85" fmla="*/ 997 h 1041"/>
                <a:gd name="T86" fmla="*/ 96 w 1317"/>
                <a:gd name="T87" fmla="*/ 971 h 1041"/>
                <a:gd name="T88" fmla="*/ 64 w 1317"/>
                <a:gd name="T89" fmla="*/ 942 h 1041"/>
                <a:gd name="T90" fmla="*/ 37 w 1317"/>
                <a:gd name="T91" fmla="*/ 908 h 1041"/>
                <a:gd name="T92" fmla="*/ 17 w 1317"/>
                <a:gd name="T93" fmla="*/ 870 h 1041"/>
                <a:gd name="T94" fmla="*/ 7 w 1317"/>
                <a:gd name="T95" fmla="*/ 827 h 1041"/>
                <a:gd name="T96" fmla="*/ 0 w 1317"/>
                <a:gd name="T97" fmla="*/ 781 h 1041"/>
                <a:gd name="T98" fmla="*/ 3 w 1317"/>
                <a:gd name="T99" fmla="*/ 732 h 1041"/>
                <a:gd name="T100" fmla="*/ 11 w 1317"/>
                <a:gd name="T101" fmla="*/ 681 h 1041"/>
                <a:gd name="T102" fmla="*/ 28 w 1317"/>
                <a:gd name="T103" fmla="*/ 630 h 1041"/>
                <a:gd name="T104" fmla="*/ 51 w 1317"/>
                <a:gd name="T105" fmla="*/ 575 h 1041"/>
                <a:gd name="T106" fmla="*/ 81 w 1317"/>
                <a:gd name="T107" fmla="*/ 522 h 1041"/>
                <a:gd name="T108" fmla="*/ 117 w 1317"/>
                <a:gd name="T109" fmla="*/ 467 h 1041"/>
                <a:gd name="T110" fmla="*/ 160 w 1317"/>
                <a:gd name="T111" fmla="*/ 414 h 1041"/>
                <a:gd name="T112" fmla="*/ 207 w 1317"/>
                <a:gd name="T113" fmla="*/ 361 h 1041"/>
                <a:gd name="T114" fmla="*/ 260 w 1317"/>
                <a:gd name="T115" fmla="*/ 310 h 1041"/>
                <a:gd name="T116" fmla="*/ 315 w 1317"/>
                <a:gd name="T117" fmla="*/ 261 h 1041"/>
                <a:gd name="T118" fmla="*/ 377 w 1317"/>
                <a:gd name="T119" fmla="*/ 216 h 1041"/>
                <a:gd name="T120" fmla="*/ 441 w 1317"/>
                <a:gd name="T121" fmla="*/ 17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7" h="1041">
                  <a:moveTo>
                    <a:pt x="441" y="174"/>
                  </a:moveTo>
                  <a:lnTo>
                    <a:pt x="506" y="134"/>
                  </a:lnTo>
                  <a:lnTo>
                    <a:pt x="574" y="100"/>
                  </a:lnTo>
                  <a:lnTo>
                    <a:pt x="643" y="70"/>
                  </a:lnTo>
                  <a:lnTo>
                    <a:pt x="711" y="47"/>
                  </a:lnTo>
                  <a:lnTo>
                    <a:pt x="781" y="26"/>
                  </a:lnTo>
                  <a:lnTo>
                    <a:pt x="847" y="13"/>
                  </a:lnTo>
                  <a:lnTo>
                    <a:pt x="910" y="4"/>
                  </a:lnTo>
                  <a:lnTo>
                    <a:pt x="974" y="0"/>
                  </a:lnTo>
                  <a:lnTo>
                    <a:pt x="1032" y="4"/>
                  </a:lnTo>
                  <a:lnTo>
                    <a:pt x="1087" y="13"/>
                  </a:lnTo>
                  <a:lnTo>
                    <a:pt x="1136" y="26"/>
                  </a:lnTo>
                  <a:lnTo>
                    <a:pt x="1180" y="45"/>
                  </a:lnTo>
                  <a:lnTo>
                    <a:pt x="1219" y="70"/>
                  </a:lnTo>
                  <a:lnTo>
                    <a:pt x="1253" y="100"/>
                  </a:lnTo>
                  <a:lnTo>
                    <a:pt x="1278" y="134"/>
                  </a:lnTo>
                  <a:lnTo>
                    <a:pt x="1297" y="172"/>
                  </a:lnTo>
                  <a:lnTo>
                    <a:pt x="1310" y="214"/>
                  </a:lnTo>
                  <a:lnTo>
                    <a:pt x="1317" y="261"/>
                  </a:lnTo>
                  <a:lnTo>
                    <a:pt x="1314" y="310"/>
                  </a:lnTo>
                  <a:lnTo>
                    <a:pt x="1304" y="359"/>
                  </a:lnTo>
                  <a:lnTo>
                    <a:pt x="1289" y="412"/>
                  </a:lnTo>
                  <a:lnTo>
                    <a:pt x="1265" y="467"/>
                  </a:lnTo>
                  <a:lnTo>
                    <a:pt x="1236" y="520"/>
                  </a:lnTo>
                  <a:lnTo>
                    <a:pt x="1200" y="575"/>
                  </a:lnTo>
                  <a:lnTo>
                    <a:pt x="1157" y="628"/>
                  </a:lnTo>
                  <a:lnTo>
                    <a:pt x="1110" y="681"/>
                  </a:lnTo>
                  <a:lnTo>
                    <a:pt x="1057" y="732"/>
                  </a:lnTo>
                  <a:lnTo>
                    <a:pt x="1000" y="781"/>
                  </a:lnTo>
                  <a:lnTo>
                    <a:pt x="940" y="825"/>
                  </a:lnTo>
                  <a:lnTo>
                    <a:pt x="876" y="868"/>
                  </a:lnTo>
                  <a:lnTo>
                    <a:pt x="810" y="908"/>
                  </a:lnTo>
                  <a:lnTo>
                    <a:pt x="742" y="942"/>
                  </a:lnTo>
                  <a:lnTo>
                    <a:pt x="674" y="971"/>
                  </a:lnTo>
                  <a:lnTo>
                    <a:pt x="604" y="995"/>
                  </a:lnTo>
                  <a:lnTo>
                    <a:pt x="536" y="1016"/>
                  </a:lnTo>
                  <a:lnTo>
                    <a:pt x="470" y="1029"/>
                  </a:lnTo>
                  <a:lnTo>
                    <a:pt x="404" y="1037"/>
                  </a:lnTo>
                  <a:lnTo>
                    <a:pt x="343" y="1041"/>
                  </a:lnTo>
                  <a:lnTo>
                    <a:pt x="283" y="1037"/>
                  </a:lnTo>
                  <a:lnTo>
                    <a:pt x="230" y="1029"/>
                  </a:lnTo>
                  <a:lnTo>
                    <a:pt x="179" y="1016"/>
                  </a:lnTo>
                  <a:lnTo>
                    <a:pt x="134" y="997"/>
                  </a:lnTo>
                  <a:lnTo>
                    <a:pt x="96" y="971"/>
                  </a:lnTo>
                  <a:lnTo>
                    <a:pt x="64" y="942"/>
                  </a:lnTo>
                  <a:lnTo>
                    <a:pt x="37" y="908"/>
                  </a:lnTo>
                  <a:lnTo>
                    <a:pt x="17" y="870"/>
                  </a:lnTo>
                  <a:lnTo>
                    <a:pt x="7" y="827"/>
                  </a:lnTo>
                  <a:lnTo>
                    <a:pt x="0" y="781"/>
                  </a:lnTo>
                  <a:lnTo>
                    <a:pt x="3" y="732"/>
                  </a:lnTo>
                  <a:lnTo>
                    <a:pt x="11" y="681"/>
                  </a:lnTo>
                  <a:lnTo>
                    <a:pt x="28" y="630"/>
                  </a:lnTo>
                  <a:lnTo>
                    <a:pt x="51" y="575"/>
                  </a:lnTo>
                  <a:lnTo>
                    <a:pt x="81" y="522"/>
                  </a:lnTo>
                  <a:lnTo>
                    <a:pt x="117" y="467"/>
                  </a:lnTo>
                  <a:lnTo>
                    <a:pt x="160" y="414"/>
                  </a:lnTo>
                  <a:lnTo>
                    <a:pt x="207" y="361"/>
                  </a:lnTo>
                  <a:lnTo>
                    <a:pt x="260" y="310"/>
                  </a:lnTo>
                  <a:lnTo>
                    <a:pt x="315" y="261"/>
                  </a:lnTo>
                  <a:lnTo>
                    <a:pt x="377" y="216"/>
                  </a:lnTo>
                  <a:lnTo>
                    <a:pt x="441" y="174"/>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632" name="Group 88"/>
          <p:cNvGrpSpPr>
            <a:grpSpLocks noChangeAspect="1"/>
          </p:cNvGrpSpPr>
          <p:nvPr/>
        </p:nvGrpSpPr>
        <p:grpSpPr bwMode="auto">
          <a:xfrm>
            <a:off x="6043613" y="1608137"/>
            <a:ext cx="1905000" cy="996950"/>
            <a:chOff x="272" y="1372"/>
            <a:chExt cx="1831" cy="958"/>
          </a:xfrm>
        </p:grpSpPr>
        <p:sp>
          <p:nvSpPr>
            <p:cNvPr id="1644633" name="Rectangle 89"/>
            <p:cNvSpPr>
              <a:spLocks noChangeAspect="1" noChangeArrowheads="1"/>
            </p:cNvSpPr>
            <p:nvPr/>
          </p:nvSpPr>
          <p:spPr bwMode="auto">
            <a:xfrm>
              <a:off x="1165" y="1380"/>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4</a:t>
              </a:r>
              <a:endParaRPr lang="en-US" altLang="en-US" sz="1600"/>
            </a:p>
          </p:txBody>
        </p:sp>
        <p:sp>
          <p:nvSpPr>
            <p:cNvPr id="1644634" name="Freeform 90"/>
            <p:cNvSpPr>
              <a:spLocks noChangeAspect="1"/>
            </p:cNvSpPr>
            <p:nvPr/>
          </p:nvSpPr>
          <p:spPr bwMode="auto">
            <a:xfrm>
              <a:off x="272" y="1372"/>
              <a:ext cx="1831" cy="958"/>
            </a:xfrm>
            <a:custGeom>
              <a:avLst/>
              <a:gdLst>
                <a:gd name="T0" fmla="*/ 906 w 1831"/>
                <a:gd name="T1" fmla="*/ 25 h 958"/>
                <a:gd name="T2" fmla="*/ 1081 w 1831"/>
                <a:gd name="T3" fmla="*/ 4 h 958"/>
                <a:gd name="T4" fmla="*/ 1246 w 1831"/>
                <a:gd name="T5" fmla="*/ 0 h 958"/>
                <a:gd name="T6" fmla="*/ 1404 w 1831"/>
                <a:gd name="T7" fmla="*/ 13 h 958"/>
                <a:gd name="T8" fmla="*/ 1542 w 1831"/>
                <a:gd name="T9" fmla="*/ 42 h 958"/>
                <a:gd name="T10" fmla="*/ 1657 w 1831"/>
                <a:gd name="T11" fmla="*/ 87 h 958"/>
                <a:gd name="T12" fmla="*/ 1744 w 1831"/>
                <a:gd name="T13" fmla="*/ 146 h 958"/>
                <a:gd name="T14" fmla="*/ 1803 w 1831"/>
                <a:gd name="T15" fmla="*/ 218 h 958"/>
                <a:gd name="T16" fmla="*/ 1829 w 1831"/>
                <a:gd name="T17" fmla="*/ 299 h 958"/>
                <a:gd name="T18" fmla="*/ 1823 w 1831"/>
                <a:gd name="T19" fmla="*/ 388 h 958"/>
                <a:gd name="T20" fmla="*/ 1784 w 1831"/>
                <a:gd name="T21" fmla="*/ 477 h 958"/>
                <a:gd name="T22" fmla="*/ 1714 w 1831"/>
                <a:gd name="T23" fmla="*/ 568 h 958"/>
                <a:gd name="T24" fmla="*/ 1614 w 1831"/>
                <a:gd name="T25" fmla="*/ 657 h 958"/>
                <a:gd name="T26" fmla="*/ 1489 w 1831"/>
                <a:gd name="T27" fmla="*/ 738 h 958"/>
                <a:gd name="T28" fmla="*/ 1344 w 1831"/>
                <a:gd name="T29" fmla="*/ 810 h 958"/>
                <a:gd name="T30" fmla="*/ 1183 w 1831"/>
                <a:gd name="T31" fmla="*/ 869 h 958"/>
                <a:gd name="T32" fmla="*/ 1010 w 1831"/>
                <a:gd name="T33" fmla="*/ 914 h 958"/>
                <a:gd name="T34" fmla="*/ 838 w 1831"/>
                <a:gd name="T35" fmla="*/ 946 h 958"/>
                <a:gd name="T36" fmla="*/ 666 w 1831"/>
                <a:gd name="T37" fmla="*/ 958 h 958"/>
                <a:gd name="T38" fmla="*/ 504 w 1831"/>
                <a:gd name="T39" fmla="*/ 954 h 958"/>
                <a:gd name="T40" fmla="*/ 356 w 1831"/>
                <a:gd name="T41" fmla="*/ 933 h 958"/>
                <a:gd name="T42" fmla="*/ 228 w 1831"/>
                <a:gd name="T43" fmla="*/ 895 h 958"/>
                <a:gd name="T44" fmla="*/ 126 w 1831"/>
                <a:gd name="T45" fmla="*/ 842 h 958"/>
                <a:gd name="T46" fmla="*/ 51 w 1831"/>
                <a:gd name="T47" fmla="*/ 776 h 958"/>
                <a:gd name="T48" fmla="*/ 9 w 1831"/>
                <a:gd name="T49" fmla="*/ 700 h 958"/>
                <a:gd name="T50" fmla="*/ 0 w 1831"/>
                <a:gd name="T51" fmla="*/ 615 h 958"/>
                <a:gd name="T52" fmla="*/ 22 w 1831"/>
                <a:gd name="T53" fmla="*/ 524 h 958"/>
                <a:gd name="T54" fmla="*/ 77 w 1831"/>
                <a:gd name="T55" fmla="*/ 432 h 958"/>
                <a:gd name="T56" fmla="*/ 164 w 1831"/>
                <a:gd name="T57" fmla="*/ 343 h 958"/>
                <a:gd name="T58" fmla="*/ 277 w 1831"/>
                <a:gd name="T59" fmla="*/ 259 h 958"/>
                <a:gd name="T60" fmla="*/ 413 w 1831"/>
                <a:gd name="T61" fmla="*/ 182 h 958"/>
                <a:gd name="T62" fmla="*/ 566 w 1831"/>
                <a:gd name="T63" fmla="*/ 116 h 958"/>
                <a:gd name="T64" fmla="*/ 732 w 1831"/>
                <a:gd name="T65" fmla="*/ 6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1" h="958">
                  <a:moveTo>
                    <a:pt x="819" y="42"/>
                  </a:moveTo>
                  <a:lnTo>
                    <a:pt x="906" y="25"/>
                  </a:lnTo>
                  <a:lnTo>
                    <a:pt x="993" y="13"/>
                  </a:lnTo>
                  <a:lnTo>
                    <a:pt x="1081" y="4"/>
                  </a:lnTo>
                  <a:lnTo>
                    <a:pt x="1166" y="0"/>
                  </a:lnTo>
                  <a:lnTo>
                    <a:pt x="1246" y="0"/>
                  </a:lnTo>
                  <a:lnTo>
                    <a:pt x="1327" y="4"/>
                  </a:lnTo>
                  <a:lnTo>
                    <a:pt x="1404" y="13"/>
                  </a:lnTo>
                  <a:lnTo>
                    <a:pt x="1474" y="25"/>
                  </a:lnTo>
                  <a:lnTo>
                    <a:pt x="1542" y="42"/>
                  </a:lnTo>
                  <a:lnTo>
                    <a:pt x="1601" y="63"/>
                  </a:lnTo>
                  <a:lnTo>
                    <a:pt x="1657" y="87"/>
                  </a:lnTo>
                  <a:lnTo>
                    <a:pt x="1704" y="116"/>
                  </a:lnTo>
                  <a:lnTo>
                    <a:pt x="1744" y="146"/>
                  </a:lnTo>
                  <a:lnTo>
                    <a:pt x="1778" y="182"/>
                  </a:lnTo>
                  <a:lnTo>
                    <a:pt x="1803" y="218"/>
                  </a:lnTo>
                  <a:lnTo>
                    <a:pt x="1820" y="259"/>
                  </a:lnTo>
                  <a:lnTo>
                    <a:pt x="1829" y="299"/>
                  </a:lnTo>
                  <a:lnTo>
                    <a:pt x="1831" y="343"/>
                  </a:lnTo>
                  <a:lnTo>
                    <a:pt x="1823" y="388"/>
                  </a:lnTo>
                  <a:lnTo>
                    <a:pt x="1808" y="432"/>
                  </a:lnTo>
                  <a:lnTo>
                    <a:pt x="1784" y="477"/>
                  </a:lnTo>
                  <a:lnTo>
                    <a:pt x="1752" y="524"/>
                  </a:lnTo>
                  <a:lnTo>
                    <a:pt x="1714" y="568"/>
                  </a:lnTo>
                  <a:lnTo>
                    <a:pt x="1667" y="613"/>
                  </a:lnTo>
                  <a:lnTo>
                    <a:pt x="1614" y="657"/>
                  </a:lnTo>
                  <a:lnTo>
                    <a:pt x="1555" y="698"/>
                  </a:lnTo>
                  <a:lnTo>
                    <a:pt x="1489" y="738"/>
                  </a:lnTo>
                  <a:lnTo>
                    <a:pt x="1419" y="774"/>
                  </a:lnTo>
                  <a:lnTo>
                    <a:pt x="1344" y="810"/>
                  </a:lnTo>
                  <a:lnTo>
                    <a:pt x="1263" y="842"/>
                  </a:lnTo>
                  <a:lnTo>
                    <a:pt x="1183" y="869"/>
                  </a:lnTo>
                  <a:lnTo>
                    <a:pt x="1098" y="895"/>
                  </a:lnTo>
                  <a:lnTo>
                    <a:pt x="1010" y="914"/>
                  </a:lnTo>
                  <a:lnTo>
                    <a:pt x="925" y="931"/>
                  </a:lnTo>
                  <a:lnTo>
                    <a:pt x="838" y="946"/>
                  </a:lnTo>
                  <a:lnTo>
                    <a:pt x="751" y="954"/>
                  </a:lnTo>
                  <a:lnTo>
                    <a:pt x="666" y="958"/>
                  </a:lnTo>
                  <a:lnTo>
                    <a:pt x="583" y="958"/>
                  </a:lnTo>
                  <a:lnTo>
                    <a:pt x="504" y="954"/>
                  </a:lnTo>
                  <a:lnTo>
                    <a:pt x="428" y="946"/>
                  </a:lnTo>
                  <a:lnTo>
                    <a:pt x="356" y="933"/>
                  </a:lnTo>
                  <a:lnTo>
                    <a:pt x="290" y="916"/>
                  </a:lnTo>
                  <a:lnTo>
                    <a:pt x="228" y="895"/>
                  </a:lnTo>
                  <a:lnTo>
                    <a:pt x="175" y="869"/>
                  </a:lnTo>
                  <a:lnTo>
                    <a:pt x="126" y="842"/>
                  </a:lnTo>
                  <a:lnTo>
                    <a:pt x="86" y="810"/>
                  </a:lnTo>
                  <a:lnTo>
                    <a:pt x="51" y="776"/>
                  </a:lnTo>
                  <a:lnTo>
                    <a:pt x="26" y="738"/>
                  </a:lnTo>
                  <a:lnTo>
                    <a:pt x="9" y="700"/>
                  </a:lnTo>
                  <a:lnTo>
                    <a:pt x="0" y="657"/>
                  </a:lnTo>
                  <a:lnTo>
                    <a:pt x="0" y="615"/>
                  </a:lnTo>
                  <a:lnTo>
                    <a:pt x="7" y="570"/>
                  </a:lnTo>
                  <a:lnTo>
                    <a:pt x="22" y="524"/>
                  </a:lnTo>
                  <a:lnTo>
                    <a:pt x="47" y="479"/>
                  </a:lnTo>
                  <a:lnTo>
                    <a:pt x="77" y="432"/>
                  </a:lnTo>
                  <a:lnTo>
                    <a:pt x="117" y="388"/>
                  </a:lnTo>
                  <a:lnTo>
                    <a:pt x="164" y="343"/>
                  </a:lnTo>
                  <a:lnTo>
                    <a:pt x="217" y="301"/>
                  </a:lnTo>
                  <a:lnTo>
                    <a:pt x="277" y="259"/>
                  </a:lnTo>
                  <a:lnTo>
                    <a:pt x="341" y="220"/>
                  </a:lnTo>
                  <a:lnTo>
                    <a:pt x="413" y="182"/>
                  </a:lnTo>
                  <a:lnTo>
                    <a:pt x="487" y="148"/>
                  </a:lnTo>
                  <a:lnTo>
                    <a:pt x="566" y="116"/>
                  </a:lnTo>
                  <a:lnTo>
                    <a:pt x="649" y="89"/>
                  </a:lnTo>
                  <a:lnTo>
                    <a:pt x="732" y="63"/>
                  </a:lnTo>
                  <a:lnTo>
                    <a:pt x="819" y="4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635" name="Group 91"/>
          <p:cNvGrpSpPr>
            <a:grpSpLocks noChangeAspect="1"/>
          </p:cNvGrpSpPr>
          <p:nvPr/>
        </p:nvGrpSpPr>
        <p:grpSpPr bwMode="auto">
          <a:xfrm>
            <a:off x="1009650" y="1585912"/>
            <a:ext cx="1990725" cy="1806575"/>
            <a:chOff x="471" y="1117"/>
            <a:chExt cx="1935" cy="1755"/>
          </a:xfrm>
        </p:grpSpPr>
        <p:sp>
          <p:nvSpPr>
            <p:cNvPr id="1644636" name="Freeform 92"/>
            <p:cNvSpPr>
              <a:spLocks noChangeAspect="1"/>
            </p:cNvSpPr>
            <p:nvPr/>
          </p:nvSpPr>
          <p:spPr bwMode="auto">
            <a:xfrm>
              <a:off x="1072" y="1810"/>
              <a:ext cx="89" cy="87"/>
            </a:xfrm>
            <a:custGeom>
              <a:avLst/>
              <a:gdLst>
                <a:gd name="T0" fmla="*/ 0 w 89"/>
                <a:gd name="T1" fmla="*/ 43 h 87"/>
                <a:gd name="T2" fmla="*/ 4 w 89"/>
                <a:gd name="T3" fmla="*/ 26 h 87"/>
                <a:gd name="T4" fmla="*/ 13 w 89"/>
                <a:gd name="T5" fmla="*/ 11 h 87"/>
                <a:gd name="T6" fmla="*/ 28 w 89"/>
                <a:gd name="T7" fmla="*/ 2 h 87"/>
                <a:gd name="T8" fmla="*/ 43 w 89"/>
                <a:gd name="T9" fmla="*/ 0 h 87"/>
                <a:gd name="T10" fmla="*/ 61 w 89"/>
                <a:gd name="T11" fmla="*/ 2 h 87"/>
                <a:gd name="T12" fmla="*/ 76 w 89"/>
                <a:gd name="T13" fmla="*/ 11 h 87"/>
                <a:gd name="T14" fmla="*/ 84 w 89"/>
                <a:gd name="T15" fmla="*/ 26 h 87"/>
                <a:gd name="T16" fmla="*/ 89 w 89"/>
                <a:gd name="T17" fmla="*/ 43 h 87"/>
                <a:gd name="T18" fmla="*/ 84 w 89"/>
                <a:gd name="T19" fmla="*/ 61 h 87"/>
                <a:gd name="T20" fmla="*/ 76 w 89"/>
                <a:gd name="T21" fmla="*/ 74 h 87"/>
                <a:gd name="T22" fmla="*/ 61 w 89"/>
                <a:gd name="T23" fmla="*/ 84 h 87"/>
                <a:gd name="T24" fmla="*/ 43 w 89"/>
                <a:gd name="T25" fmla="*/ 87 h 87"/>
                <a:gd name="T26" fmla="*/ 28 w 89"/>
                <a:gd name="T27" fmla="*/ 84 h 87"/>
                <a:gd name="T28" fmla="*/ 13 w 89"/>
                <a:gd name="T29" fmla="*/ 74 h 87"/>
                <a:gd name="T30" fmla="*/ 4 w 89"/>
                <a:gd name="T31" fmla="*/ 61 h 87"/>
                <a:gd name="T32" fmla="*/ 0 w 89"/>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7">
                  <a:moveTo>
                    <a:pt x="0" y="43"/>
                  </a:moveTo>
                  <a:lnTo>
                    <a:pt x="4" y="26"/>
                  </a:lnTo>
                  <a:lnTo>
                    <a:pt x="13" y="11"/>
                  </a:lnTo>
                  <a:lnTo>
                    <a:pt x="28" y="2"/>
                  </a:lnTo>
                  <a:lnTo>
                    <a:pt x="43" y="0"/>
                  </a:lnTo>
                  <a:lnTo>
                    <a:pt x="61" y="2"/>
                  </a:lnTo>
                  <a:lnTo>
                    <a:pt x="76" y="11"/>
                  </a:lnTo>
                  <a:lnTo>
                    <a:pt x="84" y="26"/>
                  </a:lnTo>
                  <a:lnTo>
                    <a:pt x="89" y="43"/>
                  </a:lnTo>
                  <a:lnTo>
                    <a:pt x="84" y="61"/>
                  </a:lnTo>
                  <a:lnTo>
                    <a:pt x="76" y="74"/>
                  </a:lnTo>
                  <a:lnTo>
                    <a:pt x="61" y="84"/>
                  </a:lnTo>
                  <a:lnTo>
                    <a:pt x="43" y="87"/>
                  </a:lnTo>
                  <a:lnTo>
                    <a:pt x="28" y="84"/>
                  </a:lnTo>
                  <a:lnTo>
                    <a:pt x="13" y="74"/>
                  </a:lnTo>
                  <a:lnTo>
                    <a:pt x="4" y="61"/>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37" name="Freeform 93"/>
            <p:cNvSpPr>
              <a:spLocks noChangeAspect="1"/>
            </p:cNvSpPr>
            <p:nvPr/>
          </p:nvSpPr>
          <p:spPr bwMode="auto">
            <a:xfrm>
              <a:off x="1894" y="1169"/>
              <a:ext cx="89" cy="86"/>
            </a:xfrm>
            <a:custGeom>
              <a:avLst/>
              <a:gdLst>
                <a:gd name="T0" fmla="*/ 0 w 89"/>
                <a:gd name="T1" fmla="*/ 43 h 86"/>
                <a:gd name="T2" fmla="*/ 4 w 89"/>
                <a:gd name="T3" fmla="*/ 26 h 86"/>
                <a:gd name="T4" fmla="*/ 13 w 89"/>
                <a:gd name="T5" fmla="*/ 13 h 86"/>
                <a:gd name="T6" fmla="*/ 28 w 89"/>
                <a:gd name="T7" fmla="*/ 2 h 86"/>
                <a:gd name="T8" fmla="*/ 45 w 89"/>
                <a:gd name="T9" fmla="*/ 0 h 86"/>
                <a:gd name="T10" fmla="*/ 61 w 89"/>
                <a:gd name="T11" fmla="*/ 2 h 86"/>
                <a:gd name="T12" fmla="*/ 76 w 89"/>
                <a:gd name="T13" fmla="*/ 13 h 86"/>
                <a:gd name="T14" fmla="*/ 84 w 89"/>
                <a:gd name="T15" fmla="*/ 26 h 86"/>
                <a:gd name="T16" fmla="*/ 89 w 89"/>
                <a:gd name="T17" fmla="*/ 43 h 86"/>
                <a:gd name="T18" fmla="*/ 84 w 89"/>
                <a:gd name="T19" fmla="*/ 60 h 86"/>
                <a:gd name="T20" fmla="*/ 76 w 89"/>
                <a:gd name="T21" fmla="*/ 73 h 86"/>
                <a:gd name="T22" fmla="*/ 61 w 89"/>
                <a:gd name="T23" fmla="*/ 84 h 86"/>
                <a:gd name="T24" fmla="*/ 45 w 89"/>
                <a:gd name="T25" fmla="*/ 86 h 86"/>
                <a:gd name="T26" fmla="*/ 28 w 89"/>
                <a:gd name="T27" fmla="*/ 84 h 86"/>
                <a:gd name="T28" fmla="*/ 13 w 89"/>
                <a:gd name="T29" fmla="*/ 73 h 86"/>
                <a:gd name="T30" fmla="*/ 4 w 89"/>
                <a:gd name="T31" fmla="*/ 60 h 86"/>
                <a:gd name="T32" fmla="*/ 0 w 89"/>
                <a:gd name="T3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6">
                  <a:moveTo>
                    <a:pt x="0" y="43"/>
                  </a:moveTo>
                  <a:lnTo>
                    <a:pt x="4" y="26"/>
                  </a:lnTo>
                  <a:lnTo>
                    <a:pt x="13" y="13"/>
                  </a:lnTo>
                  <a:lnTo>
                    <a:pt x="28" y="2"/>
                  </a:lnTo>
                  <a:lnTo>
                    <a:pt x="45" y="0"/>
                  </a:lnTo>
                  <a:lnTo>
                    <a:pt x="61" y="2"/>
                  </a:lnTo>
                  <a:lnTo>
                    <a:pt x="76" y="13"/>
                  </a:lnTo>
                  <a:lnTo>
                    <a:pt x="84" y="26"/>
                  </a:lnTo>
                  <a:lnTo>
                    <a:pt x="89" y="43"/>
                  </a:lnTo>
                  <a:lnTo>
                    <a:pt x="84" y="60"/>
                  </a:lnTo>
                  <a:lnTo>
                    <a:pt x="76" y="73"/>
                  </a:lnTo>
                  <a:lnTo>
                    <a:pt x="61" y="84"/>
                  </a:lnTo>
                  <a:lnTo>
                    <a:pt x="45" y="86"/>
                  </a:lnTo>
                  <a:lnTo>
                    <a:pt x="28" y="84"/>
                  </a:lnTo>
                  <a:lnTo>
                    <a:pt x="13" y="73"/>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38" name="Freeform 94"/>
            <p:cNvSpPr>
              <a:spLocks noChangeAspect="1"/>
            </p:cNvSpPr>
            <p:nvPr/>
          </p:nvSpPr>
          <p:spPr bwMode="auto">
            <a:xfrm>
              <a:off x="1295" y="2683"/>
              <a:ext cx="89" cy="88"/>
            </a:xfrm>
            <a:custGeom>
              <a:avLst/>
              <a:gdLst>
                <a:gd name="T0" fmla="*/ 0 w 89"/>
                <a:gd name="T1" fmla="*/ 45 h 88"/>
                <a:gd name="T2" fmla="*/ 4 w 89"/>
                <a:gd name="T3" fmla="*/ 28 h 88"/>
                <a:gd name="T4" fmla="*/ 13 w 89"/>
                <a:gd name="T5" fmla="*/ 12 h 88"/>
                <a:gd name="T6" fmla="*/ 28 w 89"/>
                <a:gd name="T7" fmla="*/ 4 h 88"/>
                <a:gd name="T8" fmla="*/ 45 w 89"/>
                <a:gd name="T9" fmla="*/ 0 h 88"/>
                <a:gd name="T10" fmla="*/ 60 w 89"/>
                <a:gd name="T11" fmla="*/ 4 h 88"/>
                <a:gd name="T12" fmla="*/ 76 w 89"/>
                <a:gd name="T13" fmla="*/ 12 h 88"/>
                <a:gd name="T14" fmla="*/ 86 w 89"/>
                <a:gd name="T15" fmla="*/ 28 h 88"/>
                <a:gd name="T16" fmla="*/ 89 w 89"/>
                <a:gd name="T17" fmla="*/ 45 h 88"/>
                <a:gd name="T18" fmla="*/ 86 w 89"/>
                <a:gd name="T19" fmla="*/ 62 h 88"/>
                <a:gd name="T20" fmla="*/ 76 w 89"/>
                <a:gd name="T21" fmla="*/ 75 h 88"/>
                <a:gd name="T22" fmla="*/ 60 w 89"/>
                <a:gd name="T23" fmla="*/ 86 h 88"/>
                <a:gd name="T24" fmla="*/ 45 w 89"/>
                <a:gd name="T25" fmla="*/ 88 h 88"/>
                <a:gd name="T26" fmla="*/ 28 w 89"/>
                <a:gd name="T27" fmla="*/ 86 h 88"/>
                <a:gd name="T28" fmla="*/ 13 w 89"/>
                <a:gd name="T29" fmla="*/ 75 h 88"/>
                <a:gd name="T30" fmla="*/ 4 w 89"/>
                <a:gd name="T31" fmla="*/ 62 h 88"/>
                <a:gd name="T32" fmla="*/ 0 w 89"/>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8">
                  <a:moveTo>
                    <a:pt x="0" y="45"/>
                  </a:moveTo>
                  <a:lnTo>
                    <a:pt x="4" y="28"/>
                  </a:lnTo>
                  <a:lnTo>
                    <a:pt x="13" y="12"/>
                  </a:lnTo>
                  <a:lnTo>
                    <a:pt x="28" y="4"/>
                  </a:lnTo>
                  <a:lnTo>
                    <a:pt x="45" y="0"/>
                  </a:lnTo>
                  <a:lnTo>
                    <a:pt x="60" y="4"/>
                  </a:lnTo>
                  <a:lnTo>
                    <a:pt x="76" y="12"/>
                  </a:lnTo>
                  <a:lnTo>
                    <a:pt x="86" y="28"/>
                  </a:lnTo>
                  <a:lnTo>
                    <a:pt x="89" y="45"/>
                  </a:lnTo>
                  <a:lnTo>
                    <a:pt x="86" y="62"/>
                  </a:lnTo>
                  <a:lnTo>
                    <a:pt x="76" y="75"/>
                  </a:lnTo>
                  <a:lnTo>
                    <a:pt x="60" y="86"/>
                  </a:lnTo>
                  <a:lnTo>
                    <a:pt x="45" y="88"/>
                  </a:lnTo>
                  <a:lnTo>
                    <a:pt x="28" y="86"/>
                  </a:lnTo>
                  <a:lnTo>
                    <a:pt x="13" y="75"/>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39" name="Freeform 95"/>
            <p:cNvSpPr>
              <a:spLocks noChangeAspect="1"/>
            </p:cNvSpPr>
            <p:nvPr/>
          </p:nvSpPr>
          <p:spPr bwMode="auto">
            <a:xfrm>
              <a:off x="471" y="1683"/>
              <a:ext cx="88" cy="88"/>
            </a:xfrm>
            <a:custGeom>
              <a:avLst/>
              <a:gdLst>
                <a:gd name="T0" fmla="*/ 0 w 88"/>
                <a:gd name="T1" fmla="*/ 45 h 88"/>
                <a:gd name="T2" fmla="*/ 4 w 88"/>
                <a:gd name="T3" fmla="*/ 28 h 88"/>
                <a:gd name="T4" fmla="*/ 13 w 88"/>
                <a:gd name="T5" fmla="*/ 13 h 88"/>
                <a:gd name="T6" fmla="*/ 28 w 88"/>
                <a:gd name="T7" fmla="*/ 4 h 88"/>
                <a:gd name="T8" fmla="*/ 45 w 88"/>
                <a:gd name="T9" fmla="*/ 0 h 88"/>
                <a:gd name="T10" fmla="*/ 60 w 88"/>
                <a:gd name="T11" fmla="*/ 4 h 88"/>
                <a:gd name="T12" fmla="*/ 75 w 88"/>
                <a:gd name="T13" fmla="*/ 13 h 88"/>
                <a:gd name="T14" fmla="*/ 84 w 88"/>
                <a:gd name="T15" fmla="*/ 28 h 88"/>
                <a:gd name="T16" fmla="*/ 88 w 88"/>
                <a:gd name="T17" fmla="*/ 45 h 88"/>
                <a:gd name="T18" fmla="*/ 84 w 88"/>
                <a:gd name="T19" fmla="*/ 60 h 88"/>
                <a:gd name="T20" fmla="*/ 75 w 88"/>
                <a:gd name="T21" fmla="*/ 75 h 88"/>
                <a:gd name="T22" fmla="*/ 60 w 88"/>
                <a:gd name="T23" fmla="*/ 86 h 88"/>
                <a:gd name="T24" fmla="*/ 45 w 88"/>
                <a:gd name="T25" fmla="*/ 88 h 88"/>
                <a:gd name="T26" fmla="*/ 28 w 88"/>
                <a:gd name="T27" fmla="*/ 86 h 88"/>
                <a:gd name="T28" fmla="*/ 13 w 88"/>
                <a:gd name="T29" fmla="*/ 75 h 88"/>
                <a:gd name="T30" fmla="*/ 4 w 88"/>
                <a:gd name="T31" fmla="*/ 60 h 88"/>
                <a:gd name="T32" fmla="*/ 0 w 88"/>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8">
                  <a:moveTo>
                    <a:pt x="0" y="45"/>
                  </a:moveTo>
                  <a:lnTo>
                    <a:pt x="4" y="28"/>
                  </a:lnTo>
                  <a:lnTo>
                    <a:pt x="13" y="13"/>
                  </a:lnTo>
                  <a:lnTo>
                    <a:pt x="28" y="4"/>
                  </a:lnTo>
                  <a:lnTo>
                    <a:pt x="45" y="0"/>
                  </a:lnTo>
                  <a:lnTo>
                    <a:pt x="60" y="4"/>
                  </a:lnTo>
                  <a:lnTo>
                    <a:pt x="75" y="13"/>
                  </a:lnTo>
                  <a:lnTo>
                    <a:pt x="84" y="28"/>
                  </a:lnTo>
                  <a:lnTo>
                    <a:pt x="88" y="45"/>
                  </a:lnTo>
                  <a:lnTo>
                    <a:pt x="84" y="60"/>
                  </a:lnTo>
                  <a:lnTo>
                    <a:pt x="75" y="75"/>
                  </a:lnTo>
                  <a:lnTo>
                    <a:pt x="60" y="86"/>
                  </a:lnTo>
                  <a:lnTo>
                    <a:pt x="45" y="88"/>
                  </a:lnTo>
                  <a:lnTo>
                    <a:pt x="28" y="86"/>
                  </a:lnTo>
                  <a:lnTo>
                    <a:pt x="13" y="75"/>
                  </a:lnTo>
                  <a:lnTo>
                    <a:pt x="4" y="60"/>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40" name="Freeform 96"/>
            <p:cNvSpPr>
              <a:spLocks noChangeAspect="1"/>
            </p:cNvSpPr>
            <p:nvPr/>
          </p:nvSpPr>
          <p:spPr bwMode="auto">
            <a:xfrm>
              <a:off x="1652" y="2117"/>
              <a:ext cx="88" cy="88"/>
            </a:xfrm>
            <a:custGeom>
              <a:avLst/>
              <a:gdLst>
                <a:gd name="T0" fmla="*/ 0 w 88"/>
                <a:gd name="T1" fmla="*/ 45 h 88"/>
                <a:gd name="T2" fmla="*/ 2 w 88"/>
                <a:gd name="T3" fmla="*/ 28 h 88"/>
                <a:gd name="T4" fmla="*/ 13 w 88"/>
                <a:gd name="T5" fmla="*/ 13 h 88"/>
                <a:gd name="T6" fmla="*/ 26 w 88"/>
                <a:gd name="T7" fmla="*/ 4 h 88"/>
                <a:gd name="T8" fmla="*/ 43 w 88"/>
                <a:gd name="T9" fmla="*/ 0 h 88"/>
                <a:gd name="T10" fmla="*/ 60 w 88"/>
                <a:gd name="T11" fmla="*/ 4 h 88"/>
                <a:gd name="T12" fmla="*/ 75 w 88"/>
                <a:gd name="T13" fmla="*/ 13 h 88"/>
                <a:gd name="T14" fmla="*/ 84 w 88"/>
                <a:gd name="T15" fmla="*/ 28 h 88"/>
                <a:gd name="T16" fmla="*/ 88 w 88"/>
                <a:gd name="T17" fmla="*/ 45 h 88"/>
                <a:gd name="T18" fmla="*/ 84 w 88"/>
                <a:gd name="T19" fmla="*/ 62 h 88"/>
                <a:gd name="T20" fmla="*/ 75 w 88"/>
                <a:gd name="T21" fmla="*/ 75 h 88"/>
                <a:gd name="T22" fmla="*/ 60 w 88"/>
                <a:gd name="T23" fmla="*/ 86 h 88"/>
                <a:gd name="T24" fmla="*/ 43 w 88"/>
                <a:gd name="T25" fmla="*/ 88 h 88"/>
                <a:gd name="T26" fmla="*/ 26 w 88"/>
                <a:gd name="T27" fmla="*/ 86 h 88"/>
                <a:gd name="T28" fmla="*/ 13 w 88"/>
                <a:gd name="T29" fmla="*/ 75 h 88"/>
                <a:gd name="T30" fmla="*/ 2 w 88"/>
                <a:gd name="T31" fmla="*/ 62 h 88"/>
                <a:gd name="T32" fmla="*/ 0 w 88"/>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8">
                  <a:moveTo>
                    <a:pt x="0" y="45"/>
                  </a:moveTo>
                  <a:lnTo>
                    <a:pt x="2" y="28"/>
                  </a:lnTo>
                  <a:lnTo>
                    <a:pt x="13" y="13"/>
                  </a:lnTo>
                  <a:lnTo>
                    <a:pt x="26" y="4"/>
                  </a:lnTo>
                  <a:lnTo>
                    <a:pt x="43" y="0"/>
                  </a:lnTo>
                  <a:lnTo>
                    <a:pt x="60" y="4"/>
                  </a:lnTo>
                  <a:lnTo>
                    <a:pt x="75" y="13"/>
                  </a:lnTo>
                  <a:lnTo>
                    <a:pt x="84" y="28"/>
                  </a:lnTo>
                  <a:lnTo>
                    <a:pt x="88" y="45"/>
                  </a:lnTo>
                  <a:lnTo>
                    <a:pt x="84" y="62"/>
                  </a:lnTo>
                  <a:lnTo>
                    <a:pt x="75" y="75"/>
                  </a:lnTo>
                  <a:lnTo>
                    <a:pt x="60" y="86"/>
                  </a:lnTo>
                  <a:lnTo>
                    <a:pt x="43" y="88"/>
                  </a:lnTo>
                  <a:lnTo>
                    <a:pt x="26" y="86"/>
                  </a:lnTo>
                  <a:lnTo>
                    <a:pt x="13" y="75"/>
                  </a:lnTo>
                  <a:lnTo>
                    <a:pt x="2"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41" name="Freeform 97"/>
            <p:cNvSpPr>
              <a:spLocks noChangeAspect="1"/>
            </p:cNvSpPr>
            <p:nvPr/>
          </p:nvSpPr>
          <p:spPr bwMode="auto">
            <a:xfrm>
              <a:off x="2134" y="2177"/>
              <a:ext cx="89" cy="89"/>
            </a:xfrm>
            <a:custGeom>
              <a:avLst/>
              <a:gdLst>
                <a:gd name="T0" fmla="*/ 0 w 89"/>
                <a:gd name="T1" fmla="*/ 43 h 89"/>
                <a:gd name="T2" fmla="*/ 4 w 89"/>
                <a:gd name="T3" fmla="*/ 26 h 89"/>
                <a:gd name="T4" fmla="*/ 13 w 89"/>
                <a:gd name="T5" fmla="*/ 13 h 89"/>
                <a:gd name="T6" fmla="*/ 28 w 89"/>
                <a:gd name="T7" fmla="*/ 2 h 89"/>
                <a:gd name="T8" fmla="*/ 46 w 89"/>
                <a:gd name="T9" fmla="*/ 0 h 89"/>
                <a:gd name="T10" fmla="*/ 63 w 89"/>
                <a:gd name="T11" fmla="*/ 2 h 89"/>
                <a:gd name="T12" fmla="*/ 76 w 89"/>
                <a:gd name="T13" fmla="*/ 13 h 89"/>
                <a:gd name="T14" fmla="*/ 87 w 89"/>
                <a:gd name="T15" fmla="*/ 26 h 89"/>
                <a:gd name="T16" fmla="*/ 89 w 89"/>
                <a:gd name="T17" fmla="*/ 43 h 89"/>
                <a:gd name="T18" fmla="*/ 87 w 89"/>
                <a:gd name="T19" fmla="*/ 61 h 89"/>
                <a:gd name="T20" fmla="*/ 76 w 89"/>
                <a:gd name="T21" fmla="*/ 76 h 89"/>
                <a:gd name="T22" fmla="*/ 63 w 89"/>
                <a:gd name="T23" fmla="*/ 84 h 89"/>
                <a:gd name="T24" fmla="*/ 46 w 89"/>
                <a:gd name="T25" fmla="*/ 89 h 89"/>
                <a:gd name="T26" fmla="*/ 28 w 89"/>
                <a:gd name="T27" fmla="*/ 84 h 89"/>
                <a:gd name="T28" fmla="*/ 13 w 89"/>
                <a:gd name="T29" fmla="*/ 76 h 89"/>
                <a:gd name="T30" fmla="*/ 4 w 89"/>
                <a:gd name="T31" fmla="*/ 61 h 89"/>
                <a:gd name="T32" fmla="*/ 0 w 89"/>
                <a:gd name="T33" fmla="*/ 4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9">
                  <a:moveTo>
                    <a:pt x="0" y="43"/>
                  </a:moveTo>
                  <a:lnTo>
                    <a:pt x="4" y="26"/>
                  </a:lnTo>
                  <a:lnTo>
                    <a:pt x="13" y="13"/>
                  </a:lnTo>
                  <a:lnTo>
                    <a:pt x="28" y="2"/>
                  </a:lnTo>
                  <a:lnTo>
                    <a:pt x="46" y="0"/>
                  </a:lnTo>
                  <a:lnTo>
                    <a:pt x="63" y="2"/>
                  </a:lnTo>
                  <a:lnTo>
                    <a:pt x="76" y="13"/>
                  </a:lnTo>
                  <a:lnTo>
                    <a:pt x="87" y="26"/>
                  </a:lnTo>
                  <a:lnTo>
                    <a:pt x="89" y="43"/>
                  </a:lnTo>
                  <a:lnTo>
                    <a:pt x="87" y="61"/>
                  </a:lnTo>
                  <a:lnTo>
                    <a:pt x="76" y="76"/>
                  </a:lnTo>
                  <a:lnTo>
                    <a:pt x="63" y="84"/>
                  </a:lnTo>
                  <a:lnTo>
                    <a:pt x="46" y="89"/>
                  </a:lnTo>
                  <a:lnTo>
                    <a:pt x="28" y="84"/>
                  </a:lnTo>
                  <a:lnTo>
                    <a:pt x="13" y="76"/>
                  </a:lnTo>
                  <a:lnTo>
                    <a:pt x="4" y="61"/>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42" name="Rectangle 98"/>
            <p:cNvSpPr>
              <a:spLocks noChangeAspect="1" noChangeArrowheads="1"/>
            </p:cNvSpPr>
            <p:nvPr/>
          </p:nvSpPr>
          <p:spPr bwMode="auto">
            <a:xfrm>
              <a:off x="2033" y="1117"/>
              <a:ext cx="9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1</a:t>
              </a:r>
              <a:endParaRPr lang="en-US" altLang="en-US" sz="1600"/>
            </a:p>
          </p:txBody>
        </p:sp>
        <p:sp>
          <p:nvSpPr>
            <p:cNvPr id="1644643" name="Rectangle 99"/>
            <p:cNvSpPr>
              <a:spLocks noChangeAspect="1" noChangeArrowheads="1"/>
            </p:cNvSpPr>
            <p:nvPr/>
          </p:nvSpPr>
          <p:spPr bwMode="auto">
            <a:xfrm>
              <a:off x="1256" y="1765"/>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2</a:t>
              </a:r>
              <a:endParaRPr lang="en-US" altLang="en-US" sz="1600"/>
            </a:p>
          </p:txBody>
        </p:sp>
        <p:sp>
          <p:nvSpPr>
            <p:cNvPr id="1644644" name="Rectangle 100"/>
            <p:cNvSpPr>
              <a:spLocks noChangeAspect="1" noChangeArrowheads="1"/>
            </p:cNvSpPr>
            <p:nvPr/>
          </p:nvSpPr>
          <p:spPr bwMode="auto">
            <a:xfrm>
              <a:off x="1810" y="2069"/>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3</a:t>
              </a:r>
              <a:endParaRPr lang="en-US" altLang="en-US" sz="1600"/>
            </a:p>
          </p:txBody>
        </p:sp>
        <p:sp>
          <p:nvSpPr>
            <p:cNvPr id="1644645" name="Rectangle 101"/>
            <p:cNvSpPr>
              <a:spLocks noChangeAspect="1" noChangeArrowheads="1"/>
            </p:cNvSpPr>
            <p:nvPr/>
          </p:nvSpPr>
          <p:spPr bwMode="auto">
            <a:xfrm>
              <a:off x="1422" y="2635"/>
              <a:ext cx="9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4</a:t>
              </a:r>
              <a:endParaRPr lang="en-US" altLang="en-US" sz="1600"/>
            </a:p>
          </p:txBody>
        </p:sp>
        <p:sp>
          <p:nvSpPr>
            <p:cNvPr id="1644646" name="Rectangle 102"/>
            <p:cNvSpPr>
              <a:spLocks noChangeAspect="1" noChangeArrowheads="1"/>
            </p:cNvSpPr>
            <p:nvPr/>
          </p:nvSpPr>
          <p:spPr bwMode="auto">
            <a:xfrm>
              <a:off x="648" y="1626"/>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5</a:t>
              </a:r>
              <a:endParaRPr lang="en-US" altLang="en-US" sz="1600"/>
            </a:p>
          </p:txBody>
        </p:sp>
        <p:sp>
          <p:nvSpPr>
            <p:cNvPr id="1644647" name="Rectangle 103"/>
            <p:cNvSpPr>
              <a:spLocks noChangeAspect="1" noChangeArrowheads="1"/>
            </p:cNvSpPr>
            <p:nvPr/>
          </p:nvSpPr>
          <p:spPr bwMode="auto">
            <a:xfrm>
              <a:off x="2307" y="2126"/>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latin typeface="Times New Roman" panose="02020603050405020304" pitchFamily="18" charset="0"/>
                </a:rPr>
                <a:t>6</a:t>
              </a:r>
              <a:endParaRPr lang="en-US" altLang="en-US" sz="1600"/>
            </a:p>
          </p:txBody>
        </p:sp>
      </p:grpSp>
      <p:grpSp>
        <p:nvGrpSpPr>
          <p:cNvPr id="1644648" name="Group 104"/>
          <p:cNvGrpSpPr>
            <a:grpSpLocks noChangeAspect="1"/>
          </p:cNvGrpSpPr>
          <p:nvPr/>
        </p:nvGrpSpPr>
        <p:grpSpPr bwMode="auto">
          <a:xfrm>
            <a:off x="2141538" y="2293937"/>
            <a:ext cx="923925" cy="592138"/>
            <a:chOff x="1572" y="1805"/>
            <a:chExt cx="897" cy="575"/>
          </a:xfrm>
        </p:grpSpPr>
        <p:sp>
          <p:nvSpPr>
            <p:cNvPr id="1644649" name="Freeform 105"/>
            <p:cNvSpPr>
              <a:spLocks noChangeAspect="1"/>
            </p:cNvSpPr>
            <p:nvPr/>
          </p:nvSpPr>
          <p:spPr bwMode="auto">
            <a:xfrm>
              <a:off x="1572" y="2005"/>
              <a:ext cx="897" cy="375"/>
            </a:xfrm>
            <a:custGeom>
              <a:avLst/>
              <a:gdLst>
                <a:gd name="T0" fmla="*/ 450 w 897"/>
                <a:gd name="T1" fmla="*/ 0 h 375"/>
                <a:gd name="T2" fmla="*/ 510 w 897"/>
                <a:gd name="T3" fmla="*/ 2 h 375"/>
                <a:gd name="T4" fmla="*/ 571 w 897"/>
                <a:gd name="T5" fmla="*/ 6 h 375"/>
                <a:gd name="T6" fmla="*/ 629 w 897"/>
                <a:gd name="T7" fmla="*/ 15 h 375"/>
                <a:gd name="T8" fmla="*/ 683 w 897"/>
                <a:gd name="T9" fmla="*/ 28 h 375"/>
                <a:gd name="T10" fmla="*/ 733 w 897"/>
                <a:gd name="T11" fmla="*/ 43 h 375"/>
                <a:gd name="T12" fmla="*/ 778 w 897"/>
                <a:gd name="T13" fmla="*/ 60 h 375"/>
                <a:gd name="T14" fmla="*/ 817 w 897"/>
                <a:gd name="T15" fmla="*/ 79 h 375"/>
                <a:gd name="T16" fmla="*/ 850 w 897"/>
                <a:gd name="T17" fmla="*/ 101 h 375"/>
                <a:gd name="T18" fmla="*/ 874 w 897"/>
                <a:gd name="T19" fmla="*/ 125 h 375"/>
                <a:gd name="T20" fmla="*/ 891 w 897"/>
                <a:gd name="T21" fmla="*/ 149 h 375"/>
                <a:gd name="T22" fmla="*/ 897 w 897"/>
                <a:gd name="T23" fmla="*/ 174 h 375"/>
                <a:gd name="T24" fmla="*/ 897 w 897"/>
                <a:gd name="T25" fmla="*/ 200 h 375"/>
                <a:gd name="T26" fmla="*/ 891 w 897"/>
                <a:gd name="T27" fmla="*/ 226 h 375"/>
                <a:gd name="T28" fmla="*/ 874 w 897"/>
                <a:gd name="T29" fmla="*/ 250 h 375"/>
                <a:gd name="T30" fmla="*/ 850 w 897"/>
                <a:gd name="T31" fmla="*/ 274 h 375"/>
                <a:gd name="T32" fmla="*/ 817 w 897"/>
                <a:gd name="T33" fmla="*/ 295 h 375"/>
                <a:gd name="T34" fmla="*/ 778 w 897"/>
                <a:gd name="T35" fmla="*/ 315 h 375"/>
                <a:gd name="T36" fmla="*/ 733 w 897"/>
                <a:gd name="T37" fmla="*/ 332 h 375"/>
                <a:gd name="T38" fmla="*/ 683 w 897"/>
                <a:gd name="T39" fmla="*/ 347 h 375"/>
                <a:gd name="T40" fmla="*/ 629 w 897"/>
                <a:gd name="T41" fmla="*/ 360 h 375"/>
                <a:gd name="T42" fmla="*/ 571 w 897"/>
                <a:gd name="T43" fmla="*/ 369 h 375"/>
                <a:gd name="T44" fmla="*/ 510 w 897"/>
                <a:gd name="T45" fmla="*/ 373 h 375"/>
                <a:gd name="T46" fmla="*/ 450 w 897"/>
                <a:gd name="T47" fmla="*/ 375 h 375"/>
                <a:gd name="T48" fmla="*/ 387 w 897"/>
                <a:gd name="T49" fmla="*/ 373 h 375"/>
                <a:gd name="T50" fmla="*/ 329 w 897"/>
                <a:gd name="T51" fmla="*/ 369 h 375"/>
                <a:gd name="T52" fmla="*/ 270 w 897"/>
                <a:gd name="T53" fmla="*/ 360 h 375"/>
                <a:gd name="T54" fmla="*/ 216 w 897"/>
                <a:gd name="T55" fmla="*/ 347 h 375"/>
                <a:gd name="T56" fmla="*/ 164 w 897"/>
                <a:gd name="T57" fmla="*/ 332 h 375"/>
                <a:gd name="T58" fmla="*/ 121 w 897"/>
                <a:gd name="T59" fmla="*/ 315 h 375"/>
                <a:gd name="T60" fmla="*/ 82 w 897"/>
                <a:gd name="T61" fmla="*/ 295 h 375"/>
                <a:gd name="T62" fmla="*/ 49 w 897"/>
                <a:gd name="T63" fmla="*/ 274 h 375"/>
                <a:gd name="T64" fmla="*/ 26 w 897"/>
                <a:gd name="T65" fmla="*/ 250 h 375"/>
                <a:gd name="T66" fmla="*/ 8 w 897"/>
                <a:gd name="T67" fmla="*/ 226 h 375"/>
                <a:gd name="T68" fmla="*/ 0 w 897"/>
                <a:gd name="T69" fmla="*/ 200 h 375"/>
                <a:gd name="T70" fmla="*/ 0 w 897"/>
                <a:gd name="T71" fmla="*/ 174 h 375"/>
                <a:gd name="T72" fmla="*/ 8 w 897"/>
                <a:gd name="T73" fmla="*/ 149 h 375"/>
                <a:gd name="T74" fmla="*/ 26 w 897"/>
                <a:gd name="T75" fmla="*/ 125 h 375"/>
                <a:gd name="T76" fmla="*/ 49 w 897"/>
                <a:gd name="T77" fmla="*/ 101 h 375"/>
                <a:gd name="T78" fmla="*/ 82 w 897"/>
                <a:gd name="T79" fmla="*/ 79 h 375"/>
                <a:gd name="T80" fmla="*/ 121 w 897"/>
                <a:gd name="T81" fmla="*/ 60 h 375"/>
                <a:gd name="T82" fmla="*/ 164 w 897"/>
                <a:gd name="T83" fmla="*/ 43 h 375"/>
                <a:gd name="T84" fmla="*/ 216 w 897"/>
                <a:gd name="T85" fmla="*/ 28 h 375"/>
                <a:gd name="T86" fmla="*/ 270 w 897"/>
                <a:gd name="T87" fmla="*/ 15 h 375"/>
                <a:gd name="T88" fmla="*/ 329 w 897"/>
                <a:gd name="T89" fmla="*/ 6 h 375"/>
                <a:gd name="T90" fmla="*/ 387 w 897"/>
                <a:gd name="T91" fmla="*/ 2 h 375"/>
                <a:gd name="T92" fmla="*/ 450 w 897"/>
                <a:gd name="T93"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7" h="375">
                  <a:moveTo>
                    <a:pt x="450" y="0"/>
                  </a:moveTo>
                  <a:lnTo>
                    <a:pt x="510" y="2"/>
                  </a:lnTo>
                  <a:lnTo>
                    <a:pt x="571" y="6"/>
                  </a:lnTo>
                  <a:lnTo>
                    <a:pt x="629" y="15"/>
                  </a:lnTo>
                  <a:lnTo>
                    <a:pt x="683" y="28"/>
                  </a:lnTo>
                  <a:lnTo>
                    <a:pt x="733" y="43"/>
                  </a:lnTo>
                  <a:lnTo>
                    <a:pt x="778" y="60"/>
                  </a:lnTo>
                  <a:lnTo>
                    <a:pt x="817" y="79"/>
                  </a:lnTo>
                  <a:lnTo>
                    <a:pt x="850" y="101"/>
                  </a:lnTo>
                  <a:lnTo>
                    <a:pt x="874" y="125"/>
                  </a:lnTo>
                  <a:lnTo>
                    <a:pt x="891" y="149"/>
                  </a:lnTo>
                  <a:lnTo>
                    <a:pt x="897" y="174"/>
                  </a:lnTo>
                  <a:lnTo>
                    <a:pt x="897" y="200"/>
                  </a:lnTo>
                  <a:lnTo>
                    <a:pt x="891" y="226"/>
                  </a:lnTo>
                  <a:lnTo>
                    <a:pt x="874" y="250"/>
                  </a:lnTo>
                  <a:lnTo>
                    <a:pt x="850" y="274"/>
                  </a:lnTo>
                  <a:lnTo>
                    <a:pt x="817" y="295"/>
                  </a:lnTo>
                  <a:lnTo>
                    <a:pt x="778" y="315"/>
                  </a:lnTo>
                  <a:lnTo>
                    <a:pt x="733" y="332"/>
                  </a:lnTo>
                  <a:lnTo>
                    <a:pt x="683" y="347"/>
                  </a:lnTo>
                  <a:lnTo>
                    <a:pt x="629" y="360"/>
                  </a:lnTo>
                  <a:lnTo>
                    <a:pt x="571" y="369"/>
                  </a:lnTo>
                  <a:lnTo>
                    <a:pt x="510" y="373"/>
                  </a:lnTo>
                  <a:lnTo>
                    <a:pt x="450" y="375"/>
                  </a:lnTo>
                  <a:lnTo>
                    <a:pt x="387" y="373"/>
                  </a:lnTo>
                  <a:lnTo>
                    <a:pt x="329" y="369"/>
                  </a:lnTo>
                  <a:lnTo>
                    <a:pt x="270" y="360"/>
                  </a:lnTo>
                  <a:lnTo>
                    <a:pt x="216" y="347"/>
                  </a:lnTo>
                  <a:lnTo>
                    <a:pt x="164" y="332"/>
                  </a:lnTo>
                  <a:lnTo>
                    <a:pt x="121" y="315"/>
                  </a:lnTo>
                  <a:lnTo>
                    <a:pt x="82" y="295"/>
                  </a:lnTo>
                  <a:lnTo>
                    <a:pt x="49" y="274"/>
                  </a:lnTo>
                  <a:lnTo>
                    <a:pt x="26" y="250"/>
                  </a:lnTo>
                  <a:lnTo>
                    <a:pt x="8" y="226"/>
                  </a:lnTo>
                  <a:lnTo>
                    <a:pt x="0" y="200"/>
                  </a:lnTo>
                  <a:lnTo>
                    <a:pt x="0" y="174"/>
                  </a:lnTo>
                  <a:lnTo>
                    <a:pt x="8" y="149"/>
                  </a:lnTo>
                  <a:lnTo>
                    <a:pt x="26" y="125"/>
                  </a:lnTo>
                  <a:lnTo>
                    <a:pt x="49" y="101"/>
                  </a:lnTo>
                  <a:lnTo>
                    <a:pt x="82" y="79"/>
                  </a:lnTo>
                  <a:lnTo>
                    <a:pt x="121" y="60"/>
                  </a:lnTo>
                  <a:lnTo>
                    <a:pt x="164" y="43"/>
                  </a:lnTo>
                  <a:lnTo>
                    <a:pt x="216" y="28"/>
                  </a:lnTo>
                  <a:lnTo>
                    <a:pt x="270" y="15"/>
                  </a:lnTo>
                  <a:lnTo>
                    <a:pt x="329" y="6"/>
                  </a:lnTo>
                  <a:lnTo>
                    <a:pt x="387" y="2"/>
                  </a:lnTo>
                  <a:lnTo>
                    <a:pt x="45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50" name="Rectangle 106"/>
            <p:cNvSpPr>
              <a:spLocks noChangeAspect="1" noChangeArrowheads="1"/>
            </p:cNvSpPr>
            <p:nvPr/>
          </p:nvSpPr>
          <p:spPr bwMode="auto">
            <a:xfrm>
              <a:off x="1943" y="1805"/>
              <a:ext cx="11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1</a:t>
              </a:r>
              <a:endParaRPr lang="en-US" altLang="en-US" sz="1600"/>
            </a:p>
          </p:txBody>
        </p:sp>
      </p:grpSp>
      <p:grpSp>
        <p:nvGrpSpPr>
          <p:cNvPr id="1644651" name="Group 107"/>
          <p:cNvGrpSpPr>
            <a:grpSpLocks noChangeAspect="1"/>
          </p:cNvGrpSpPr>
          <p:nvPr/>
        </p:nvGrpSpPr>
        <p:grpSpPr bwMode="auto">
          <a:xfrm>
            <a:off x="865188" y="2049462"/>
            <a:ext cx="1125537" cy="742950"/>
            <a:chOff x="332" y="1568"/>
            <a:chExt cx="1093" cy="721"/>
          </a:xfrm>
        </p:grpSpPr>
        <p:sp>
          <p:nvSpPr>
            <p:cNvPr id="1644652" name="Freeform 108"/>
            <p:cNvSpPr>
              <a:spLocks noChangeAspect="1"/>
            </p:cNvSpPr>
            <p:nvPr/>
          </p:nvSpPr>
          <p:spPr bwMode="auto">
            <a:xfrm>
              <a:off x="332" y="1568"/>
              <a:ext cx="1093" cy="497"/>
            </a:xfrm>
            <a:custGeom>
              <a:avLst/>
              <a:gdLst>
                <a:gd name="T0" fmla="*/ 547 w 1093"/>
                <a:gd name="T1" fmla="*/ 0 h 497"/>
                <a:gd name="T2" fmla="*/ 615 w 1093"/>
                <a:gd name="T3" fmla="*/ 3 h 497"/>
                <a:gd name="T4" fmla="*/ 684 w 1093"/>
                <a:gd name="T5" fmla="*/ 7 h 497"/>
                <a:gd name="T6" fmla="*/ 749 w 1093"/>
                <a:gd name="T7" fmla="*/ 18 h 497"/>
                <a:gd name="T8" fmla="*/ 811 w 1093"/>
                <a:gd name="T9" fmla="*/ 31 h 497"/>
                <a:gd name="T10" fmla="*/ 868 w 1093"/>
                <a:gd name="T11" fmla="*/ 48 h 497"/>
                <a:gd name="T12" fmla="*/ 922 w 1093"/>
                <a:gd name="T13" fmla="*/ 67 h 497"/>
                <a:gd name="T14" fmla="*/ 969 w 1093"/>
                <a:gd name="T15" fmla="*/ 91 h 497"/>
                <a:gd name="T16" fmla="*/ 1008 w 1093"/>
                <a:gd name="T17" fmla="*/ 115 h 497"/>
                <a:gd name="T18" fmla="*/ 1043 w 1093"/>
                <a:gd name="T19" fmla="*/ 143 h 497"/>
                <a:gd name="T20" fmla="*/ 1067 w 1093"/>
                <a:gd name="T21" fmla="*/ 171 h 497"/>
                <a:gd name="T22" fmla="*/ 1084 w 1093"/>
                <a:gd name="T23" fmla="*/ 201 h 497"/>
                <a:gd name="T24" fmla="*/ 1093 w 1093"/>
                <a:gd name="T25" fmla="*/ 234 h 497"/>
                <a:gd name="T26" fmla="*/ 1093 w 1093"/>
                <a:gd name="T27" fmla="*/ 264 h 497"/>
                <a:gd name="T28" fmla="*/ 1084 w 1093"/>
                <a:gd name="T29" fmla="*/ 294 h 497"/>
                <a:gd name="T30" fmla="*/ 1067 w 1093"/>
                <a:gd name="T31" fmla="*/ 324 h 497"/>
                <a:gd name="T32" fmla="*/ 1043 w 1093"/>
                <a:gd name="T33" fmla="*/ 354 h 497"/>
                <a:gd name="T34" fmla="*/ 1008 w 1093"/>
                <a:gd name="T35" fmla="*/ 383 h 497"/>
                <a:gd name="T36" fmla="*/ 969 w 1093"/>
                <a:gd name="T37" fmla="*/ 406 h 497"/>
                <a:gd name="T38" fmla="*/ 922 w 1093"/>
                <a:gd name="T39" fmla="*/ 430 h 497"/>
                <a:gd name="T40" fmla="*/ 868 w 1093"/>
                <a:gd name="T41" fmla="*/ 449 h 497"/>
                <a:gd name="T42" fmla="*/ 811 w 1093"/>
                <a:gd name="T43" fmla="*/ 467 h 497"/>
                <a:gd name="T44" fmla="*/ 749 w 1093"/>
                <a:gd name="T45" fmla="*/ 480 h 497"/>
                <a:gd name="T46" fmla="*/ 684 w 1093"/>
                <a:gd name="T47" fmla="*/ 488 h 497"/>
                <a:gd name="T48" fmla="*/ 615 w 1093"/>
                <a:gd name="T49" fmla="*/ 495 h 497"/>
                <a:gd name="T50" fmla="*/ 547 w 1093"/>
                <a:gd name="T51" fmla="*/ 497 h 497"/>
                <a:gd name="T52" fmla="*/ 478 w 1093"/>
                <a:gd name="T53" fmla="*/ 495 h 497"/>
                <a:gd name="T54" fmla="*/ 411 w 1093"/>
                <a:gd name="T55" fmla="*/ 488 h 497"/>
                <a:gd name="T56" fmla="*/ 346 w 1093"/>
                <a:gd name="T57" fmla="*/ 480 h 497"/>
                <a:gd name="T58" fmla="*/ 284 w 1093"/>
                <a:gd name="T59" fmla="*/ 467 h 497"/>
                <a:gd name="T60" fmla="*/ 225 w 1093"/>
                <a:gd name="T61" fmla="*/ 449 h 497"/>
                <a:gd name="T62" fmla="*/ 173 w 1093"/>
                <a:gd name="T63" fmla="*/ 430 h 497"/>
                <a:gd name="T64" fmla="*/ 126 w 1093"/>
                <a:gd name="T65" fmla="*/ 406 h 497"/>
                <a:gd name="T66" fmla="*/ 85 w 1093"/>
                <a:gd name="T67" fmla="*/ 383 h 497"/>
                <a:gd name="T68" fmla="*/ 52 w 1093"/>
                <a:gd name="T69" fmla="*/ 354 h 497"/>
                <a:gd name="T70" fmla="*/ 26 w 1093"/>
                <a:gd name="T71" fmla="*/ 324 h 497"/>
                <a:gd name="T72" fmla="*/ 9 w 1093"/>
                <a:gd name="T73" fmla="*/ 294 h 497"/>
                <a:gd name="T74" fmla="*/ 0 w 1093"/>
                <a:gd name="T75" fmla="*/ 264 h 497"/>
                <a:gd name="T76" fmla="*/ 0 w 1093"/>
                <a:gd name="T77" fmla="*/ 234 h 497"/>
                <a:gd name="T78" fmla="*/ 9 w 1093"/>
                <a:gd name="T79" fmla="*/ 201 h 497"/>
                <a:gd name="T80" fmla="*/ 26 w 1093"/>
                <a:gd name="T81" fmla="*/ 171 h 497"/>
                <a:gd name="T82" fmla="*/ 52 w 1093"/>
                <a:gd name="T83" fmla="*/ 143 h 497"/>
                <a:gd name="T84" fmla="*/ 85 w 1093"/>
                <a:gd name="T85" fmla="*/ 115 h 497"/>
                <a:gd name="T86" fmla="*/ 126 w 1093"/>
                <a:gd name="T87" fmla="*/ 91 h 497"/>
                <a:gd name="T88" fmla="*/ 173 w 1093"/>
                <a:gd name="T89" fmla="*/ 67 h 497"/>
                <a:gd name="T90" fmla="*/ 225 w 1093"/>
                <a:gd name="T91" fmla="*/ 48 h 497"/>
                <a:gd name="T92" fmla="*/ 284 w 1093"/>
                <a:gd name="T93" fmla="*/ 31 h 497"/>
                <a:gd name="T94" fmla="*/ 346 w 1093"/>
                <a:gd name="T95" fmla="*/ 18 h 497"/>
                <a:gd name="T96" fmla="*/ 411 w 1093"/>
                <a:gd name="T97" fmla="*/ 7 h 497"/>
                <a:gd name="T98" fmla="*/ 478 w 1093"/>
                <a:gd name="T99" fmla="*/ 3 h 497"/>
                <a:gd name="T100" fmla="*/ 547 w 1093"/>
                <a:gd name="T101"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3" h="497">
                  <a:moveTo>
                    <a:pt x="547" y="0"/>
                  </a:moveTo>
                  <a:lnTo>
                    <a:pt x="615" y="3"/>
                  </a:lnTo>
                  <a:lnTo>
                    <a:pt x="684" y="7"/>
                  </a:lnTo>
                  <a:lnTo>
                    <a:pt x="749" y="18"/>
                  </a:lnTo>
                  <a:lnTo>
                    <a:pt x="811" y="31"/>
                  </a:lnTo>
                  <a:lnTo>
                    <a:pt x="868" y="48"/>
                  </a:lnTo>
                  <a:lnTo>
                    <a:pt x="922" y="67"/>
                  </a:lnTo>
                  <a:lnTo>
                    <a:pt x="969" y="91"/>
                  </a:lnTo>
                  <a:lnTo>
                    <a:pt x="1008" y="115"/>
                  </a:lnTo>
                  <a:lnTo>
                    <a:pt x="1043" y="143"/>
                  </a:lnTo>
                  <a:lnTo>
                    <a:pt x="1067" y="171"/>
                  </a:lnTo>
                  <a:lnTo>
                    <a:pt x="1084" y="201"/>
                  </a:lnTo>
                  <a:lnTo>
                    <a:pt x="1093" y="234"/>
                  </a:lnTo>
                  <a:lnTo>
                    <a:pt x="1093" y="264"/>
                  </a:lnTo>
                  <a:lnTo>
                    <a:pt x="1084" y="294"/>
                  </a:lnTo>
                  <a:lnTo>
                    <a:pt x="1067" y="324"/>
                  </a:lnTo>
                  <a:lnTo>
                    <a:pt x="1043" y="354"/>
                  </a:lnTo>
                  <a:lnTo>
                    <a:pt x="1008" y="383"/>
                  </a:lnTo>
                  <a:lnTo>
                    <a:pt x="969" y="406"/>
                  </a:lnTo>
                  <a:lnTo>
                    <a:pt x="922" y="430"/>
                  </a:lnTo>
                  <a:lnTo>
                    <a:pt x="868" y="449"/>
                  </a:lnTo>
                  <a:lnTo>
                    <a:pt x="811" y="467"/>
                  </a:lnTo>
                  <a:lnTo>
                    <a:pt x="749" y="480"/>
                  </a:lnTo>
                  <a:lnTo>
                    <a:pt x="684" y="488"/>
                  </a:lnTo>
                  <a:lnTo>
                    <a:pt x="615" y="495"/>
                  </a:lnTo>
                  <a:lnTo>
                    <a:pt x="547" y="497"/>
                  </a:lnTo>
                  <a:lnTo>
                    <a:pt x="478" y="495"/>
                  </a:lnTo>
                  <a:lnTo>
                    <a:pt x="411" y="488"/>
                  </a:lnTo>
                  <a:lnTo>
                    <a:pt x="346" y="480"/>
                  </a:lnTo>
                  <a:lnTo>
                    <a:pt x="284" y="467"/>
                  </a:lnTo>
                  <a:lnTo>
                    <a:pt x="225" y="449"/>
                  </a:lnTo>
                  <a:lnTo>
                    <a:pt x="173" y="430"/>
                  </a:lnTo>
                  <a:lnTo>
                    <a:pt x="126" y="406"/>
                  </a:lnTo>
                  <a:lnTo>
                    <a:pt x="85" y="383"/>
                  </a:lnTo>
                  <a:lnTo>
                    <a:pt x="52" y="354"/>
                  </a:lnTo>
                  <a:lnTo>
                    <a:pt x="26" y="324"/>
                  </a:lnTo>
                  <a:lnTo>
                    <a:pt x="9" y="294"/>
                  </a:lnTo>
                  <a:lnTo>
                    <a:pt x="0" y="264"/>
                  </a:lnTo>
                  <a:lnTo>
                    <a:pt x="0" y="234"/>
                  </a:lnTo>
                  <a:lnTo>
                    <a:pt x="9" y="201"/>
                  </a:lnTo>
                  <a:lnTo>
                    <a:pt x="26" y="171"/>
                  </a:lnTo>
                  <a:lnTo>
                    <a:pt x="52" y="143"/>
                  </a:lnTo>
                  <a:lnTo>
                    <a:pt x="85" y="115"/>
                  </a:lnTo>
                  <a:lnTo>
                    <a:pt x="126" y="91"/>
                  </a:lnTo>
                  <a:lnTo>
                    <a:pt x="173" y="67"/>
                  </a:lnTo>
                  <a:lnTo>
                    <a:pt x="225" y="48"/>
                  </a:lnTo>
                  <a:lnTo>
                    <a:pt x="284" y="31"/>
                  </a:lnTo>
                  <a:lnTo>
                    <a:pt x="346" y="18"/>
                  </a:lnTo>
                  <a:lnTo>
                    <a:pt x="411" y="7"/>
                  </a:lnTo>
                  <a:lnTo>
                    <a:pt x="478" y="3"/>
                  </a:lnTo>
                  <a:lnTo>
                    <a:pt x="547"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53" name="Rectangle 109"/>
            <p:cNvSpPr>
              <a:spLocks noChangeAspect="1" noChangeArrowheads="1"/>
            </p:cNvSpPr>
            <p:nvPr/>
          </p:nvSpPr>
          <p:spPr bwMode="auto">
            <a:xfrm>
              <a:off x="949" y="2052"/>
              <a:ext cx="10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2</a:t>
              </a:r>
              <a:endParaRPr lang="en-US" altLang="en-US" sz="1600"/>
            </a:p>
          </p:txBody>
        </p:sp>
      </p:grpSp>
      <p:grpSp>
        <p:nvGrpSpPr>
          <p:cNvPr id="1644654" name="Group 110"/>
          <p:cNvGrpSpPr>
            <a:grpSpLocks noChangeAspect="1"/>
          </p:cNvGrpSpPr>
          <p:nvPr/>
        </p:nvGrpSpPr>
        <p:grpSpPr bwMode="auto">
          <a:xfrm>
            <a:off x="812800" y="1779587"/>
            <a:ext cx="2382838" cy="1358900"/>
            <a:chOff x="280" y="1305"/>
            <a:chExt cx="2315" cy="1321"/>
          </a:xfrm>
        </p:grpSpPr>
        <p:sp>
          <p:nvSpPr>
            <p:cNvPr id="1644655" name="Freeform 111"/>
            <p:cNvSpPr>
              <a:spLocks noChangeAspect="1"/>
            </p:cNvSpPr>
            <p:nvPr/>
          </p:nvSpPr>
          <p:spPr bwMode="auto">
            <a:xfrm>
              <a:off x="280" y="1314"/>
              <a:ext cx="2315" cy="1312"/>
            </a:xfrm>
            <a:custGeom>
              <a:avLst/>
              <a:gdLst>
                <a:gd name="T0" fmla="*/ 1326 w 2315"/>
                <a:gd name="T1" fmla="*/ 23 h 1312"/>
                <a:gd name="T2" fmla="*/ 1519 w 2315"/>
                <a:gd name="T3" fmla="*/ 64 h 1312"/>
                <a:gd name="T4" fmla="*/ 1698 w 2315"/>
                <a:gd name="T5" fmla="*/ 121 h 1312"/>
                <a:gd name="T6" fmla="*/ 1865 w 2315"/>
                <a:gd name="T7" fmla="*/ 194 h 1312"/>
                <a:gd name="T8" fmla="*/ 2008 w 2315"/>
                <a:gd name="T9" fmla="*/ 278 h 1312"/>
                <a:gd name="T10" fmla="*/ 2129 w 2315"/>
                <a:gd name="T11" fmla="*/ 375 h 1312"/>
                <a:gd name="T12" fmla="*/ 2222 w 2315"/>
                <a:gd name="T13" fmla="*/ 479 h 1312"/>
                <a:gd name="T14" fmla="*/ 2282 w 2315"/>
                <a:gd name="T15" fmla="*/ 589 h 1312"/>
                <a:gd name="T16" fmla="*/ 2313 w 2315"/>
                <a:gd name="T17" fmla="*/ 699 h 1312"/>
                <a:gd name="T18" fmla="*/ 2308 w 2315"/>
                <a:gd name="T19" fmla="*/ 809 h 1312"/>
                <a:gd name="T20" fmla="*/ 2272 w 2315"/>
                <a:gd name="T21" fmla="*/ 915 h 1312"/>
                <a:gd name="T22" fmla="*/ 2202 w 2315"/>
                <a:gd name="T23" fmla="*/ 1014 h 1312"/>
                <a:gd name="T24" fmla="*/ 2105 w 2315"/>
                <a:gd name="T25" fmla="*/ 1101 h 1312"/>
                <a:gd name="T26" fmla="*/ 1977 w 2315"/>
                <a:gd name="T27" fmla="*/ 1176 h 1312"/>
                <a:gd name="T28" fmla="*/ 1828 w 2315"/>
                <a:gd name="T29" fmla="*/ 1237 h 1312"/>
                <a:gd name="T30" fmla="*/ 1659 w 2315"/>
                <a:gd name="T31" fmla="*/ 1280 h 1312"/>
                <a:gd name="T32" fmla="*/ 1476 w 2315"/>
                <a:gd name="T33" fmla="*/ 1306 h 1312"/>
                <a:gd name="T34" fmla="*/ 1283 w 2315"/>
                <a:gd name="T35" fmla="*/ 1312 h 1312"/>
                <a:gd name="T36" fmla="*/ 1086 w 2315"/>
                <a:gd name="T37" fmla="*/ 1299 h 1312"/>
                <a:gd name="T38" fmla="*/ 894 w 2315"/>
                <a:gd name="T39" fmla="*/ 1269 h 1312"/>
                <a:gd name="T40" fmla="*/ 705 w 2315"/>
                <a:gd name="T41" fmla="*/ 1220 h 1312"/>
                <a:gd name="T42" fmla="*/ 532 w 2315"/>
                <a:gd name="T43" fmla="*/ 1155 h 1312"/>
                <a:gd name="T44" fmla="*/ 377 w 2315"/>
                <a:gd name="T45" fmla="*/ 1077 h 1312"/>
                <a:gd name="T46" fmla="*/ 245 w 2315"/>
                <a:gd name="T47" fmla="*/ 984 h 1312"/>
                <a:gd name="T48" fmla="*/ 137 w 2315"/>
                <a:gd name="T49" fmla="*/ 885 h 1312"/>
                <a:gd name="T50" fmla="*/ 61 w 2315"/>
                <a:gd name="T51" fmla="*/ 777 h 1312"/>
                <a:gd name="T52" fmla="*/ 13 w 2315"/>
                <a:gd name="T53" fmla="*/ 667 h 1312"/>
                <a:gd name="T54" fmla="*/ 0 w 2315"/>
                <a:gd name="T55" fmla="*/ 555 h 1312"/>
                <a:gd name="T56" fmla="*/ 22 w 2315"/>
                <a:gd name="T57" fmla="*/ 447 h 1312"/>
                <a:gd name="T58" fmla="*/ 74 w 2315"/>
                <a:gd name="T59" fmla="*/ 345 h 1312"/>
                <a:gd name="T60" fmla="*/ 158 w 2315"/>
                <a:gd name="T61" fmla="*/ 252 h 1312"/>
                <a:gd name="T62" fmla="*/ 273 w 2315"/>
                <a:gd name="T63" fmla="*/ 170 h 1312"/>
                <a:gd name="T64" fmla="*/ 411 w 2315"/>
                <a:gd name="T65" fmla="*/ 103 h 1312"/>
                <a:gd name="T66" fmla="*/ 571 w 2315"/>
                <a:gd name="T67" fmla="*/ 49 h 1312"/>
                <a:gd name="T68" fmla="*/ 747 w 2315"/>
                <a:gd name="T69" fmla="*/ 17 h 1312"/>
                <a:gd name="T70" fmla="*/ 937 w 2315"/>
                <a:gd name="T71" fmla="*/ 0 h 1312"/>
                <a:gd name="T72" fmla="*/ 1132 w 2315"/>
                <a:gd name="T73" fmla="*/ 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15" h="1312">
                  <a:moveTo>
                    <a:pt x="1229" y="10"/>
                  </a:moveTo>
                  <a:lnTo>
                    <a:pt x="1326" y="23"/>
                  </a:lnTo>
                  <a:lnTo>
                    <a:pt x="1424" y="43"/>
                  </a:lnTo>
                  <a:lnTo>
                    <a:pt x="1519" y="64"/>
                  </a:lnTo>
                  <a:lnTo>
                    <a:pt x="1610" y="90"/>
                  </a:lnTo>
                  <a:lnTo>
                    <a:pt x="1698" y="121"/>
                  </a:lnTo>
                  <a:lnTo>
                    <a:pt x="1783" y="155"/>
                  </a:lnTo>
                  <a:lnTo>
                    <a:pt x="1865" y="194"/>
                  </a:lnTo>
                  <a:lnTo>
                    <a:pt x="1938" y="235"/>
                  </a:lnTo>
                  <a:lnTo>
                    <a:pt x="2008" y="278"/>
                  </a:lnTo>
                  <a:lnTo>
                    <a:pt x="2073" y="326"/>
                  </a:lnTo>
                  <a:lnTo>
                    <a:pt x="2129" y="375"/>
                  </a:lnTo>
                  <a:lnTo>
                    <a:pt x="2179" y="425"/>
                  </a:lnTo>
                  <a:lnTo>
                    <a:pt x="2222" y="479"/>
                  </a:lnTo>
                  <a:lnTo>
                    <a:pt x="2256" y="533"/>
                  </a:lnTo>
                  <a:lnTo>
                    <a:pt x="2282" y="589"/>
                  </a:lnTo>
                  <a:lnTo>
                    <a:pt x="2302" y="643"/>
                  </a:lnTo>
                  <a:lnTo>
                    <a:pt x="2313" y="699"/>
                  </a:lnTo>
                  <a:lnTo>
                    <a:pt x="2315" y="755"/>
                  </a:lnTo>
                  <a:lnTo>
                    <a:pt x="2308" y="809"/>
                  </a:lnTo>
                  <a:lnTo>
                    <a:pt x="2295" y="863"/>
                  </a:lnTo>
                  <a:lnTo>
                    <a:pt x="2272" y="915"/>
                  </a:lnTo>
                  <a:lnTo>
                    <a:pt x="2241" y="965"/>
                  </a:lnTo>
                  <a:lnTo>
                    <a:pt x="2202" y="1014"/>
                  </a:lnTo>
                  <a:lnTo>
                    <a:pt x="2157" y="1060"/>
                  </a:lnTo>
                  <a:lnTo>
                    <a:pt x="2105" y="1101"/>
                  </a:lnTo>
                  <a:lnTo>
                    <a:pt x="2044" y="1140"/>
                  </a:lnTo>
                  <a:lnTo>
                    <a:pt x="1977" y="1176"/>
                  </a:lnTo>
                  <a:lnTo>
                    <a:pt x="1906" y="1209"/>
                  </a:lnTo>
                  <a:lnTo>
                    <a:pt x="1828" y="1237"/>
                  </a:lnTo>
                  <a:lnTo>
                    <a:pt x="1746" y="1261"/>
                  </a:lnTo>
                  <a:lnTo>
                    <a:pt x="1659" y="1280"/>
                  </a:lnTo>
                  <a:lnTo>
                    <a:pt x="1569" y="1295"/>
                  </a:lnTo>
                  <a:lnTo>
                    <a:pt x="1476" y="1306"/>
                  </a:lnTo>
                  <a:lnTo>
                    <a:pt x="1380" y="1310"/>
                  </a:lnTo>
                  <a:lnTo>
                    <a:pt x="1283" y="1312"/>
                  </a:lnTo>
                  <a:lnTo>
                    <a:pt x="1186" y="1308"/>
                  </a:lnTo>
                  <a:lnTo>
                    <a:pt x="1086" y="1299"/>
                  </a:lnTo>
                  <a:lnTo>
                    <a:pt x="989" y="1286"/>
                  </a:lnTo>
                  <a:lnTo>
                    <a:pt x="894" y="1269"/>
                  </a:lnTo>
                  <a:lnTo>
                    <a:pt x="798" y="1245"/>
                  </a:lnTo>
                  <a:lnTo>
                    <a:pt x="705" y="1220"/>
                  </a:lnTo>
                  <a:lnTo>
                    <a:pt x="617" y="1189"/>
                  </a:lnTo>
                  <a:lnTo>
                    <a:pt x="532" y="1155"/>
                  </a:lnTo>
                  <a:lnTo>
                    <a:pt x="452" y="1118"/>
                  </a:lnTo>
                  <a:lnTo>
                    <a:pt x="377" y="1077"/>
                  </a:lnTo>
                  <a:lnTo>
                    <a:pt x="307" y="1032"/>
                  </a:lnTo>
                  <a:lnTo>
                    <a:pt x="245" y="984"/>
                  </a:lnTo>
                  <a:lnTo>
                    <a:pt x="186" y="937"/>
                  </a:lnTo>
                  <a:lnTo>
                    <a:pt x="137" y="885"/>
                  </a:lnTo>
                  <a:lnTo>
                    <a:pt x="95" y="831"/>
                  </a:lnTo>
                  <a:lnTo>
                    <a:pt x="61" y="777"/>
                  </a:lnTo>
                  <a:lnTo>
                    <a:pt x="33" y="723"/>
                  </a:lnTo>
                  <a:lnTo>
                    <a:pt x="13" y="667"/>
                  </a:lnTo>
                  <a:lnTo>
                    <a:pt x="5" y="611"/>
                  </a:lnTo>
                  <a:lnTo>
                    <a:pt x="0" y="555"/>
                  </a:lnTo>
                  <a:lnTo>
                    <a:pt x="7" y="501"/>
                  </a:lnTo>
                  <a:lnTo>
                    <a:pt x="22" y="447"/>
                  </a:lnTo>
                  <a:lnTo>
                    <a:pt x="44" y="395"/>
                  </a:lnTo>
                  <a:lnTo>
                    <a:pt x="74" y="345"/>
                  </a:lnTo>
                  <a:lnTo>
                    <a:pt x="113" y="298"/>
                  </a:lnTo>
                  <a:lnTo>
                    <a:pt x="158" y="252"/>
                  </a:lnTo>
                  <a:lnTo>
                    <a:pt x="212" y="209"/>
                  </a:lnTo>
                  <a:lnTo>
                    <a:pt x="273" y="170"/>
                  </a:lnTo>
                  <a:lnTo>
                    <a:pt x="338" y="133"/>
                  </a:lnTo>
                  <a:lnTo>
                    <a:pt x="411" y="103"/>
                  </a:lnTo>
                  <a:lnTo>
                    <a:pt x="489" y="75"/>
                  </a:lnTo>
                  <a:lnTo>
                    <a:pt x="571" y="49"/>
                  </a:lnTo>
                  <a:lnTo>
                    <a:pt x="658" y="30"/>
                  </a:lnTo>
                  <a:lnTo>
                    <a:pt x="747" y="17"/>
                  </a:lnTo>
                  <a:lnTo>
                    <a:pt x="840" y="6"/>
                  </a:lnTo>
                  <a:lnTo>
                    <a:pt x="937" y="0"/>
                  </a:lnTo>
                  <a:lnTo>
                    <a:pt x="1034" y="0"/>
                  </a:lnTo>
                  <a:lnTo>
                    <a:pt x="1132" y="2"/>
                  </a:lnTo>
                  <a:lnTo>
                    <a:pt x="1229" y="1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56" name="Rectangle 112"/>
            <p:cNvSpPr>
              <a:spLocks noChangeAspect="1" noChangeArrowheads="1"/>
            </p:cNvSpPr>
            <p:nvPr/>
          </p:nvSpPr>
          <p:spPr bwMode="auto">
            <a:xfrm>
              <a:off x="1390" y="1305"/>
              <a:ext cx="11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3</a:t>
              </a:r>
              <a:endParaRPr lang="en-US" altLang="en-US" sz="1600"/>
            </a:p>
          </p:txBody>
        </p:sp>
      </p:grpSp>
      <p:grpSp>
        <p:nvGrpSpPr>
          <p:cNvPr id="1644657" name="Group 113"/>
          <p:cNvGrpSpPr>
            <a:grpSpLocks noChangeAspect="1"/>
          </p:cNvGrpSpPr>
          <p:nvPr/>
        </p:nvGrpSpPr>
        <p:grpSpPr bwMode="auto">
          <a:xfrm>
            <a:off x="771525" y="1701800"/>
            <a:ext cx="2462213" cy="1887537"/>
            <a:chOff x="241" y="1229"/>
            <a:chExt cx="2391" cy="1834"/>
          </a:xfrm>
        </p:grpSpPr>
        <p:sp>
          <p:nvSpPr>
            <p:cNvPr id="1644658" name="Freeform 114"/>
            <p:cNvSpPr>
              <a:spLocks noChangeAspect="1"/>
            </p:cNvSpPr>
            <p:nvPr/>
          </p:nvSpPr>
          <p:spPr bwMode="auto">
            <a:xfrm>
              <a:off x="241" y="1229"/>
              <a:ext cx="2391" cy="1611"/>
            </a:xfrm>
            <a:custGeom>
              <a:avLst/>
              <a:gdLst>
                <a:gd name="T0" fmla="*/ 1385 w 2391"/>
                <a:gd name="T1" fmla="*/ 24 h 1611"/>
                <a:gd name="T2" fmla="*/ 1582 w 2391"/>
                <a:gd name="T3" fmla="*/ 69 h 1611"/>
                <a:gd name="T4" fmla="*/ 1768 w 2391"/>
                <a:gd name="T5" fmla="*/ 136 h 1611"/>
                <a:gd name="T6" fmla="*/ 1936 w 2391"/>
                <a:gd name="T7" fmla="*/ 221 h 1611"/>
                <a:gd name="T8" fmla="*/ 2083 w 2391"/>
                <a:gd name="T9" fmla="*/ 322 h 1611"/>
                <a:gd name="T10" fmla="*/ 2207 w 2391"/>
                <a:gd name="T11" fmla="*/ 439 h 1611"/>
                <a:gd name="T12" fmla="*/ 2300 w 2391"/>
                <a:gd name="T13" fmla="*/ 566 h 1611"/>
                <a:gd name="T14" fmla="*/ 2360 w 2391"/>
                <a:gd name="T15" fmla="*/ 698 h 1611"/>
                <a:gd name="T16" fmla="*/ 2388 w 2391"/>
                <a:gd name="T17" fmla="*/ 836 h 1611"/>
                <a:gd name="T18" fmla="*/ 2382 w 2391"/>
                <a:gd name="T19" fmla="*/ 970 h 1611"/>
                <a:gd name="T20" fmla="*/ 2343 w 2391"/>
                <a:gd name="T21" fmla="*/ 1102 h 1611"/>
                <a:gd name="T22" fmla="*/ 2270 w 2391"/>
                <a:gd name="T23" fmla="*/ 1225 h 1611"/>
                <a:gd name="T24" fmla="*/ 2166 w 2391"/>
                <a:gd name="T25" fmla="*/ 1335 h 1611"/>
                <a:gd name="T26" fmla="*/ 2032 w 2391"/>
                <a:gd name="T27" fmla="*/ 1430 h 1611"/>
                <a:gd name="T28" fmla="*/ 1876 w 2391"/>
                <a:gd name="T29" fmla="*/ 1508 h 1611"/>
                <a:gd name="T30" fmla="*/ 1701 w 2391"/>
                <a:gd name="T31" fmla="*/ 1564 h 1611"/>
                <a:gd name="T32" fmla="*/ 1510 w 2391"/>
                <a:gd name="T33" fmla="*/ 1598 h 1611"/>
                <a:gd name="T34" fmla="*/ 1311 w 2391"/>
                <a:gd name="T35" fmla="*/ 1611 h 1611"/>
                <a:gd name="T36" fmla="*/ 1108 w 2391"/>
                <a:gd name="T37" fmla="*/ 1600 h 1611"/>
                <a:gd name="T38" fmla="*/ 907 w 2391"/>
                <a:gd name="T39" fmla="*/ 1568 h 1611"/>
                <a:gd name="T40" fmla="*/ 716 w 2391"/>
                <a:gd name="T41" fmla="*/ 1512 h 1611"/>
                <a:gd name="T42" fmla="*/ 537 w 2391"/>
                <a:gd name="T43" fmla="*/ 1436 h 1611"/>
                <a:gd name="T44" fmla="*/ 379 w 2391"/>
                <a:gd name="T45" fmla="*/ 1341 h 1611"/>
                <a:gd name="T46" fmla="*/ 243 w 2391"/>
                <a:gd name="T47" fmla="*/ 1233 h 1611"/>
                <a:gd name="T48" fmla="*/ 134 w 2391"/>
                <a:gd name="T49" fmla="*/ 1110 h 1611"/>
                <a:gd name="T50" fmla="*/ 57 w 2391"/>
                <a:gd name="T51" fmla="*/ 981 h 1611"/>
                <a:gd name="T52" fmla="*/ 11 w 2391"/>
                <a:gd name="T53" fmla="*/ 845 h 1611"/>
                <a:gd name="T54" fmla="*/ 0 w 2391"/>
                <a:gd name="T55" fmla="*/ 709 h 1611"/>
                <a:gd name="T56" fmla="*/ 24 w 2391"/>
                <a:gd name="T57" fmla="*/ 575 h 1611"/>
                <a:gd name="T58" fmla="*/ 83 w 2391"/>
                <a:gd name="T59" fmla="*/ 447 h 1611"/>
                <a:gd name="T60" fmla="*/ 171 w 2391"/>
                <a:gd name="T61" fmla="*/ 331 h 1611"/>
                <a:gd name="T62" fmla="*/ 290 w 2391"/>
                <a:gd name="T63" fmla="*/ 227 h 1611"/>
                <a:gd name="T64" fmla="*/ 435 w 2391"/>
                <a:gd name="T65" fmla="*/ 141 h 1611"/>
                <a:gd name="T66" fmla="*/ 602 w 2391"/>
                <a:gd name="T67" fmla="*/ 74 h 1611"/>
                <a:gd name="T68" fmla="*/ 786 w 2391"/>
                <a:gd name="T69" fmla="*/ 28 h 1611"/>
                <a:gd name="T70" fmla="*/ 980 w 2391"/>
                <a:gd name="T71" fmla="*/ 3 h 1611"/>
                <a:gd name="T72" fmla="*/ 1181 w 2391"/>
                <a:gd name="T73" fmla="*/ 3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91" h="1611">
                  <a:moveTo>
                    <a:pt x="1283" y="11"/>
                  </a:moveTo>
                  <a:lnTo>
                    <a:pt x="1385" y="24"/>
                  </a:lnTo>
                  <a:lnTo>
                    <a:pt x="1484" y="46"/>
                  </a:lnTo>
                  <a:lnTo>
                    <a:pt x="1582" y="69"/>
                  </a:lnTo>
                  <a:lnTo>
                    <a:pt x="1675" y="100"/>
                  </a:lnTo>
                  <a:lnTo>
                    <a:pt x="1768" y="136"/>
                  </a:lnTo>
                  <a:lnTo>
                    <a:pt x="1854" y="175"/>
                  </a:lnTo>
                  <a:lnTo>
                    <a:pt x="1936" y="221"/>
                  </a:lnTo>
                  <a:lnTo>
                    <a:pt x="2012" y="270"/>
                  </a:lnTo>
                  <a:lnTo>
                    <a:pt x="2083" y="322"/>
                  </a:lnTo>
                  <a:lnTo>
                    <a:pt x="2148" y="380"/>
                  </a:lnTo>
                  <a:lnTo>
                    <a:pt x="2207" y="439"/>
                  </a:lnTo>
                  <a:lnTo>
                    <a:pt x="2257" y="501"/>
                  </a:lnTo>
                  <a:lnTo>
                    <a:pt x="2300" y="566"/>
                  </a:lnTo>
                  <a:lnTo>
                    <a:pt x="2334" y="631"/>
                  </a:lnTo>
                  <a:lnTo>
                    <a:pt x="2360" y="698"/>
                  </a:lnTo>
                  <a:lnTo>
                    <a:pt x="2380" y="767"/>
                  </a:lnTo>
                  <a:lnTo>
                    <a:pt x="2388" y="836"/>
                  </a:lnTo>
                  <a:lnTo>
                    <a:pt x="2391" y="903"/>
                  </a:lnTo>
                  <a:lnTo>
                    <a:pt x="2382" y="970"/>
                  </a:lnTo>
                  <a:lnTo>
                    <a:pt x="2367" y="1037"/>
                  </a:lnTo>
                  <a:lnTo>
                    <a:pt x="2343" y="1102"/>
                  </a:lnTo>
                  <a:lnTo>
                    <a:pt x="2311" y="1164"/>
                  </a:lnTo>
                  <a:lnTo>
                    <a:pt x="2270" y="1225"/>
                  </a:lnTo>
                  <a:lnTo>
                    <a:pt x="2220" y="1281"/>
                  </a:lnTo>
                  <a:lnTo>
                    <a:pt x="2166" y="1335"/>
                  </a:lnTo>
                  <a:lnTo>
                    <a:pt x="2101" y="1384"/>
                  </a:lnTo>
                  <a:lnTo>
                    <a:pt x="2032" y="1430"/>
                  </a:lnTo>
                  <a:lnTo>
                    <a:pt x="1958" y="1471"/>
                  </a:lnTo>
                  <a:lnTo>
                    <a:pt x="1876" y="1508"/>
                  </a:lnTo>
                  <a:lnTo>
                    <a:pt x="1789" y="1538"/>
                  </a:lnTo>
                  <a:lnTo>
                    <a:pt x="1701" y="1564"/>
                  </a:lnTo>
                  <a:lnTo>
                    <a:pt x="1608" y="1585"/>
                  </a:lnTo>
                  <a:lnTo>
                    <a:pt x="1510" y="1598"/>
                  </a:lnTo>
                  <a:lnTo>
                    <a:pt x="1411" y="1609"/>
                  </a:lnTo>
                  <a:lnTo>
                    <a:pt x="1311" y="1611"/>
                  </a:lnTo>
                  <a:lnTo>
                    <a:pt x="1210" y="1609"/>
                  </a:lnTo>
                  <a:lnTo>
                    <a:pt x="1108" y="1600"/>
                  </a:lnTo>
                  <a:lnTo>
                    <a:pt x="1006" y="1587"/>
                  </a:lnTo>
                  <a:lnTo>
                    <a:pt x="907" y="1568"/>
                  </a:lnTo>
                  <a:lnTo>
                    <a:pt x="809" y="1542"/>
                  </a:lnTo>
                  <a:lnTo>
                    <a:pt x="716" y="1512"/>
                  </a:lnTo>
                  <a:lnTo>
                    <a:pt x="626" y="1475"/>
                  </a:lnTo>
                  <a:lnTo>
                    <a:pt x="537" y="1436"/>
                  </a:lnTo>
                  <a:lnTo>
                    <a:pt x="455" y="1391"/>
                  </a:lnTo>
                  <a:lnTo>
                    <a:pt x="379" y="1341"/>
                  </a:lnTo>
                  <a:lnTo>
                    <a:pt x="308" y="1289"/>
                  </a:lnTo>
                  <a:lnTo>
                    <a:pt x="243" y="1233"/>
                  </a:lnTo>
                  <a:lnTo>
                    <a:pt x="184" y="1173"/>
                  </a:lnTo>
                  <a:lnTo>
                    <a:pt x="134" y="1110"/>
                  </a:lnTo>
                  <a:lnTo>
                    <a:pt x="91" y="1045"/>
                  </a:lnTo>
                  <a:lnTo>
                    <a:pt x="57" y="981"/>
                  </a:lnTo>
                  <a:lnTo>
                    <a:pt x="31" y="914"/>
                  </a:lnTo>
                  <a:lnTo>
                    <a:pt x="11" y="845"/>
                  </a:lnTo>
                  <a:lnTo>
                    <a:pt x="3" y="776"/>
                  </a:lnTo>
                  <a:lnTo>
                    <a:pt x="0" y="709"/>
                  </a:lnTo>
                  <a:lnTo>
                    <a:pt x="9" y="642"/>
                  </a:lnTo>
                  <a:lnTo>
                    <a:pt x="24" y="575"/>
                  </a:lnTo>
                  <a:lnTo>
                    <a:pt x="48" y="510"/>
                  </a:lnTo>
                  <a:lnTo>
                    <a:pt x="83" y="447"/>
                  </a:lnTo>
                  <a:lnTo>
                    <a:pt x="121" y="387"/>
                  </a:lnTo>
                  <a:lnTo>
                    <a:pt x="171" y="331"/>
                  </a:lnTo>
                  <a:lnTo>
                    <a:pt x="227" y="277"/>
                  </a:lnTo>
                  <a:lnTo>
                    <a:pt x="290" y="227"/>
                  </a:lnTo>
                  <a:lnTo>
                    <a:pt x="359" y="182"/>
                  </a:lnTo>
                  <a:lnTo>
                    <a:pt x="435" y="141"/>
                  </a:lnTo>
                  <a:lnTo>
                    <a:pt x="515" y="104"/>
                  </a:lnTo>
                  <a:lnTo>
                    <a:pt x="602" y="74"/>
                  </a:lnTo>
                  <a:lnTo>
                    <a:pt x="690" y="48"/>
                  </a:lnTo>
                  <a:lnTo>
                    <a:pt x="786" y="28"/>
                  </a:lnTo>
                  <a:lnTo>
                    <a:pt x="881" y="13"/>
                  </a:lnTo>
                  <a:lnTo>
                    <a:pt x="980" y="3"/>
                  </a:lnTo>
                  <a:lnTo>
                    <a:pt x="1082" y="0"/>
                  </a:lnTo>
                  <a:lnTo>
                    <a:pt x="1181" y="3"/>
                  </a:lnTo>
                  <a:lnTo>
                    <a:pt x="1283" y="11"/>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59" name="Rectangle 115"/>
            <p:cNvSpPr>
              <a:spLocks noChangeAspect="1" noChangeArrowheads="1"/>
            </p:cNvSpPr>
            <p:nvPr/>
          </p:nvSpPr>
          <p:spPr bwMode="auto">
            <a:xfrm>
              <a:off x="1238" y="2826"/>
              <a:ext cx="11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4</a:t>
              </a:r>
              <a:endParaRPr lang="en-US" altLang="en-US" sz="1600"/>
            </a:p>
          </p:txBody>
        </p:sp>
      </p:grpSp>
      <p:grpSp>
        <p:nvGrpSpPr>
          <p:cNvPr id="1644660" name="Group 116"/>
          <p:cNvGrpSpPr>
            <a:grpSpLocks noChangeAspect="1"/>
          </p:cNvGrpSpPr>
          <p:nvPr/>
        </p:nvGrpSpPr>
        <p:grpSpPr bwMode="auto">
          <a:xfrm>
            <a:off x="723900" y="1439862"/>
            <a:ext cx="2595563" cy="2289175"/>
            <a:chOff x="194" y="975"/>
            <a:chExt cx="2522" cy="2224"/>
          </a:xfrm>
        </p:grpSpPr>
        <p:sp>
          <p:nvSpPr>
            <p:cNvPr id="1644661" name="Rectangle 117"/>
            <p:cNvSpPr>
              <a:spLocks noChangeAspect="1" noChangeArrowheads="1"/>
            </p:cNvSpPr>
            <p:nvPr/>
          </p:nvSpPr>
          <p:spPr bwMode="auto">
            <a:xfrm>
              <a:off x="2138" y="975"/>
              <a:ext cx="10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FF0000"/>
                  </a:solidFill>
                </a:rPr>
                <a:t>5</a:t>
              </a:r>
              <a:endParaRPr lang="en-US" altLang="en-US" sz="1600"/>
            </a:p>
          </p:txBody>
        </p:sp>
        <p:sp>
          <p:nvSpPr>
            <p:cNvPr id="1644662" name="Freeform 118"/>
            <p:cNvSpPr>
              <a:spLocks noChangeAspect="1"/>
            </p:cNvSpPr>
            <p:nvPr/>
          </p:nvSpPr>
          <p:spPr bwMode="auto">
            <a:xfrm>
              <a:off x="194" y="988"/>
              <a:ext cx="2522" cy="2211"/>
            </a:xfrm>
            <a:custGeom>
              <a:avLst/>
              <a:gdLst>
                <a:gd name="T0" fmla="*/ 1363 w 2522"/>
                <a:gd name="T1" fmla="*/ 4 h 2211"/>
                <a:gd name="T2" fmla="*/ 1568 w 2522"/>
                <a:gd name="T3" fmla="*/ 34 h 2211"/>
                <a:gd name="T4" fmla="*/ 1765 w 2522"/>
                <a:gd name="T5" fmla="*/ 92 h 2211"/>
                <a:gd name="T6" fmla="*/ 1949 w 2522"/>
                <a:gd name="T7" fmla="*/ 179 h 2211"/>
                <a:gd name="T8" fmla="*/ 2113 w 2522"/>
                <a:gd name="T9" fmla="*/ 291 h 2211"/>
                <a:gd name="T10" fmla="*/ 2254 w 2522"/>
                <a:gd name="T11" fmla="*/ 425 h 2211"/>
                <a:gd name="T12" fmla="*/ 2368 w 2522"/>
                <a:gd name="T13" fmla="*/ 578 h 2211"/>
                <a:gd name="T14" fmla="*/ 2453 w 2522"/>
                <a:gd name="T15" fmla="*/ 744 h 2211"/>
                <a:gd name="T16" fmla="*/ 2505 w 2522"/>
                <a:gd name="T17" fmla="*/ 922 h 2211"/>
                <a:gd name="T18" fmla="*/ 2522 w 2522"/>
                <a:gd name="T19" fmla="*/ 1103 h 2211"/>
                <a:gd name="T20" fmla="*/ 2505 w 2522"/>
                <a:gd name="T21" fmla="*/ 1284 h 2211"/>
                <a:gd name="T22" fmla="*/ 2453 w 2522"/>
                <a:gd name="T23" fmla="*/ 1461 h 2211"/>
                <a:gd name="T24" fmla="*/ 2371 w 2522"/>
                <a:gd name="T25" fmla="*/ 1630 h 2211"/>
                <a:gd name="T26" fmla="*/ 2256 w 2522"/>
                <a:gd name="T27" fmla="*/ 1783 h 2211"/>
                <a:gd name="T28" fmla="*/ 2115 w 2522"/>
                <a:gd name="T29" fmla="*/ 1917 h 2211"/>
                <a:gd name="T30" fmla="*/ 1951 w 2522"/>
                <a:gd name="T31" fmla="*/ 2029 h 2211"/>
                <a:gd name="T32" fmla="*/ 1769 w 2522"/>
                <a:gd name="T33" fmla="*/ 2118 h 2211"/>
                <a:gd name="T34" fmla="*/ 1572 w 2522"/>
                <a:gd name="T35" fmla="*/ 2176 h 2211"/>
                <a:gd name="T36" fmla="*/ 1367 w 2522"/>
                <a:gd name="T37" fmla="*/ 2206 h 2211"/>
                <a:gd name="T38" fmla="*/ 1159 w 2522"/>
                <a:gd name="T39" fmla="*/ 2206 h 2211"/>
                <a:gd name="T40" fmla="*/ 954 w 2522"/>
                <a:gd name="T41" fmla="*/ 2178 h 2211"/>
                <a:gd name="T42" fmla="*/ 755 w 2522"/>
                <a:gd name="T43" fmla="*/ 2118 h 2211"/>
                <a:gd name="T44" fmla="*/ 573 w 2522"/>
                <a:gd name="T45" fmla="*/ 2031 h 2211"/>
                <a:gd name="T46" fmla="*/ 409 w 2522"/>
                <a:gd name="T47" fmla="*/ 1919 h 2211"/>
                <a:gd name="T48" fmla="*/ 266 w 2522"/>
                <a:gd name="T49" fmla="*/ 1785 h 2211"/>
                <a:gd name="T50" fmla="*/ 151 w 2522"/>
                <a:gd name="T51" fmla="*/ 1634 h 2211"/>
                <a:gd name="T52" fmla="*/ 69 w 2522"/>
                <a:gd name="T53" fmla="*/ 1466 h 2211"/>
                <a:gd name="T54" fmla="*/ 17 w 2522"/>
                <a:gd name="T55" fmla="*/ 1289 h 2211"/>
                <a:gd name="T56" fmla="*/ 0 w 2522"/>
                <a:gd name="T57" fmla="*/ 1107 h 2211"/>
                <a:gd name="T58" fmla="*/ 17 w 2522"/>
                <a:gd name="T59" fmla="*/ 926 h 2211"/>
                <a:gd name="T60" fmla="*/ 67 w 2522"/>
                <a:gd name="T61" fmla="*/ 749 h 2211"/>
                <a:gd name="T62" fmla="*/ 151 w 2522"/>
                <a:gd name="T63" fmla="*/ 580 h 2211"/>
                <a:gd name="T64" fmla="*/ 264 w 2522"/>
                <a:gd name="T65" fmla="*/ 429 h 2211"/>
                <a:gd name="T66" fmla="*/ 404 w 2522"/>
                <a:gd name="T67" fmla="*/ 293 h 2211"/>
                <a:gd name="T68" fmla="*/ 569 w 2522"/>
                <a:gd name="T69" fmla="*/ 181 h 2211"/>
                <a:gd name="T70" fmla="*/ 753 w 2522"/>
                <a:gd name="T71" fmla="*/ 95 h 2211"/>
                <a:gd name="T72" fmla="*/ 949 w 2522"/>
                <a:gd name="T73" fmla="*/ 34 h 2211"/>
                <a:gd name="T74" fmla="*/ 1155 w 2522"/>
                <a:gd name="T75" fmla="*/ 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2" h="2211">
                  <a:moveTo>
                    <a:pt x="1259" y="0"/>
                  </a:moveTo>
                  <a:lnTo>
                    <a:pt x="1363" y="4"/>
                  </a:lnTo>
                  <a:lnTo>
                    <a:pt x="1466" y="15"/>
                  </a:lnTo>
                  <a:lnTo>
                    <a:pt x="1568" y="34"/>
                  </a:lnTo>
                  <a:lnTo>
                    <a:pt x="1668" y="60"/>
                  </a:lnTo>
                  <a:lnTo>
                    <a:pt x="1765" y="92"/>
                  </a:lnTo>
                  <a:lnTo>
                    <a:pt x="1858" y="131"/>
                  </a:lnTo>
                  <a:lnTo>
                    <a:pt x="1949" y="179"/>
                  </a:lnTo>
                  <a:lnTo>
                    <a:pt x="2033" y="233"/>
                  </a:lnTo>
                  <a:lnTo>
                    <a:pt x="2113" y="291"/>
                  </a:lnTo>
                  <a:lnTo>
                    <a:pt x="2187" y="356"/>
                  </a:lnTo>
                  <a:lnTo>
                    <a:pt x="2254" y="425"/>
                  </a:lnTo>
                  <a:lnTo>
                    <a:pt x="2314" y="498"/>
                  </a:lnTo>
                  <a:lnTo>
                    <a:pt x="2368" y="578"/>
                  </a:lnTo>
                  <a:lnTo>
                    <a:pt x="2414" y="660"/>
                  </a:lnTo>
                  <a:lnTo>
                    <a:pt x="2453" y="744"/>
                  </a:lnTo>
                  <a:lnTo>
                    <a:pt x="2483" y="831"/>
                  </a:lnTo>
                  <a:lnTo>
                    <a:pt x="2505" y="922"/>
                  </a:lnTo>
                  <a:lnTo>
                    <a:pt x="2518" y="1012"/>
                  </a:lnTo>
                  <a:lnTo>
                    <a:pt x="2522" y="1103"/>
                  </a:lnTo>
                  <a:lnTo>
                    <a:pt x="2518" y="1194"/>
                  </a:lnTo>
                  <a:lnTo>
                    <a:pt x="2505" y="1284"/>
                  </a:lnTo>
                  <a:lnTo>
                    <a:pt x="2483" y="1375"/>
                  </a:lnTo>
                  <a:lnTo>
                    <a:pt x="2453" y="1461"/>
                  </a:lnTo>
                  <a:lnTo>
                    <a:pt x="2416" y="1548"/>
                  </a:lnTo>
                  <a:lnTo>
                    <a:pt x="2371" y="1630"/>
                  </a:lnTo>
                  <a:lnTo>
                    <a:pt x="2317" y="1707"/>
                  </a:lnTo>
                  <a:lnTo>
                    <a:pt x="2256" y="1783"/>
                  </a:lnTo>
                  <a:lnTo>
                    <a:pt x="2189" y="1852"/>
                  </a:lnTo>
                  <a:lnTo>
                    <a:pt x="2115" y="1917"/>
                  </a:lnTo>
                  <a:lnTo>
                    <a:pt x="2037" y="1975"/>
                  </a:lnTo>
                  <a:lnTo>
                    <a:pt x="1951" y="2029"/>
                  </a:lnTo>
                  <a:lnTo>
                    <a:pt x="1862" y="2077"/>
                  </a:lnTo>
                  <a:lnTo>
                    <a:pt x="1769" y="2118"/>
                  </a:lnTo>
                  <a:lnTo>
                    <a:pt x="1672" y="2150"/>
                  </a:lnTo>
                  <a:lnTo>
                    <a:pt x="1572" y="2176"/>
                  </a:lnTo>
                  <a:lnTo>
                    <a:pt x="1471" y="2195"/>
                  </a:lnTo>
                  <a:lnTo>
                    <a:pt x="1367" y="2206"/>
                  </a:lnTo>
                  <a:lnTo>
                    <a:pt x="1263" y="2211"/>
                  </a:lnTo>
                  <a:lnTo>
                    <a:pt x="1159" y="2206"/>
                  </a:lnTo>
                  <a:lnTo>
                    <a:pt x="1055" y="2195"/>
                  </a:lnTo>
                  <a:lnTo>
                    <a:pt x="954" y="2178"/>
                  </a:lnTo>
                  <a:lnTo>
                    <a:pt x="852" y="2152"/>
                  </a:lnTo>
                  <a:lnTo>
                    <a:pt x="755" y="2118"/>
                  </a:lnTo>
                  <a:lnTo>
                    <a:pt x="662" y="2079"/>
                  </a:lnTo>
                  <a:lnTo>
                    <a:pt x="573" y="2031"/>
                  </a:lnTo>
                  <a:lnTo>
                    <a:pt x="486" y="1980"/>
                  </a:lnTo>
                  <a:lnTo>
                    <a:pt x="409" y="1919"/>
                  </a:lnTo>
                  <a:lnTo>
                    <a:pt x="333" y="1856"/>
                  </a:lnTo>
                  <a:lnTo>
                    <a:pt x="266" y="1785"/>
                  </a:lnTo>
                  <a:lnTo>
                    <a:pt x="205" y="1712"/>
                  </a:lnTo>
                  <a:lnTo>
                    <a:pt x="151" y="1634"/>
                  </a:lnTo>
                  <a:lnTo>
                    <a:pt x="106" y="1552"/>
                  </a:lnTo>
                  <a:lnTo>
                    <a:pt x="69" y="1466"/>
                  </a:lnTo>
                  <a:lnTo>
                    <a:pt x="39" y="1379"/>
                  </a:lnTo>
                  <a:lnTo>
                    <a:pt x="17" y="1289"/>
                  </a:lnTo>
                  <a:lnTo>
                    <a:pt x="4" y="1198"/>
                  </a:lnTo>
                  <a:lnTo>
                    <a:pt x="0" y="1107"/>
                  </a:lnTo>
                  <a:lnTo>
                    <a:pt x="4" y="1017"/>
                  </a:lnTo>
                  <a:lnTo>
                    <a:pt x="17" y="926"/>
                  </a:lnTo>
                  <a:lnTo>
                    <a:pt x="37" y="835"/>
                  </a:lnTo>
                  <a:lnTo>
                    <a:pt x="67" y="749"/>
                  </a:lnTo>
                  <a:lnTo>
                    <a:pt x="106" y="662"/>
                  </a:lnTo>
                  <a:lnTo>
                    <a:pt x="151" y="580"/>
                  </a:lnTo>
                  <a:lnTo>
                    <a:pt x="203" y="503"/>
                  </a:lnTo>
                  <a:lnTo>
                    <a:pt x="264" y="429"/>
                  </a:lnTo>
                  <a:lnTo>
                    <a:pt x="331" y="358"/>
                  </a:lnTo>
                  <a:lnTo>
                    <a:pt x="404" y="293"/>
                  </a:lnTo>
                  <a:lnTo>
                    <a:pt x="484" y="235"/>
                  </a:lnTo>
                  <a:lnTo>
                    <a:pt x="569" y="181"/>
                  </a:lnTo>
                  <a:lnTo>
                    <a:pt x="660" y="133"/>
                  </a:lnTo>
                  <a:lnTo>
                    <a:pt x="753" y="95"/>
                  </a:lnTo>
                  <a:lnTo>
                    <a:pt x="850" y="60"/>
                  </a:lnTo>
                  <a:lnTo>
                    <a:pt x="949" y="34"/>
                  </a:lnTo>
                  <a:lnTo>
                    <a:pt x="1051" y="15"/>
                  </a:lnTo>
                  <a:lnTo>
                    <a:pt x="1155" y="4"/>
                  </a:lnTo>
                  <a:lnTo>
                    <a:pt x="125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Slide Number Placeholder 1"/>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81</a:t>
            </a:fld>
            <a:endParaRPr lang="en-US" sz="1050">
              <a:solidFill>
                <a:prstClr val="black">
                  <a:tint val="75000"/>
                </a:prstClr>
              </a:solidFill>
            </a:endParaRPr>
          </a:p>
        </p:txBody>
      </p:sp>
    </p:spTree>
    <p:extLst>
      <p:ext uri="{BB962C8B-B14F-4D97-AF65-F5344CB8AC3E}">
        <p14:creationId xmlns:p14="http://schemas.microsoft.com/office/powerpoint/2010/main" val="4254445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445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446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446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4456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446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446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64457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64462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64465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64457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64463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64465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64456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64462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644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3124200"/>
            <a:ext cx="8041603" cy="430887"/>
          </a:xfrm>
        </p:spPr>
        <p:txBody>
          <a:bodyPr/>
          <a:lstStyle/>
          <a:p>
            <a:r>
              <a:rPr lang="en-US" b="1" dirty="0" smtClean="0"/>
              <a:t>Divisive Hierarchical Clustering algorithm</a:t>
            </a:r>
            <a:endParaRPr lang="en-IN" b="1" dirty="0"/>
          </a:p>
        </p:txBody>
      </p:sp>
      <p:sp>
        <p:nvSpPr>
          <p:cNvPr id="4" name="Slide Number Placeholder 3"/>
          <p:cNvSpPr>
            <a:spLocks noGrp="1"/>
          </p:cNvSpPr>
          <p:nvPr>
            <p:ph type="sldNum" sz="quarter" idx="7"/>
          </p:nvPr>
        </p:nvSpPr>
        <p:spPr/>
        <p:txBody>
          <a:bodyPr/>
          <a:lstStyle/>
          <a:p>
            <a:fld id="{B6F15528-21DE-4FAA-801E-634DDDAF4B2B}" type="slidenum">
              <a:rPr lang="en-IN" smtClean="0"/>
              <a:t>82</a:t>
            </a:fld>
            <a:endParaRPr lang="en-IN"/>
          </a:p>
        </p:txBody>
      </p:sp>
    </p:spTree>
    <p:extLst>
      <p:ext uri="{BB962C8B-B14F-4D97-AF65-F5344CB8AC3E}">
        <p14:creationId xmlns:p14="http://schemas.microsoft.com/office/powerpoint/2010/main" val="36492382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7618" name="Rectangle 2"/>
          <p:cNvSpPr>
            <a:spLocks noGrp="1" noChangeArrowheads="1"/>
          </p:cNvSpPr>
          <p:nvPr>
            <p:ph type="title"/>
          </p:nvPr>
        </p:nvSpPr>
        <p:spPr>
          <a:xfrm>
            <a:off x="476250" y="282367"/>
            <a:ext cx="7886700" cy="701674"/>
          </a:xfrm>
        </p:spPr>
        <p:txBody>
          <a:bodyPr/>
          <a:lstStyle/>
          <a:p>
            <a:r>
              <a:rPr lang="en-US" altLang="en-US" b="1" dirty="0"/>
              <a:t>MST: Divisive Hierarchical Clustering</a:t>
            </a:r>
          </a:p>
        </p:txBody>
      </p:sp>
      <p:sp>
        <p:nvSpPr>
          <p:cNvPr id="1647619" name="Rectangle 3"/>
          <p:cNvSpPr>
            <a:spLocks noGrp="1" noChangeArrowheads="1"/>
          </p:cNvSpPr>
          <p:nvPr>
            <p:ph type="body" idx="4294967295"/>
          </p:nvPr>
        </p:nvSpPr>
        <p:spPr>
          <a:xfrm>
            <a:off x="292100" y="1524000"/>
            <a:ext cx="8318500" cy="1600200"/>
          </a:xfrm>
        </p:spPr>
        <p:txBody>
          <a:bodyPr>
            <a:normAutofit/>
          </a:bodyPr>
          <a:lstStyle/>
          <a:p>
            <a:pPr marL="457200" indent="-457200">
              <a:buFont typeface="Arial" panose="020B0604020202020204" pitchFamily="34" charset="0"/>
              <a:buChar char="•"/>
            </a:pPr>
            <a:r>
              <a:rPr lang="en-US" altLang="en-US" dirty="0" smtClean="0"/>
              <a:t>Build Minimum spanning tree</a:t>
            </a:r>
            <a:endParaRPr lang="en-US" altLang="en-US" dirty="0"/>
          </a:p>
        </p:txBody>
      </p:sp>
      <p:sp>
        <p:nvSpPr>
          <p:cNvPr id="2" name="Slide Number Placeholder 1"/>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83</a:t>
            </a:fld>
            <a:endParaRPr lang="en-US" sz="1050">
              <a:solidFill>
                <a:prstClr val="black">
                  <a:tint val="75000"/>
                </a:prstClr>
              </a:solidFill>
            </a:endParaRPr>
          </a:p>
        </p:txBody>
      </p:sp>
      <p:pic>
        <p:nvPicPr>
          <p:cNvPr id="5" name="Picture 4"/>
          <p:cNvPicPr>
            <a:picLocks noChangeAspect="1"/>
          </p:cNvPicPr>
          <p:nvPr/>
        </p:nvPicPr>
        <p:blipFill>
          <a:blip r:embed="rId2"/>
          <a:stretch>
            <a:fillRect/>
          </a:stretch>
        </p:blipFill>
        <p:spPr>
          <a:xfrm>
            <a:off x="990600" y="2514600"/>
            <a:ext cx="6238875" cy="3543300"/>
          </a:xfrm>
          <a:prstGeom prst="rect">
            <a:avLst/>
          </a:prstGeom>
        </p:spPr>
      </p:pic>
    </p:spTree>
    <p:extLst>
      <p:ext uri="{BB962C8B-B14F-4D97-AF65-F5344CB8AC3E}">
        <p14:creationId xmlns:p14="http://schemas.microsoft.com/office/powerpoint/2010/main" val="11226288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42" name="Rectangle 2"/>
          <p:cNvSpPr>
            <a:spLocks noGrp="1" noChangeArrowheads="1"/>
          </p:cNvSpPr>
          <p:nvPr>
            <p:ph type="title"/>
          </p:nvPr>
        </p:nvSpPr>
        <p:spPr>
          <a:xfrm>
            <a:off x="628650" y="220663"/>
            <a:ext cx="7886700" cy="625474"/>
          </a:xfrm>
        </p:spPr>
        <p:txBody>
          <a:bodyPr/>
          <a:lstStyle/>
          <a:p>
            <a:r>
              <a:rPr lang="en-US" altLang="en-US" b="1" dirty="0"/>
              <a:t>MST: Divisive Hierarchical Clustering</a:t>
            </a:r>
          </a:p>
        </p:txBody>
      </p:sp>
      <p:pic>
        <p:nvPicPr>
          <p:cNvPr id="164864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04800" y="2514600"/>
            <a:ext cx="7886700" cy="2105531"/>
          </a:xfrm>
          <a:noFill/>
          <a:ln/>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1648643" name="Rectangle 3"/>
          <p:cNvSpPr>
            <a:spLocks noGrp="1" noChangeArrowheads="1"/>
          </p:cNvSpPr>
          <p:nvPr>
            <p:ph type="body" idx="4294967295"/>
          </p:nvPr>
        </p:nvSpPr>
        <p:spPr>
          <a:xfrm>
            <a:off x="0" y="1600200"/>
            <a:ext cx="8318500" cy="4724400"/>
          </a:xfrm>
        </p:spPr>
        <p:txBody>
          <a:bodyPr/>
          <a:lstStyle/>
          <a:p>
            <a:r>
              <a:rPr lang="en-US" altLang="en-US" dirty="0"/>
              <a:t>Use MST for constructing hierarchy of clusters</a:t>
            </a:r>
          </a:p>
        </p:txBody>
      </p:sp>
      <p:sp>
        <p:nvSpPr>
          <p:cNvPr id="2" name="Slide Number Placeholder 1"/>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84</a:t>
            </a:fld>
            <a:endParaRPr lang="en-US" sz="1050">
              <a:solidFill>
                <a:prstClr val="black">
                  <a:tint val="75000"/>
                </a:prstClr>
              </a:solidFill>
            </a:endParaRPr>
          </a:p>
        </p:txBody>
      </p:sp>
    </p:spTree>
    <p:extLst>
      <p:ext uri="{BB962C8B-B14F-4D97-AF65-F5344CB8AC3E}">
        <p14:creationId xmlns:p14="http://schemas.microsoft.com/office/powerpoint/2010/main" val="240559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381" y="381000"/>
            <a:ext cx="3279674" cy="492443"/>
          </a:xfrm>
        </p:spPr>
        <p:txBody>
          <a:bodyPr/>
          <a:lstStyle/>
          <a:p>
            <a:r>
              <a:rPr lang="en-US" dirty="0" smtClean="0"/>
              <a:t>Example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523346658"/>
              </p:ext>
            </p:extLst>
          </p:nvPr>
        </p:nvGraphicFramePr>
        <p:xfrm>
          <a:off x="447778" y="1310063"/>
          <a:ext cx="2374456" cy="2430981"/>
        </p:xfrm>
        <a:graphic>
          <a:graphicData uri="http://schemas.openxmlformats.org/drawingml/2006/table">
            <a:tbl>
              <a:tblPr firstRow="1" bandRow="1">
                <a:tableStyleId>{5C22544A-7EE6-4342-B048-85BDC9FD1C3A}</a:tableStyleId>
              </a:tblPr>
              <a:tblGrid>
                <a:gridCol w="395743"/>
                <a:gridCol w="537079"/>
                <a:gridCol w="418356"/>
                <a:gridCol w="231792"/>
                <a:gridCol w="395743"/>
                <a:gridCol w="395743"/>
              </a:tblGrid>
              <a:tr h="348882">
                <a:tc>
                  <a:txBody>
                    <a:bodyPr/>
                    <a:lstStyle/>
                    <a:p>
                      <a:endParaRPr lang="en-IN" dirty="0"/>
                    </a:p>
                  </a:txBody>
                  <a:tcPr/>
                </a:tc>
                <a:tc>
                  <a:txBody>
                    <a:bodyPr/>
                    <a:lstStyle/>
                    <a:p>
                      <a:r>
                        <a:rPr lang="en-US" dirty="0" smtClean="0"/>
                        <a:t>1</a:t>
                      </a:r>
                      <a:endParaRPr lang="en-IN" dirty="0"/>
                    </a:p>
                  </a:txBody>
                  <a:tcPr/>
                </a:tc>
                <a:tc>
                  <a:txBody>
                    <a:bodyPr/>
                    <a:lstStyle/>
                    <a:p>
                      <a:r>
                        <a:rPr lang="en-US" dirty="0" smtClean="0"/>
                        <a:t>2</a:t>
                      </a:r>
                      <a:endParaRPr lang="en-IN" dirty="0"/>
                    </a:p>
                  </a:txBody>
                  <a:tcPr/>
                </a:tc>
                <a:tc>
                  <a:txBody>
                    <a:bodyPr/>
                    <a:lstStyle/>
                    <a:p>
                      <a:r>
                        <a:rPr lang="en-US" dirty="0" smtClean="0"/>
                        <a:t>3</a:t>
                      </a:r>
                      <a:endParaRPr lang="en-IN" dirty="0"/>
                    </a:p>
                  </a:txBody>
                  <a:tcPr/>
                </a:tc>
                <a:tc>
                  <a:txBody>
                    <a:bodyPr/>
                    <a:lstStyle/>
                    <a:p>
                      <a:r>
                        <a:rPr lang="en-US" dirty="0" smtClean="0"/>
                        <a:t>4</a:t>
                      </a:r>
                      <a:endParaRPr lang="en-IN" dirty="0"/>
                    </a:p>
                  </a:txBody>
                  <a:tcPr/>
                </a:tc>
                <a:tc>
                  <a:txBody>
                    <a:bodyPr/>
                    <a:lstStyle/>
                    <a:p>
                      <a:r>
                        <a:rPr lang="en-US" dirty="0" smtClean="0"/>
                        <a:t>5</a:t>
                      </a:r>
                      <a:endParaRPr lang="en-IN" dirty="0"/>
                    </a:p>
                  </a:txBody>
                  <a:tcPr/>
                </a:tc>
              </a:tr>
              <a:tr h="348882">
                <a:tc>
                  <a:txBody>
                    <a:bodyPr/>
                    <a:lstStyle/>
                    <a:p>
                      <a:r>
                        <a:rPr lang="en-US" dirty="0" smtClean="0"/>
                        <a:t>1</a:t>
                      </a:r>
                      <a:endParaRPr lang="en-IN" dirty="0"/>
                    </a:p>
                  </a:txBody>
                  <a:tcPr/>
                </a:tc>
                <a:tc>
                  <a:txBody>
                    <a:bodyPr/>
                    <a:lstStyle/>
                    <a:p>
                      <a:r>
                        <a:rPr lang="en-US" dirty="0" smtClean="0"/>
                        <a:t>0</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r>
              <a:tr h="348882">
                <a:tc>
                  <a:txBody>
                    <a:bodyPr/>
                    <a:lstStyle/>
                    <a:p>
                      <a:r>
                        <a:rPr lang="en-US" dirty="0" smtClean="0"/>
                        <a:t>2</a:t>
                      </a:r>
                      <a:endParaRPr lang="en-IN" dirty="0"/>
                    </a:p>
                  </a:txBody>
                  <a:tcPr/>
                </a:tc>
                <a:tc>
                  <a:txBody>
                    <a:bodyPr/>
                    <a:lstStyle/>
                    <a:p>
                      <a:r>
                        <a:rPr lang="en-US" dirty="0" smtClean="0"/>
                        <a:t>9</a:t>
                      </a:r>
                      <a:endParaRPr lang="en-IN" dirty="0"/>
                    </a:p>
                  </a:txBody>
                  <a:tcPr/>
                </a:tc>
                <a:tc>
                  <a:txBody>
                    <a:bodyPr/>
                    <a:lstStyle/>
                    <a:p>
                      <a:r>
                        <a:rPr lang="en-US" dirty="0" smtClean="0"/>
                        <a:t>0</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48882">
                <a:tc>
                  <a:txBody>
                    <a:bodyPr/>
                    <a:lstStyle/>
                    <a:p>
                      <a:r>
                        <a:rPr lang="en-US" dirty="0" smtClean="0"/>
                        <a:t>3</a:t>
                      </a:r>
                      <a:endParaRPr lang="en-IN" dirty="0"/>
                    </a:p>
                  </a:txBody>
                  <a:tcPr/>
                </a:tc>
                <a:tc>
                  <a:txBody>
                    <a:bodyPr/>
                    <a:lstStyle/>
                    <a:p>
                      <a:r>
                        <a:rPr lang="en-US" dirty="0" smtClean="0"/>
                        <a:t>3</a:t>
                      </a:r>
                      <a:endParaRPr lang="en-IN" dirty="0"/>
                    </a:p>
                  </a:txBody>
                  <a:tcPr/>
                </a:tc>
                <a:tc>
                  <a:txBody>
                    <a:bodyPr/>
                    <a:lstStyle/>
                    <a:p>
                      <a:r>
                        <a:rPr lang="en-US" dirty="0" smtClean="0"/>
                        <a:t>7</a:t>
                      </a:r>
                      <a:endParaRPr lang="en-IN" dirty="0"/>
                    </a:p>
                  </a:txBody>
                  <a:tcPr/>
                </a:tc>
                <a:tc>
                  <a:txBody>
                    <a:bodyPr/>
                    <a:lstStyle/>
                    <a:p>
                      <a:r>
                        <a:rPr lang="en-US" dirty="0" smtClean="0"/>
                        <a:t>0</a:t>
                      </a:r>
                      <a:endParaRPr lang="en-IN" dirty="0"/>
                    </a:p>
                  </a:txBody>
                  <a:tcPr/>
                </a:tc>
                <a:tc>
                  <a:txBody>
                    <a:bodyPr/>
                    <a:lstStyle/>
                    <a:p>
                      <a:endParaRPr lang="en-IN"/>
                    </a:p>
                  </a:txBody>
                  <a:tcPr/>
                </a:tc>
                <a:tc>
                  <a:txBody>
                    <a:bodyPr/>
                    <a:lstStyle/>
                    <a:p>
                      <a:endParaRPr lang="en-IN"/>
                    </a:p>
                  </a:txBody>
                  <a:tcPr/>
                </a:tc>
              </a:tr>
              <a:tr h="348882">
                <a:tc>
                  <a:txBody>
                    <a:bodyPr/>
                    <a:lstStyle/>
                    <a:p>
                      <a:r>
                        <a:rPr lang="en-US" dirty="0" smtClean="0"/>
                        <a:t>4</a:t>
                      </a:r>
                      <a:endParaRPr lang="en-IN" dirty="0"/>
                    </a:p>
                  </a:txBody>
                  <a:tcPr/>
                </a:tc>
                <a:tc>
                  <a:txBody>
                    <a:bodyPr/>
                    <a:lstStyle/>
                    <a:p>
                      <a:r>
                        <a:rPr lang="en-US" dirty="0" smtClean="0"/>
                        <a:t>6</a:t>
                      </a:r>
                      <a:endParaRPr lang="en-IN" dirty="0"/>
                    </a:p>
                  </a:txBody>
                  <a:tcPr/>
                </a:tc>
                <a:tc>
                  <a:txBody>
                    <a:bodyPr/>
                    <a:lstStyle/>
                    <a:p>
                      <a:r>
                        <a:rPr lang="en-US" dirty="0" smtClean="0"/>
                        <a:t>5</a:t>
                      </a:r>
                      <a:endParaRPr lang="en-IN" dirty="0"/>
                    </a:p>
                  </a:txBody>
                  <a:tcPr/>
                </a:tc>
                <a:tc>
                  <a:txBody>
                    <a:bodyPr/>
                    <a:lstStyle/>
                    <a:p>
                      <a:r>
                        <a:rPr lang="en-US" dirty="0" smtClean="0"/>
                        <a:t>9</a:t>
                      </a:r>
                      <a:endParaRPr lang="en-IN" dirty="0"/>
                    </a:p>
                  </a:txBody>
                  <a:tcPr/>
                </a:tc>
                <a:tc>
                  <a:txBody>
                    <a:bodyPr/>
                    <a:lstStyle/>
                    <a:p>
                      <a:r>
                        <a:rPr lang="en-US" dirty="0" smtClean="0"/>
                        <a:t>0</a:t>
                      </a:r>
                      <a:endParaRPr lang="en-IN" dirty="0"/>
                    </a:p>
                  </a:txBody>
                  <a:tcPr/>
                </a:tc>
                <a:tc>
                  <a:txBody>
                    <a:bodyPr/>
                    <a:lstStyle/>
                    <a:p>
                      <a:endParaRPr lang="en-IN"/>
                    </a:p>
                  </a:txBody>
                  <a:tcPr/>
                </a:tc>
              </a:tr>
              <a:tr h="602181">
                <a:tc>
                  <a:txBody>
                    <a:bodyPr/>
                    <a:lstStyle/>
                    <a:p>
                      <a:r>
                        <a:rPr lang="en-US" dirty="0" smtClean="0"/>
                        <a:t>5</a:t>
                      </a:r>
                      <a:endParaRPr lang="en-IN" dirty="0"/>
                    </a:p>
                  </a:txBody>
                  <a:tcPr/>
                </a:tc>
                <a:tc>
                  <a:txBody>
                    <a:bodyPr/>
                    <a:lstStyle/>
                    <a:p>
                      <a:r>
                        <a:rPr lang="en-US" dirty="0" smtClean="0"/>
                        <a:t>11</a:t>
                      </a:r>
                      <a:endParaRPr lang="en-IN" dirty="0"/>
                    </a:p>
                  </a:txBody>
                  <a:tcPr/>
                </a:tc>
                <a:tc>
                  <a:txBody>
                    <a:bodyPr/>
                    <a:lstStyle/>
                    <a:p>
                      <a:r>
                        <a:rPr lang="en-US" dirty="0" smtClean="0"/>
                        <a:t>10</a:t>
                      </a:r>
                      <a:endParaRPr lang="en-IN" dirty="0"/>
                    </a:p>
                  </a:txBody>
                  <a:tcPr/>
                </a:tc>
                <a:tc>
                  <a:txBody>
                    <a:bodyPr/>
                    <a:lstStyle/>
                    <a:p>
                      <a:r>
                        <a:rPr lang="en-US" dirty="0" smtClean="0"/>
                        <a:t>2</a:t>
                      </a:r>
                      <a:endParaRPr lang="en-IN" dirty="0"/>
                    </a:p>
                  </a:txBody>
                  <a:tcPr/>
                </a:tc>
                <a:tc>
                  <a:txBody>
                    <a:bodyPr/>
                    <a:lstStyle/>
                    <a:p>
                      <a:r>
                        <a:rPr lang="en-US" dirty="0" smtClean="0"/>
                        <a:t>8</a:t>
                      </a:r>
                      <a:endParaRPr lang="en-IN" dirty="0"/>
                    </a:p>
                  </a:txBody>
                  <a:tcPr/>
                </a:tc>
                <a:tc>
                  <a:txBody>
                    <a:bodyPr/>
                    <a:lstStyle/>
                    <a:p>
                      <a:r>
                        <a:rPr lang="en-US" dirty="0" smtClean="0"/>
                        <a:t>0</a:t>
                      </a:r>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77556668"/>
              </p:ext>
            </p:extLst>
          </p:nvPr>
        </p:nvGraphicFramePr>
        <p:xfrm>
          <a:off x="2872740" y="1317408"/>
          <a:ext cx="1981200" cy="4079240"/>
        </p:xfrm>
        <a:graphic>
          <a:graphicData uri="http://schemas.openxmlformats.org/drawingml/2006/table">
            <a:tbl>
              <a:tblPr firstRow="1" bandRow="1">
                <a:tableStyleId>{5C22544A-7EE6-4342-B048-85BDC9FD1C3A}</a:tableStyleId>
              </a:tblPr>
              <a:tblGrid>
                <a:gridCol w="990600"/>
                <a:gridCol w="990600"/>
              </a:tblGrid>
              <a:tr h="370840">
                <a:tc>
                  <a:txBody>
                    <a:bodyPr/>
                    <a:lstStyle/>
                    <a:p>
                      <a:r>
                        <a:rPr lang="en-US" dirty="0" smtClean="0"/>
                        <a:t>Edge</a:t>
                      </a:r>
                      <a:endParaRPr lang="en-IN" dirty="0"/>
                    </a:p>
                  </a:txBody>
                  <a:tcPr/>
                </a:tc>
                <a:tc>
                  <a:txBody>
                    <a:bodyPr/>
                    <a:lstStyle/>
                    <a:p>
                      <a:r>
                        <a:rPr lang="en-US" dirty="0" smtClean="0"/>
                        <a:t>cost</a:t>
                      </a:r>
                      <a:endParaRPr lang="en-IN" dirty="0"/>
                    </a:p>
                  </a:txBody>
                  <a:tcPr/>
                </a:tc>
              </a:tr>
              <a:tr h="370840">
                <a:tc>
                  <a:txBody>
                    <a:bodyPr/>
                    <a:lstStyle/>
                    <a:p>
                      <a:r>
                        <a:rPr lang="en-US" dirty="0" smtClean="0"/>
                        <a:t>3-5</a:t>
                      </a:r>
                      <a:endParaRPr lang="en-IN" dirty="0"/>
                    </a:p>
                  </a:txBody>
                  <a:tcPr/>
                </a:tc>
                <a:tc>
                  <a:txBody>
                    <a:bodyPr/>
                    <a:lstStyle/>
                    <a:p>
                      <a:r>
                        <a:rPr lang="en-US" dirty="0" smtClean="0"/>
                        <a:t>2</a:t>
                      </a:r>
                      <a:endParaRPr lang="en-IN" dirty="0"/>
                    </a:p>
                  </a:txBody>
                  <a:tcPr/>
                </a:tc>
              </a:tr>
              <a:tr h="370840">
                <a:tc>
                  <a:txBody>
                    <a:bodyPr/>
                    <a:lstStyle/>
                    <a:p>
                      <a:r>
                        <a:rPr lang="en-US" dirty="0" smtClean="0"/>
                        <a:t>1-3</a:t>
                      </a:r>
                      <a:endParaRPr lang="en-IN" dirty="0"/>
                    </a:p>
                  </a:txBody>
                  <a:tcPr/>
                </a:tc>
                <a:tc>
                  <a:txBody>
                    <a:bodyPr/>
                    <a:lstStyle/>
                    <a:p>
                      <a:r>
                        <a:rPr lang="en-US" dirty="0" smtClean="0"/>
                        <a:t>3</a:t>
                      </a:r>
                      <a:endParaRPr lang="en-IN" dirty="0"/>
                    </a:p>
                  </a:txBody>
                  <a:tcPr/>
                </a:tc>
              </a:tr>
              <a:tr h="370840">
                <a:tc>
                  <a:txBody>
                    <a:bodyPr/>
                    <a:lstStyle/>
                    <a:p>
                      <a:r>
                        <a:rPr lang="en-US" dirty="0" smtClean="0"/>
                        <a:t>2-4</a:t>
                      </a:r>
                      <a:endParaRPr lang="en-IN" dirty="0"/>
                    </a:p>
                  </a:txBody>
                  <a:tcPr/>
                </a:tc>
                <a:tc>
                  <a:txBody>
                    <a:bodyPr/>
                    <a:lstStyle/>
                    <a:p>
                      <a:r>
                        <a:rPr lang="en-US" dirty="0" smtClean="0"/>
                        <a:t>5</a:t>
                      </a:r>
                      <a:endParaRPr lang="en-IN" dirty="0"/>
                    </a:p>
                  </a:txBody>
                  <a:tcPr/>
                </a:tc>
              </a:tr>
              <a:tr h="370840">
                <a:tc>
                  <a:txBody>
                    <a:bodyPr/>
                    <a:lstStyle/>
                    <a:p>
                      <a:r>
                        <a:rPr lang="en-US" dirty="0" smtClean="0"/>
                        <a:t>1-4</a:t>
                      </a:r>
                      <a:endParaRPr lang="en-IN" dirty="0"/>
                    </a:p>
                  </a:txBody>
                  <a:tcPr/>
                </a:tc>
                <a:tc>
                  <a:txBody>
                    <a:bodyPr/>
                    <a:lstStyle/>
                    <a:p>
                      <a:r>
                        <a:rPr lang="en-US" dirty="0" smtClean="0"/>
                        <a:t>6</a:t>
                      </a:r>
                      <a:endParaRPr lang="en-IN" dirty="0"/>
                    </a:p>
                  </a:txBody>
                  <a:tcPr/>
                </a:tc>
              </a:tr>
              <a:tr h="370840">
                <a:tc>
                  <a:txBody>
                    <a:bodyPr/>
                    <a:lstStyle/>
                    <a:p>
                      <a:r>
                        <a:rPr lang="en-US" dirty="0" smtClean="0"/>
                        <a:t>2-3</a:t>
                      </a:r>
                      <a:endParaRPr lang="en-IN" dirty="0"/>
                    </a:p>
                  </a:txBody>
                  <a:tcPr/>
                </a:tc>
                <a:tc>
                  <a:txBody>
                    <a:bodyPr/>
                    <a:lstStyle/>
                    <a:p>
                      <a:r>
                        <a:rPr lang="en-US" dirty="0" smtClean="0"/>
                        <a:t>7</a:t>
                      </a:r>
                      <a:endParaRPr lang="en-IN" dirty="0"/>
                    </a:p>
                  </a:txBody>
                  <a:tcPr/>
                </a:tc>
              </a:tr>
              <a:tr h="370840">
                <a:tc>
                  <a:txBody>
                    <a:bodyPr/>
                    <a:lstStyle/>
                    <a:p>
                      <a:r>
                        <a:rPr lang="en-US" dirty="0" smtClean="0"/>
                        <a:t>4-5</a:t>
                      </a:r>
                      <a:endParaRPr lang="en-IN" dirty="0"/>
                    </a:p>
                  </a:txBody>
                  <a:tcPr/>
                </a:tc>
                <a:tc>
                  <a:txBody>
                    <a:bodyPr/>
                    <a:lstStyle/>
                    <a:p>
                      <a:r>
                        <a:rPr lang="en-US" dirty="0" smtClean="0"/>
                        <a:t>8</a:t>
                      </a:r>
                      <a:endParaRPr lang="en-IN" dirty="0"/>
                    </a:p>
                  </a:txBody>
                  <a:tcPr/>
                </a:tc>
              </a:tr>
              <a:tr h="370840">
                <a:tc>
                  <a:txBody>
                    <a:bodyPr/>
                    <a:lstStyle/>
                    <a:p>
                      <a:r>
                        <a:rPr lang="en-US" dirty="0" smtClean="0"/>
                        <a:t>1-2</a:t>
                      </a:r>
                      <a:endParaRPr lang="en-IN" dirty="0"/>
                    </a:p>
                  </a:txBody>
                  <a:tcPr/>
                </a:tc>
                <a:tc>
                  <a:txBody>
                    <a:bodyPr/>
                    <a:lstStyle/>
                    <a:p>
                      <a:r>
                        <a:rPr lang="en-IN" dirty="0" smtClean="0"/>
                        <a:t>9</a:t>
                      </a:r>
                      <a:endParaRPr lang="en-IN" dirty="0"/>
                    </a:p>
                  </a:txBody>
                  <a:tcPr/>
                </a:tc>
              </a:tr>
              <a:tr h="370840">
                <a:tc>
                  <a:txBody>
                    <a:bodyPr/>
                    <a:lstStyle/>
                    <a:p>
                      <a:r>
                        <a:rPr lang="en-US" dirty="0" smtClean="0"/>
                        <a:t>3-4</a:t>
                      </a:r>
                      <a:endParaRPr lang="en-IN" dirty="0"/>
                    </a:p>
                  </a:txBody>
                  <a:tcPr/>
                </a:tc>
                <a:tc>
                  <a:txBody>
                    <a:bodyPr/>
                    <a:lstStyle/>
                    <a:p>
                      <a:r>
                        <a:rPr lang="en-US" dirty="0" smtClean="0"/>
                        <a:t>9</a:t>
                      </a:r>
                      <a:endParaRPr lang="en-IN" dirty="0"/>
                    </a:p>
                  </a:txBody>
                  <a:tcPr/>
                </a:tc>
              </a:tr>
              <a:tr h="370840">
                <a:tc>
                  <a:txBody>
                    <a:bodyPr/>
                    <a:lstStyle/>
                    <a:p>
                      <a:r>
                        <a:rPr lang="en-US" dirty="0" smtClean="0"/>
                        <a:t>2-5</a:t>
                      </a:r>
                      <a:endParaRPr lang="en-IN" dirty="0"/>
                    </a:p>
                  </a:txBody>
                  <a:tcPr/>
                </a:tc>
                <a:tc>
                  <a:txBody>
                    <a:bodyPr/>
                    <a:lstStyle/>
                    <a:p>
                      <a:r>
                        <a:rPr lang="en-US" dirty="0" smtClean="0"/>
                        <a:t>10</a:t>
                      </a:r>
                      <a:endParaRPr lang="en-IN" dirty="0"/>
                    </a:p>
                  </a:txBody>
                  <a:tcPr/>
                </a:tc>
              </a:tr>
              <a:tr h="370840">
                <a:tc>
                  <a:txBody>
                    <a:bodyPr/>
                    <a:lstStyle/>
                    <a:p>
                      <a:r>
                        <a:rPr lang="en-US" dirty="0" smtClean="0"/>
                        <a:t>5-1</a:t>
                      </a:r>
                      <a:endParaRPr lang="en-IN" dirty="0"/>
                    </a:p>
                  </a:txBody>
                  <a:tcPr/>
                </a:tc>
                <a:tc>
                  <a:txBody>
                    <a:bodyPr/>
                    <a:lstStyle/>
                    <a:p>
                      <a:r>
                        <a:rPr lang="en-US" dirty="0" smtClean="0"/>
                        <a:t>11</a:t>
                      </a:r>
                      <a:endParaRPr lang="en-IN"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38384356"/>
              </p:ext>
            </p:extLst>
          </p:nvPr>
        </p:nvGraphicFramePr>
        <p:xfrm>
          <a:off x="5715000" y="1314652"/>
          <a:ext cx="1905000" cy="1854200"/>
        </p:xfrm>
        <a:graphic>
          <a:graphicData uri="http://schemas.openxmlformats.org/drawingml/2006/table">
            <a:tbl>
              <a:tblPr firstRow="1" bandRow="1">
                <a:tableStyleId>{5C22544A-7EE6-4342-B048-85BDC9FD1C3A}</a:tableStyleId>
              </a:tblPr>
              <a:tblGrid>
                <a:gridCol w="952500"/>
                <a:gridCol w="952500"/>
              </a:tblGrid>
              <a:tr h="370840">
                <a:tc>
                  <a:txBody>
                    <a:bodyPr/>
                    <a:lstStyle/>
                    <a:p>
                      <a:r>
                        <a:rPr lang="en-US" dirty="0" smtClean="0"/>
                        <a:t>Edge</a:t>
                      </a:r>
                      <a:endParaRPr lang="en-IN" dirty="0"/>
                    </a:p>
                  </a:txBody>
                  <a:tcPr/>
                </a:tc>
                <a:tc>
                  <a:txBody>
                    <a:bodyPr/>
                    <a:lstStyle/>
                    <a:p>
                      <a:r>
                        <a:rPr lang="en-US" dirty="0" smtClean="0"/>
                        <a:t>Cost</a:t>
                      </a:r>
                      <a:endParaRPr lang="en-IN" dirty="0"/>
                    </a:p>
                  </a:txBody>
                  <a:tcPr/>
                </a:tc>
              </a:tr>
              <a:tr h="370840">
                <a:tc>
                  <a:txBody>
                    <a:bodyPr/>
                    <a:lstStyle/>
                    <a:p>
                      <a:r>
                        <a:rPr lang="en-US" dirty="0" smtClean="0"/>
                        <a:t>3-5</a:t>
                      </a:r>
                      <a:endParaRPr lang="en-IN" dirty="0"/>
                    </a:p>
                  </a:txBody>
                  <a:tcPr/>
                </a:tc>
                <a:tc>
                  <a:txBody>
                    <a:bodyPr/>
                    <a:lstStyle/>
                    <a:p>
                      <a:r>
                        <a:rPr lang="en-US" dirty="0" smtClean="0"/>
                        <a:t>2</a:t>
                      </a:r>
                      <a:endParaRPr lang="en-IN" dirty="0"/>
                    </a:p>
                  </a:txBody>
                  <a:tcPr/>
                </a:tc>
              </a:tr>
              <a:tr h="370840">
                <a:tc>
                  <a:txBody>
                    <a:bodyPr/>
                    <a:lstStyle/>
                    <a:p>
                      <a:r>
                        <a:rPr lang="en-US" dirty="0" smtClean="0"/>
                        <a:t>1-3</a:t>
                      </a:r>
                      <a:endParaRPr lang="en-IN" dirty="0"/>
                    </a:p>
                  </a:txBody>
                  <a:tcPr/>
                </a:tc>
                <a:tc>
                  <a:txBody>
                    <a:bodyPr/>
                    <a:lstStyle/>
                    <a:p>
                      <a:r>
                        <a:rPr lang="en-US" dirty="0" smtClean="0"/>
                        <a:t>3</a:t>
                      </a:r>
                      <a:endParaRPr lang="en-IN" dirty="0"/>
                    </a:p>
                  </a:txBody>
                  <a:tcPr/>
                </a:tc>
              </a:tr>
              <a:tr h="370840">
                <a:tc>
                  <a:txBody>
                    <a:bodyPr/>
                    <a:lstStyle/>
                    <a:p>
                      <a:r>
                        <a:rPr lang="en-US" dirty="0" smtClean="0"/>
                        <a:t>2-4</a:t>
                      </a:r>
                      <a:endParaRPr lang="en-IN" dirty="0"/>
                    </a:p>
                  </a:txBody>
                  <a:tcPr/>
                </a:tc>
                <a:tc>
                  <a:txBody>
                    <a:bodyPr/>
                    <a:lstStyle/>
                    <a:p>
                      <a:r>
                        <a:rPr lang="en-US" dirty="0" smtClean="0"/>
                        <a:t>5</a:t>
                      </a:r>
                      <a:endParaRPr lang="en-IN" dirty="0"/>
                    </a:p>
                  </a:txBody>
                  <a:tcPr/>
                </a:tc>
              </a:tr>
              <a:tr h="370840">
                <a:tc>
                  <a:txBody>
                    <a:bodyPr/>
                    <a:lstStyle/>
                    <a:p>
                      <a:r>
                        <a:rPr lang="en-US" dirty="0" smtClean="0"/>
                        <a:t>1-4</a:t>
                      </a:r>
                      <a:endParaRPr lang="en-IN" dirty="0"/>
                    </a:p>
                  </a:txBody>
                  <a:tcPr/>
                </a:tc>
                <a:tc>
                  <a:txBody>
                    <a:bodyPr/>
                    <a:lstStyle/>
                    <a:p>
                      <a:r>
                        <a:rPr lang="en-US" dirty="0" smtClean="0"/>
                        <a:t>6</a:t>
                      </a:r>
                      <a:endParaRPr lang="en-IN" dirty="0"/>
                    </a:p>
                  </a:txBody>
                  <a:tcPr/>
                </a:tc>
              </a:tr>
            </a:tbl>
          </a:graphicData>
        </a:graphic>
      </p:graphicFrame>
      <p:sp>
        <p:nvSpPr>
          <p:cNvPr id="8" name="Oval 7"/>
          <p:cNvSpPr/>
          <p:nvPr/>
        </p:nvSpPr>
        <p:spPr>
          <a:xfrm>
            <a:off x="71628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stretch>
            <a:fillRect/>
          </a:stretch>
        </p:blipFill>
        <p:spPr>
          <a:xfrm>
            <a:off x="563168" y="4177664"/>
            <a:ext cx="2259066" cy="2051686"/>
          </a:xfrm>
          <a:prstGeom prst="rect">
            <a:avLst/>
          </a:prstGeom>
        </p:spPr>
      </p:pic>
      <p:sp>
        <p:nvSpPr>
          <p:cNvPr id="10" name="Slide Number Placeholder 9"/>
          <p:cNvSpPr>
            <a:spLocks noGrp="1"/>
          </p:cNvSpPr>
          <p:nvPr>
            <p:ph type="sldNum" sz="quarter" idx="7"/>
          </p:nvPr>
        </p:nvSpPr>
        <p:spPr/>
        <p:txBody>
          <a:bodyPr/>
          <a:lstStyle/>
          <a:p>
            <a:fld id="{B6F15528-21DE-4FAA-801E-634DDDAF4B2B}" type="slidenum">
              <a:rPr lang="en-IN" smtClean="0"/>
              <a:t>85</a:t>
            </a:fld>
            <a:endParaRPr lang="en-IN"/>
          </a:p>
        </p:txBody>
      </p:sp>
    </p:spTree>
    <p:extLst>
      <p:ext uri="{BB962C8B-B14F-4D97-AF65-F5344CB8AC3E}">
        <p14:creationId xmlns:p14="http://schemas.microsoft.com/office/powerpoint/2010/main" val="39338712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430817"/>
            <a:ext cx="2895600" cy="2133600"/>
          </a:xfrm>
          <a:prstGeom prst="rect">
            <a:avLst/>
          </a:prstGeom>
        </p:spPr>
      </p:pic>
      <p:pic>
        <p:nvPicPr>
          <p:cNvPr id="5" name="Picture 4"/>
          <p:cNvPicPr>
            <a:picLocks noChangeAspect="1"/>
          </p:cNvPicPr>
          <p:nvPr/>
        </p:nvPicPr>
        <p:blipFill>
          <a:blip r:embed="rId3"/>
          <a:stretch>
            <a:fillRect/>
          </a:stretch>
        </p:blipFill>
        <p:spPr>
          <a:xfrm>
            <a:off x="4876800" y="1524001"/>
            <a:ext cx="2895600" cy="1947232"/>
          </a:xfrm>
          <a:prstGeom prst="rect">
            <a:avLst/>
          </a:prstGeom>
        </p:spPr>
      </p:pic>
      <p:pic>
        <p:nvPicPr>
          <p:cNvPr id="6" name="Picture 5"/>
          <p:cNvPicPr>
            <a:picLocks noChangeAspect="1"/>
          </p:cNvPicPr>
          <p:nvPr/>
        </p:nvPicPr>
        <p:blipFill>
          <a:blip r:embed="rId4"/>
          <a:stretch>
            <a:fillRect/>
          </a:stretch>
        </p:blipFill>
        <p:spPr>
          <a:xfrm>
            <a:off x="618781" y="4038600"/>
            <a:ext cx="3240405" cy="1714500"/>
          </a:xfrm>
          <a:prstGeom prst="rect">
            <a:avLst/>
          </a:prstGeom>
        </p:spPr>
      </p:pic>
      <p:pic>
        <p:nvPicPr>
          <p:cNvPr id="7" name="Picture 6"/>
          <p:cNvPicPr>
            <a:picLocks noChangeAspect="1"/>
          </p:cNvPicPr>
          <p:nvPr/>
        </p:nvPicPr>
        <p:blipFill>
          <a:blip r:embed="rId5"/>
          <a:stretch>
            <a:fillRect/>
          </a:stretch>
        </p:blipFill>
        <p:spPr>
          <a:xfrm>
            <a:off x="5257800" y="3962400"/>
            <a:ext cx="2819400" cy="1905000"/>
          </a:xfrm>
          <a:prstGeom prst="rect">
            <a:avLst/>
          </a:prstGeom>
        </p:spPr>
      </p:pic>
      <p:sp>
        <p:nvSpPr>
          <p:cNvPr id="8" name="TextBox 7"/>
          <p:cNvSpPr txBox="1"/>
          <p:nvPr/>
        </p:nvSpPr>
        <p:spPr>
          <a:xfrm>
            <a:off x="533400" y="304800"/>
            <a:ext cx="4038600" cy="523220"/>
          </a:xfrm>
          <a:prstGeom prst="rect">
            <a:avLst/>
          </a:prstGeom>
          <a:noFill/>
        </p:spPr>
        <p:txBody>
          <a:bodyPr wrap="square" rtlCol="0">
            <a:spAutoFit/>
          </a:bodyPr>
          <a:lstStyle/>
          <a:p>
            <a:r>
              <a:rPr lang="en-US" sz="2800" b="1" dirty="0" smtClean="0"/>
              <a:t>Contd..</a:t>
            </a:r>
            <a:endParaRPr lang="en-IN" sz="2800" b="1" dirty="0"/>
          </a:p>
        </p:txBody>
      </p:sp>
      <p:sp>
        <p:nvSpPr>
          <p:cNvPr id="9" name="Slide Number Placeholder 8"/>
          <p:cNvSpPr>
            <a:spLocks noGrp="1"/>
          </p:cNvSpPr>
          <p:nvPr>
            <p:ph type="sldNum" sz="quarter" idx="7"/>
          </p:nvPr>
        </p:nvSpPr>
        <p:spPr/>
        <p:txBody>
          <a:bodyPr/>
          <a:lstStyle/>
          <a:p>
            <a:fld id="{B6F15528-21DE-4FAA-801E-634DDDAF4B2B}" type="slidenum">
              <a:rPr lang="en-IN" smtClean="0"/>
              <a:t>86</a:t>
            </a:fld>
            <a:endParaRPr lang="en-IN"/>
          </a:p>
        </p:txBody>
      </p:sp>
    </p:spTree>
    <p:extLst>
      <p:ext uri="{BB962C8B-B14F-4D97-AF65-F5344CB8AC3E}">
        <p14:creationId xmlns:p14="http://schemas.microsoft.com/office/powerpoint/2010/main" val="21065322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70" name="Rectangle 2"/>
          <p:cNvSpPr>
            <a:spLocks noGrp="1" noChangeArrowheads="1"/>
          </p:cNvSpPr>
          <p:nvPr>
            <p:ph type="title"/>
          </p:nvPr>
        </p:nvSpPr>
        <p:spPr>
          <a:xfrm>
            <a:off x="628650" y="131763"/>
            <a:ext cx="7886700" cy="735136"/>
          </a:xfrm>
        </p:spPr>
        <p:txBody>
          <a:bodyPr>
            <a:noAutofit/>
          </a:bodyPr>
          <a:lstStyle/>
          <a:p>
            <a:r>
              <a:rPr lang="en-US" altLang="en-US" sz="2800" b="1" dirty="0"/>
              <a:t>Hierarchical Clustering:  Time and Space requirements</a:t>
            </a:r>
          </a:p>
        </p:txBody>
      </p:sp>
      <p:sp>
        <p:nvSpPr>
          <p:cNvPr id="1645571" name="Rectangle 3"/>
          <p:cNvSpPr>
            <a:spLocks noGrp="1" noChangeArrowheads="1"/>
          </p:cNvSpPr>
          <p:nvPr>
            <p:ph idx="1"/>
          </p:nvPr>
        </p:nvSpPr>
        <p:spPr>
          <a:xfrm>
            <a:off x="551198" y="1611373"/>
            <a:ext cx="8041603" cy="1292662"/>
          </a:xfrm>
        </p:spPr>
        <p:txBody>
          <a:bodyPr/>
          <a:lstStyle/>
          <a:p>
            <a:r>
              <a:rPr lang="en-US" altLang="en-US" dirty="0"/>
              <a:t>O(N</a:t>
            </a:r>
            <a:r>
              <a:rPr lang="en-US" altLang="en-US" baseline="30000" dirty="0"/>
              <a:t>2</a:t>
            </a:r>
            <a:r>
              <a:rPr lang="en-US" altLang="en-US" dirty="0"/>
              <a:t>) </a:t>
            </a:r>
            <a:r>
              <a:rPr lang="en-US" altLang="en-US" dirty="0" smtClean="0"/>
              <a:t>space</a:t>
            </a:r>
            <a:endParaRPr lang="en-US" altLang="en-US" dirty="0"/>
          </a:p>
          <a:p>
            <a:r>
              <a:rPr lang="en-US" altLang="en-US" dirty="0"/>
              <a:t>O(N</a:t>
            </a:r>
            <a:r>
              <a:rPr lang="en-US" altLang="en-US" baseline="30000" dirty="0"/>
              <a:t>3</a:t>
            </a:r>
            <a:r>
              <a:rPr lang="en-US" altLang="en-US" dirty="0"/>
              <a:t>) time in many cases</a:t>
            </a:r>
          </a:p>
          <a:p>
            <a:endParaRPr lang="en-US" altLang="en-US" dirty="0"/>
          </a:p>
        </p:txBody>
      </p:sp>
      <p:sp>
        <p:nvSpPr>
          <p:cNvPr id="2" name="Slide Number Placeholder 1"/>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87</a:t>
            </a:fld>
            <a:endParaRPr lang="en-US" sz="1050">
              <a:solidFill>
                <a:prstClr val="black">
                  <a:tint val="75000"/>
                </a:prstClr>
              </a:solidFill>
            </a:endParaRPr>
          </a:p>
        </p:txBody>
      </p:sp>
    </p:spTree>
    <p:extLst>
      <p:ext uri="{BB962C8B-B14F-4D97-AF65-F5344CB8AC3E}">
        <p14:creationId xmlns:p14="http://schemas.microsoft.com/office/powerpoint/2010/main" val="28707839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Rectangle 2"/>
          <p:cNvSpPr>
            <a:spLocks noGrp="1" noChangeArrowheads="1"/>
          </p:cNvSpPr>
          <p:nvPr>
            <p:ph type="title"/>
          </p:nvPr>
        </p:nvSpPr>
        <p:spPr>
          <a:xfrm>
            <a:off x="741218" y="382939"/>
            <a:ext cx="7886700" cy="396874"/>
          </a:xfrm>
        </p:spPr>
        <p:txBody>
          <a:bodyPr>
            <a:noAutofit/>
          </a:bodyPr>
          <a:lstStyle/>
          <a:p>
            <a:r>
              <a:rPr lang="en-US" altLang="en-US" sz="2800" b="1" dirty="0"/>
              <a:t>Hierarchical Clustering:  Problems and Limitations</a:t>
            </a:r>
          </a:p>
        </p:txBody>
      </p:sp>
      <p:sp>
        <p:nvSpPr>
          <p:cNvPr id="1646595" name="Rectangle 3"/>
          <p:cNvSpPr>
            <a:spLocks noGrp="1" noChangeArrowheads="1"/>
          </p:cNvSpPr>
          <p:nvPr>
            <p:ph idx="1"/>
          </p:nvPr>
        </p:nvSpPr>
        <p:spPr>
          <a:xfrm>
            <a:off x="628650" y="1506078"/>
            <a:ext cx="7886700" cy="4351338"/>
          </a:xfrm>
        </p:spPr>
        <p:txBody>
          <a:bodyPr>
            <a:normAutofit/>
          </a:bodyPr>
          <a:lstStyle/>
          <a:p>
            <a:pPr marL="457200" indent="-457200">
              <a:buFont typeface="Wingdings" panose="05000000000000000000" pitchFamily="2" charset="2"/>
              <a:buChar char="v"/>
            </a:pPr>
            <a:r>
              <a:rPr lang="en-US" altLang="en-US" dirty="0"/>
              <a:t>Once a decision is made to combine two clusters, it cannot be undone</a:t>
            </a:r>
          </a:p>
          <a:p>
            <a:pPr marL="2114550" lvl="4" indent="-285750">
              <a:buFont typeface="Wingdings" panose="05000000000000000000" pitchFamily="2" charset="2"/>
              <a:buChar char="v"/>
            </a:pPr>
            <a:endParaRPr lang="en-US" altLang="en-US" dirty="0"/>
          </a:p>
          <a:p>
            <a:pPr marL="457200" indent="-457200">
              <a:buFont typeface="Wingdings" panose="05000000000000000000" pitchFamily="2" charset="2"/>
              <a:buChar char="v"/>
            </a:pPr>
            <a:r>
              <a:rPr lang="en-US" altLang="en-US" dirty="0"/>
              <a:t>No objective function is directly minimized</a:t>
            </a:r>
          </a:p>
          <a:p>
            <a:pPr marL="2114550" lvl="4" indent="-285750">
              <a:buFont typeface="Wingdings" panose="05000000000000000000" pitchFamily="2" charset="2"/>
              <a:buChar char="v"/>
            </a:pPr>
            <a:endParaRPr lang="en-US" altLang="en-US" dirty="0"/>
          </a:p>
          <a:p>
            <a:pPr marL="457200" indent="-457200">
              <a:buFont typeface="Wingdings" panose="05000000000000000000" pitchFamily="2" charset="2"/>
              <a:buChar char="v"/>
            </a:pPr>
            <a:r>
              <a:rPr lang="en-US" altLang="en-US" dirty="0"/>
              <a:t>Different schemes have problems with one or more of the following:</a:t>
            </a:r>
          </a:p>
          <a:p>
            <a:pPr marL="742950" lvl="1" indent="-285750">
              <a:buFont typeface="Arial" panose="020B0604020202020204" pitchFamily="34" charset="0"/>
              <a:buChar char="•"/>
            </a:pPr>
            <a:r>
              <a:rPr lang="en-US" altLang="en-US" dirty="0"/>
              <a:t>Sensitivity to noise and outliers</a:t>
            </a:r>
          </a:p>
          <a:p>
            <a:pPr marL="742950" lvl="1" indent="-285750">
              <a:buFont typeface="Arial" panose="020B0604020202020204" pitchFamily="34" charset="0"/>
              <a:buChar char="•"/>
            </a:pPr>
            <a:r>
              <a:rPr lang="en-US" altLang="en-US" dirty="0"/>
              <a:t>Difficulty handling different sized clusters and convex shapes</a:t>
            </a:r>
          </a:p>
          <a:p>
            <a:pPr marL="742950" lvl="1" indent="-285750">
              <a:buFont typeface="Arial" panose="020B0604020202020204" pitchFamily="34" charset="0"/>
              <a:buChar char="•"/>
            </a:pPr>
            <a:r>
              <a:rPr lang="en-US" altLang="en-US" dirty="0"/>
              <a:t>Breaking large </a:t>
            </a:r>
            <a:r>
              <a:rPr lang="en-US" altLang="en-US" dirty="0" smtClean="0"/>
              <a:t>clusters</a:t>
            </a:r>
          </a:p>
          <a:p>
            <a:pPr marL="742950" lvl="1" indent="-285750">
              <a:buFont typeface="Arial" panose="020B0604020202020204" pitchFamily="34" charset="0"/>
              <a:buChar char="•"/>
            </a:pPr>
            <a:endParaRPr lang="en-US" altLang="en-US" dirty="0"/>
          </a:p>
        </p:txBody>
      </p:sp>
      <p:sp>
        <p:nvSpPr>
          <p:cNvPr id="2" name="Slide Number Placeholder 1"/>
          <p:cNvSpPr>
            <a:spLocks noGrp="1"/>
          </p:cNvSpPr>
          <p:nvPr>
            <p:ph type="sldNum" sz="quarter" idx="4294967295"/>
          </p:nvPr>
        </p:nvSpPr>
        <p:spPr>
          <a:xfrm>
            <a:off x="7032719" y="6583681"/>
            <a:ext cx="2057400" cy="229236"/>
          </a:xfrm>
          <a:prstGeom prst="rect">
            <a:avLst/>
          </a:prstGeom>
        </p:spPr>
        <p:txBody>
          <a:bodyPr/>
          <a:lstStyle/>
          <a:p>
            <a:pPr>
              <a:defRPr/>
            </a:pPr>
            <a:fld id="{649AB6AE-DC6C-4C19-AD98-A8BE141DCE93}" type="slidenum">
              <a:rPr lang="en-US" smtClean="0">
                <a:solidFill>
                  <a:prstClr val="black">
                    <a:tint val="75000"/>
                  </a:prstClr>
                </a:solidFill>
              </a:rPr>
              <a:pPr>
                <a:defRPr/>
              </a:pPr>
              <a:t>88</a:t>
            </a:fld>
            <a:endParaRPr lang="en-US" sz="1050">
              <a:solidFill>
                <a:prstClr val="black">
                  <a:tint val="75000"/>
                </a:prstClr>
              </a:solidFill>
            </a:endParaRPr>
          </a:p>
        </p:txBody>
      </p:sp>
    </p:spTree>
    <p:extLst>
      <p:ext uri="{BB962C8B-B14F-4D97-AF65-F5344CB8AC3E}">
        <p14:creationId xmlns:p14="http://schemas.microsoft.com/office/powerpoint/2010/main" val="4231687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1959736"/>
          </a:xfrm>
        </p:spPr>
        <p:txBody>
          <a:bodyPr>
            <a:normAutofit/>
          </a:bodyPr>
          <a:lstStyle/>
          <a:p>
            <a:pPr algn="ctr"/>
            <a:r>
              <a:rPr lang="en-IN" sz="4000" b="1" dirty="0">
                <a:latin typeface="+mn-lt"/>
              </a:rPr>
              <a:t>More Hierarchical methods</a:t>
            </a:r>
            <a:endParaRPr lang="en-US" sz="4000" b="1" dirty="0">
              <a:latin typeface="+mn-lt"/>
            </a:endParaRPr>
          </a:p>
        </p:txBody>
      </p:sp>
      <p:sp>
        <p:nvSpPr>
          <p:cNvPr id="3" name="Text Placeholder 2">
            <a:extLst>
              <a:ext uri="{FF2B5EF4-FFF2-40B4-BE49-F238E27FC236}">
                <a16:creationId xmlns="" xmlns:a16="http://schemas.microsoft.com/office/drawing/2014/main" id="{5ECE3D5C-06F3-4528-BA27-EFFF4139BBAB}"/>
              </a:ext>
            </a:extLst>
          </p:cNvPr>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2561AFFF-E2F4-402D-873F-F9B1B7CF2EDD}"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345909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26" name="Rectangle 2"/>
          <p:cNvSpPr>
            <a:spLocks noGrp="1" noChangeArrowheads="1"/>
          </p:cNvSpPr>
          <p:nvPr>
            <p:ph type="ctrTitle"/>
          </p:nvPr>
        </p:nvSpPr>
        <p:spPr>
          <a:xfrm>
            <a:off x="740405" y="245597"/>
            <a:ext cx="7886700" cy="473074"/>
          </a:xfrm>
        </p:spPr>
        <p:txBody>
          <a:bodyPr>
            <a:noAutofit/>
          </a:bodyPr>
          <a:lstStyle/>
          <a:p>
            <a:r>
              <a:rPr lang="en-US" altLang="en-US" sz="3200" b="1" dirty="0"/>
              <a:t>Notion of a Cluster can be Ambiguous</a:t>
            </a:r>
          </a:p>
        </p:txBody>
      </p:sp>
      <p:grpSp>
        <p:nvGrpSpPr>
          <p:cNvPr id="1537115" name="Group 91"/>
          <p:cNvGrpSpPr>
            <a:grpSpLocks/>
          </p:cNvGrpSpPr>
          <p:nvPr/>
        </p:nvGrpSpPr>
        <p:grpSpPr bwMode="auto">
          <a:xfrm>
            <a:off x="685800" y="1905000"/>
            <a:ext cx="3344863" cy="1479550"/>
            <a:chOff x="432" y="1200"/>
            <a:chExt cx="2107" cy="932"/>
          </a:xfrm>
        </p:grpSpPr>
        <p:grpSp>
          <p:nvGrpSpPr>
            <p:cNvPr id="1537027" name="Group 3"/>
            <p:cNvGrpSpPr>
              <a:grpSpLocks noChangeAspect="1"/>
            </p:cNvGrpSpPr>
            <p:nvPr/>
          </p:nvGrpSpPr>
          <p:grpSpPr bwMode="auto">
            <a:xfrm>
              <a:off x="432" y="1200"/>
              <a:ext cx="2107" cy="516"/>
              <a:chOff x="2464" y="2296"/>
              <a:chExt cx="2634" cy="646"/>
            </a:xfrm>
          </p:grpSpPr>
          <p:sp>
            <p:nvSpPr>
              <p:cNvPr id="1537028" name="Oval 4"/>
              <p:cNvSpPr>
                <a:spLocks noChangeAspect="1" noChangeArrowheads="1"/>
              </p:cNvSpPr>
              <p:nvPr/>
            </p:nvSpPr>
            <p:spPr bwMode="auto">
              <a:xfrm>
                <a:off x="4564" y="2730"/>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29" name="Oval 5"/>
              <p:cNvSpPr>
                <a:spLocks noChangeAspect="1" noChangeArrowheads="1"/>
              </p:cNvSpPr>
              <p:nvPr/>
            </p:nvSpPr>
            <p:spPr bwMode="auto">
              <a:xfrm>
                <a:off x="4312" y="2842"/>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0" name="Oval 6"/>
              <p:cNvSpPr>
                <a:spLocks noChangeAspect="1" noChangeArrowheads="1"/>
              </p:cNvSpPr>
              <p:nvPr/>
            </p:nvSpPr>
            <p:spPr bwMode="auto">
              <a:xfrm>
                <a:off x="4466" y="285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1" name="Oval 7"/>
              <p:cNvSpPr>
                <a:spLocks noChangeAspect="1" noChangeArrowheads="1"/>
              </p:cNvSpPr>
              <p:nvPr/>
            </p:nvSpPr>
            <p:spPr bwMode="auto">
              <a:xfrm>
                <a:off x="4410" y="2744"/>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2" name="Oval 8"/>
              <p:cNvSpPr>
                <a:spLocks noChangeAspect="1" noChangeArrowheads="1"/>
              </p:cNvSpPr>
              <p:nvPr/>
            </p:nvSpPr>
            <p:spPr bwMode="auto">
              <a:xfrm>
                <a:off x="4326" y="2478"/>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3" name="Oval 9"/>
              <p:cNvSpPr>
                <a:spLocks noChangeAspect="1" noChangeArrowheads="1"/>
              </p:cNvSpPr>
              <p:nvPr/>
            </p:nvSpPr>
            <p:spPr bwMode="auto">
              <a:xfrm>
                <a:off x="4158" y="2422"/>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4" name="Oval 10"/>
              <p:cNvSpPr>
                <a:spLocks noChangeAspect="1" noChangeArrowheads="1"/>
              </p:cNvSpPr>
              <p:nvPr/>
            </p:nvSpPr>
            <p:spPr bwMode="auto">
              <a:xfrm>
                <a:off x="4242" y="229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5" name="Oval 11"/>
              <p:cNvSpPr>
                <a:spLocks noChangeAspect="1" noChangeArrowheads="1"/>
              </p:cNvSpPr>
              <p:nvPr/>
            </p:nvSpPr>
            <p:spPr bwMode="auto">
              <a:xfrm>
                <a:off x="4788" y="271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6" name="Oval 12"/>
              <p:cNvSpPr>
                <a:spLocks noChangeAspect="1" noChangeArrowheads="1"/>
              </p:cNvSpPr>
              <p:nvPr/>
            </p:nvSpPr>
            <p:spPr bwMode="auto">
              <a:xfrm>
                <a:off x="5012" y="2618"/>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7" name="Oval 13"/>
              <p:cNvSpPr>
                <a:spLocks noChangeAspect="1" noChangeArrowheads="1"/>
              </p:cNvSpPr>
              <p:nvPr/>
            </p:nvSpPr>
            <p:spPr bwMode="auto">
              <a:xfrm>
                <a:off x="4788" y="2534"/>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8" name="Oval 14"/>
              <p:cNvSpPr>
                <a:spLocks noChangeAspect="1" noChangeArrowheads="1"/>
              </p:cNvSpPr>
              <p:nvPr/>
            </p:nvSpPr>
            <p:spPr bwMode="auto">
              <a:xfrm flipV="1">
                <a:off x="2870" y="2422"/>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39" name="Oval 15"/>
              <p:cNvSpPr>
                <a:spLocks noChangeAspect="1" noChangeArrowheads="1"/>
              </p:cNvSpPr>
              <p:nvPr/>
            </p:nvSpPr>
            <p:spPr bwMode="auto">
              <a:xfrm flipV="1">
                <a:off x="2618" y="2310"/>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40" name="Oval 16"/>
              <p:cNvSpPr>
                <a:spLocks noChangeAspect="1" noChangeArrowheads="1"/>
              </p:cNvSpPr>
              <p:nvPr/>
            </p:nvSpPr>
            <p:spPr bwMode="auto">
              <a:xfrm flipV="1">
                <a:off x="2772" y="229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41" name="Oval 17"/>
              <p:cNvSpPr>
                <a:spLocks noChangeAspect="1" noChangeArrowheads="1"/>
              </p:cNvSpPr>
              <p:nvPr/>
            </p:nvSpPr>
            <p:spPr bwMode="auto">
              <a:xfrm flipV="1">
                <a:off x="2716" y="2408"/>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42" name="Oval 18"/>
              <p:cNvSpPr>
                <a:spLocks noChangeAspect="1" noChangeArrowheads="1"/>
              </p:cNvSpPr>
              <p:nvPr/>
            </p:nvSpPr>
            <p:spPr bwMode="auto">
              <a:xfrm flipV="1">
                <a:off x="2632" y="2674"/>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43" name="Oval 19"/>
              <p:cNvSpPr>
                <a:spLocks noChangeAspect="1" noChangeArrowheads="1"/>
              </p:cNvSpPr>
              <p:nvPr/>
            </p:nvSpPr>
            <p:spPr bwMode="auto">
              <a:xfrm flipV="1">
                <a:off x="2464" y="2730"/>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44" name="Oval 20"/>
              <p:cNvSpPr>
                <a:spLocks noChangeAspect="1" noChangeArrowheads="1"/>
              </p:cNvSpPr>
              <p:nvPr/>
            </p:nvSpPr>
            <p:spPr bwMode="auto">
              <a:xfrm flipV="1">
                <a:off x="2548" y="285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45" name="Oval 21"/>
              <p:cNvSpPr>
                <a:spLocks noChangeAspect="1" noChangeArrowheads="1"/>
              </p:cNvSpPr>
              <p:nvPr/>
            </p:nvSpPr>
            <p:spPr bwMode="auto">
              <a:xfrm flipV="1">
                <a:off x="3094" y="243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46" name="Oval 22"/>
              <p:cNvSpPr>
                <a:spLocks noChangeAspect="1" noChangeArrowheads="1"/>
              </p:cNvSpPr>
              <p:nvPr/>
            </p:nvSpPr>
            <p:spPr bwMode="auto">
              <a:xfrm flipV="1">
                <a:off x="3318" y="2534"/>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47" name="Oval 23"/>
              <p:cNvSpPr>
                <a:spLocks noChangeAspect="1" noChangeArrowheads="1"/>
              </p:cNvSpPr>
              <p:nvPr/>
            </p:nvSpPr>
            <p:spPr bwMode="auto">
              <a:xfrm flipV="1">
                <a:off x="3094" y="2618"/>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537111" name="Rectangle 87"/>
            <p:cNvSpPr>
              <a:spLocks noChangeArrowheads="1"/>
            </p:cNvSpPr>
            <p:nvPr/>
          </p:nvSpPr>
          <p:spPr bwMode="auto">
            <a:xfrm>
              <a:off x="624" y="1920"/>
              <a:ext cx="14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0">
                  <a:latin typeface="Times New Roman" panose="02020603050405020304" pitchFamily="18" charset="0"/>
                  <a:cs typeface="Times New Roman" panose="02020603050405020304" pitchFamily="18" charset="0"/>
                </a:rPr>
                <a:t>How many clusters?</a:t>
              </a:r>
              <a:endParaRPr lang="en-US" altLang="en-US" sz="1600" b="0">
                <a:latin typeface="Times New Roman" panose="02020603050405020304" pitchFamily="18" charset="0"/>
              </a:endParaRPr>
            </a:p>
          </p:txBody>
        </p:sp>
      </p:grpSp>
      <p:grpSp>
        <p:nvGrpSpPr>
          <p:cNvPr id="1537118" name="Group 94"/>
          <p:cNvGrpSpPr>
            <a:grpSpLocks/>
          </p:cNvGrpSpPr>
          <p:nvPr/>
        </p:nvGrpSpPr>
        <p:grpSpPr bwMode="auto">
          <a:xfrm>
            <a:off x="4960938" y="4114800"/>
            <a:ext cx="3344862" cy="1371600"/>
            <a:chOff x="3125" y="2592"/>
            <a:chExt cx="2107" cy="864"/>
          </a:xfrm>
        </p:grpSpPr>
        <p:grpSp>
          <p:nvGrpSpPr>
            <p:cNvPr id="1537090" name="Group 66"/>
            <p:cNvGrpSpPr>
              <a:grpSpLocks/>
            </p:cNvGrpSpPr>
            <p:nvPr/>
          </p:nvGrpSpPr>
          <p:grpSpPr bwMode="auto">
            <a:xfrm>
              <a:off x="3125" y="2592"/>
              <a:ext cx="2107" cy="518"/>
              <a:chOff x="3125" y="2592"/>
              <a:chExt cx="2107" cy="518"/>
            </a:xfrm>
          </p:grpSpPr>
          <p:sp>
            <p:nvSpPr>
              <p:cNvPr id="1537091" name="AutoShape 67"/>
              <p:cNvSpPr>
                <a:spLocks noChangeAspect="1" noChangeArrowheads="1"/>
              </p:cNvSpPr>
              <p:nvPr/>
            </p:nvSpPr>
            <p:spPr bwMode="auto">
              <a:xfrm>
                <a:off x="4805" y="2940"/>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92" name="AutoShape 68"/>
              <p:cNvSpPr>
                <a:spLocks noChangeAspect="1" noChangeArrowheads="1"/>
              </p:cNvSpPr>
              <p:nvPr/>
            </p:nvSpPr>
            <p:spPr bwMode="auto">
              <a:xfrm>
                <a:off x="4603" y="3030"/>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93" name="AutoShape 69"/>
              <p:cNvSpPr>
                <a:spLocks noChangeAspect="1" noChangeArrowheads="1"/>
              </p:cNvSpPr>
              <p:nvPr/>
            </p:nvSpPr>
            <p:spPr bwMode="auto">
              <a:xfrm>
                <a:off x="4726" y="3041"/>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94" name="AutoShape 70"/>
              <p:cNvSpPr>
                <a:spLocks noChangeAspect="1" noChangeArrowheads="1"/>
              </p:cNvSpPr>
              <p:nvPr/>
            </p:nvSpPr>
            <p:spPr bwMode="auto">
              <a:xfrm>
                <a:off x="4682" y="2951"/>
                <a:ext cx="68"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95" name="AutoShape 71"/>
              <p:cNvSpPr>
                <a:spLocks noChangeAspect="1" noChangeArrowheads="1"/>
              </p:cNvSpPr>
              <p:nvPr/>
            </p:nvSpPr>
            <p:spPr bwMode="auto">
              <a:xfrm>
                <a:off x="4614" y="2738"/>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96" name="AutoShape 72"/>
              <p:cNvSpPr>
                <a:spLocks noChangeAspect="1" noChangeArrowheads="1"/>
              </p:cNvSpPr>
              <p:nvPr/>
            </p:nvSpPr>
            <p:spPr bwMode="auto">
              <a:xfrm>
                <a:off x="4480" y="2693"/>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97" name="AutoShape 73"/>
              <p:cNvSpPr>
                <a:spLocks noChangeAspect="1" noChangeArrowheads="1"/>
              </p:cNvSpPr>
              <p:nvPr/>
            </p:nvSpPr>
            <p:spPr bwMode="auto">
              <a:xfrm>
                <a:off x="4547" y="2592"/>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98" name="AutoShape 74"/>
              <p:cNvSpPr>
                <a:spLocks noChangeAspect="1" noChangeArrowheads="1"/>
              </p:cNvSpPr>
              <p:nvPr/>
            </p:nvSpPr>
            <p:spPr bwMode="auto">
              <a:xfrm>
                <a:off x="4984" y="2929"/>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99" name="AutoShape 75"/>
              <p:cNvSpPr>
                <a:spLocks noChangeAspect="1" noChangeArrowheads="1"/>
              </p:cNvSpPr>
              <p:nvPr/>
            </p:nvSpPr>
            <p:spPr bwMode="auto">
              <a:xfrm>
                <a:off x="5163" y="2850"/>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0" name="AutoShape 76"/>
              <p:cNvSpPr>
                <a:spLocks noChangeAspect="1" noChangeArrowheads="1"/>
              </p:cNvSpPr>
              <p:nvPr/>
            </p:nvSpPr>
            <p:spPr bwMode="auto">
              <a:xfrm>
                <a:off x="4984" y="2783"/>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1" name="AutoShape 77"/>
              <p:cNvSpPr>
                <a:spLocks noChangeAspect="1" noChangeArrowheads="1"/>
              </p:cNvSpPr>
              <p:nvPr/>
            </p:nvSpPr>
            <p:spPr bwMode="auto">
              <a:xfrm flipV="1">
                <a:off x="3450" y="2693"/>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2" name="AutoShape 78"/>
              <p:cNvSpPr>
                <a:spLocks noChangeAspect="1" noChangeArrowheads="1"/>
              </p:cNvSpPr>
              <p:nvPr/>
            </p:nvSpPr>
            <p:spPr bwMode="auto">
              <a:xfrm flipV="1">
                <a:off x="3248" y="2603"/>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3" name="AutoShape 79"/>
              <p:cNvSpPr>
                <a:spLocks noChangeAspect="1" noChangeArrowheads="1"/>
              </p:cNvSpPr>
              <p:nvPr/>
            </p:nvSpPr>
            <p:spPr bwMode="auto">
              <a:xfrm flipV="1">
                <a:off x="3371" y="2592"/>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4" name="AutoShape 80"/>
              <p:cNvSpPr>
                <a:spLocks noChangeAspect="1" noChangeArrowheads="1"/>
              </p:cNvSpPr>
              <p:nvPr/>
            </p:nvSpPr>
            <p:spPr bwMode="auto">
              <a:xfrm flipV="1">
                <a:off x="3327" y="2682"/>
                <a:ext cx="68"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5" name="AutoShape 81"/>
              <p:cNvSpPr>
                <a:spLocks noChangeAspect="1" noChangeArrowheads="1"/>
              </p:cNvSpPr>
              <p:nvPr/>
            </p:nvSpPr>
            <p:spPr bwMode="auto">
              <a:xfrm flipV="1">
                <a:off x="3259" y="2895"/>
                <a:ext cx="69" cy="69"/>
              </a:xfrm>
              <a:prstGeom prst="flowChartExtract">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6" name="AutoShape 82"/>
              <p:cNvSpPr>
                <a:spLocks noChangeAspect="1" noChangeArrowheads="1"/>
              </p:cNvSpPr>
              <p:nvPr/>
            </p:nvSpPr>
            <p:spPr bwMode="auto">
              <a:xfrm flipV="1">
                <a:off x="3125" y="2940"/>
                <a:ext cx="69" cy="69"/>
              </a:xfrm>
              <a:prstGeom prst="flowChartExtract">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7" name="AutoShape 83"/>
              <p:cNvSpPr>
                <a:spLocks noChangeAspect="1" noChangeArrowheads="1"/>
              </p:cNvSpPr>
              <p:nvPr/>
            </p:nvSpPr>
            <p:spPr bwMode="auto">
              <a:xfrm flipV="1">
                <a:off x="3192" y="3041"/>
                <a:ext cx="69" cy="69"/>
              </a:xfrm>
              <a:prstGeom prst="flowChartExtract">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8" name="AutoShape 84"/>
              <p:cNvSpPr>
                <a:spLocks noChangeAspect="1" noChangeArrowheads="1"/>
              </p:cNvSpPr>
              <p:nvPr/>
            </p:nvSpPr>
            <p:spPr bwMode="auto">
              <a:xfrm flipV="1">
                <a:off x="3629" y="2704"/>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09" name="AutoShape 85"/>
              <p:cNvSpPr>
                <a:spLocks noChangeAspect="1" noChangeArrowheads="1"/>
              </p:cNvSpPr>
              <p:nvPr/>
            </p:nvSpPr>
            <p:spPr bwMode="auto">
              <a:xfrm flipV="1">
                <a:off x="3808" y="2783"/>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110" name="AutoShape 86"/>
              <p:cNvSpPr>
                <a:spLocks noChangeAspect="1" noChangeArrowheads="1"/>
              </p:cNvSpPr>
              <p:nvPr/>
            </p:nvSpPr>
            <p:spPr bwMode="auto">
              <a:xfrm flipV="1">
                <a:off x="3629" y="2850"/>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537112" name="Rectangle 88"/>
            <p:cNvSpPr>
              <a:spLocks noChangeArrowheads="1"/>
            </p:cNvSpPr>
            <p:nvPr/>
          </p:nvSpPr>
          <p:spPr bwMode="auto">
            <a:xfrm>
              <a:off x="3413" y="3244"/>
              <a:ext cx="14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0">
                  <a:latin typeface="Times New Roman" panose="02020603050405020304" pitchFamily="18" charset="0"/>
                  <a:cs typeface="Times New Roman" panose="02020603050405020304" pitchFamily="18" charset="0"/>
                </a:rPr>
                <a:t>Four Clusters</a:t>
              </a:r>
              <a:r>
                <a:rPr lang="en-US" altLang="en-US" sz="1600" b="0">
                  <a:latin typeface="Times New Roman" panose="02020603050405020304" pitchFamily="18" charset="0"/>
                </a:rPr>
                <a:t> </a:t>
              </a:r>
            </a:p>
          </p:txBody>
        </p:sp>
      </p:grpSp>
      <p:grpSp>
        <p:nvGrpSpPr>
          <p:cNvPr id="1537117" name="Group 93"/>
          <p:cNvGrpSpPr>
            <a:grpSpLocks/>
          </p:cNvGrpSpPr>
          <p:nvPr/>
        </p:nvGrpSpPr>
        <p:grpSpPr bwMode="auto">
          <a:xfrm>
            <a:off x="685800" y="4114800"/>
            <a:ext cx="3344863" cy="1371600"/>
            <a:chOff x="432" y="2592"/>
            <a:chExt cx="2107" cy="864"/>
          </a:xfrm>
        </p:grpSpPr>
        <p:grpSp>
          <p:nvGrpSpPr>
            <p:cNvPr id="1537069" name="Group 45"/>
            <p:cNvGrpSpPr>
              <a:grpSpLocks/>
            </p:cNvGrpSpPr>
            <p:nvPr/>
          </p:nvGrpSpPr>
          <p:grpSpPr bwMode="auto">
            <a:xfrm>
              <a:off x="432" y="2592"/>
              <a:ext cx="2107" cy="516"/>
              <a:chOff x="432" y="2592"/>
              <a:chExt cx="2107" cy="516"/>
            </a:xfrm>
          </p:grpSpPr>
          <p:sp>
            <p:nvSpPr>
              <p:cNvPr id="1537070" name="AutoShape 46"/>
              <p:cNvSpPr>
                <a:spLocks noChangeAspect="1" noChangeArrowheads="1"/>
              </p:cNvSpPr>
              <p:nvPr/>
            </p:nvSpPr>
            <p:spPr bwMode="auto">
              <a:xfrm>
                <a:off x="2112" y="2939"/>
                <a:ext cx="69" cy="68"/>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71" name="AutoShape 47"/>
              <p:cNvSpPr>
                <a:spLocks noChangeAspect="1" noChangeArrowheads="1"/>
              </p:cNvSpPr>
              <p:nvPr/>
            </p:nvSpPr>
            <p:spPr bwMode="auto">
              <a:xfrm>
                <a:off x="1910" y="3028"/>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72" name="AutoShape 48"/>
              <p:cNvSpPr>
                <a:spLocks noChangeAspect="1" noChangeArrowheads="1"/>
              </p:cNvSpPr>
              <p:nvPr/>
            </p:nvSpPr>
            <p:spPr bwMode="auto">
              <a:xfrm>
                <a:off x="2033" y="3039"/>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73" name="AutoShape 49"/>
              <p:cNvSpPr>
                <a:spLocks noChangeAspect="1" noChangeArrowheads="1"/>
              </p:cNvSpPr>
              <p:nvPr/>
            </p:nvSpPr>
            <p:spPr bwMode="auto">
              <a:xfrm>
                <a:off x="1989" y="2950"/>
                <a:ext cx="68"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74" name="AutoShape 50"/>
              <p:cNvSpPr>
                <a:spLocks noChangeAspect="1" noChangeArrowheads="1"/>
              </p:cNvSpPr>
              <p:nvPr/>
            </p:nvSpPr>
            <p:spPr bwMode="auto">
              <a:xfrm>
                <a:off x="1921" y="2737"/>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75" name="AutoShape 51"/>
              <p:cNvSpPr>
                <a:spLocks noChangeAspect="1" noChangeArrowheads="1"/>
              </p:cNvSpPr>
              <p:nvPr/>
            </p:nvSpPr>
            <p:spPr bwMode="auto">
              <a:xfrm>
                <a:off x="1787" y="2693"/>
                <a:ext cx="69" cy="68"/>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76" name="AutoShape 52"/>
              <p:cNvSpPr>
                <a:spLocks noChangeAspect="1" noChangeArrowheads="1"/>
              </p:cNvSpPr>
              <p:nvPr/>
            </p:nvSpPr>
            <p:spPr bwMode="auto">
              <a:xfrm>
                <a:off x="1854" y="2592"/>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77" name="AutoShape 53"/>
              <p:cNvSpPr>
                <a:spLocks noChangeAspect="1" noChangeArrowheads="1"/>
              </p:cNvSpPr>
              <p:nvPr/>
            </p:nvSpPr>
            <p:spPr bwMode="auto">
              <a:xfrm>
                <a:off x="2291" y="2927"/>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78" name="AutoShape 54"/>
              <p:cNvSpPr>
                <a:spLocks noChangeAspect="1" noChangeArrowheads="1"/>
              </p:cNvSpPr>
              <p:nvPr/>
            </p:nvSpPr>
            <p:spPr bwMode="auto">
              <a:xfrm>
                <a:off x="2470" y="2849"/>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79" name="AutoShape 55"/>
              <p:cNvSpPr>
                <a:spLocks noChangeAspect="1" noChangeArrowheads="1"/>
              </p:cNvSpPr>
              <p:nvPr/>
            </p:nvSpPr>
            <p:spPr bwMode="auto">
              <a:xfrm>
                <a:off x="2291" y="2782"/>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0" name="Rectangle 56"/>
              <p:cNvSpPr>
                <a:spLocks noChangeAspect="1" noChangeArrowheads="1"/>
              </p:cNvSpPr>
              <p:nvPr/>
            </p:nvSpPr>
            <p:spPr bwMode="auto">
              <a:xfrm flipV="1">
                <a:off x="757" y="2693"/>
                <a:ext cx="69" cy="6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1" name="Rectangle 57"/>
              <p:cNvSpPr>
                <a:spLocks noChangeAspect="1" noChangeArrowheads="1"/>
              </p:cNvSpPr>
              <p:nvPr/>
            </p:nvSpPr>
            <p:spPr bwMode="auto">
              <a:xfrm flipV="1">
                <a:off x="555" y="2603"/>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2" name="Rectangle 58"/>
              <p:cNvSpPr>
                <a:spLocks noChangeAspect="1" noChangeArrowheads="1"/>
              </p:cNvSpPr>
              <p:nvPr/>
            </p:nvSpPr>
            <p:spPr bwMode="auto">
              <a:xfrm flipV="1">
                <a:off x="678" y="2592"/>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3" name="Rectangle 59"/>
              <p:cNvSpPr>
                <a:spLocks noChangeAspect="1" noChangeArrowheads="1"/>
              </p:cNvSpPr>
              <p:nvPr/>
            </p:nvSpPr>
            <p:spPr bwMode="auto">
              <a:xfrm flipV="1">
                <a:off x="634" y="2681"/>
                <a:ext cx="68"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4" name="Rectangle 60"/>
              <p:cNvSpPr>
                <a:spLocks noChangeAspect="1" noChangeArrowheads="1"/>
              </p:cNvSpPr>
              <p:nvPr/>
            </p:nvSpPr>
            <p:spPr bwMode="auto">
              <a:xfrm flipV="1">
                <a:off x="566" y="2894"/>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5" name="Rectangle 61"/>
              <p:cNvSpPr>
                <a:spLocks noChangeAspect="1" noChangeArrowheads="1"/>
              </p:cNvSpPr>
              <p:nvPr/>
            </p:nvSpPr>
            <p:spPr bwMode="auto">
              <a:xfrm flipV="1">
                <a:off x="432" y="2939"/>
                <a:ext cx="69" cy="6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6" name="Rectangle 62"/>
              <p:cNvSpPr>
                <a:spLocks noChangeAspect="1" noChangeArrowheads="1"/>
              </p:cNvSpPr>
              <p:nvPr/>
            </p:nvSpPr>
            <p:spPr bwMode="auto">
              <a:xfrm flipV="1">
                <a:off x="499" y="3039"/>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7" name="Rectangle 63"/>
              <p:cNvSpPr>
                <a:spLocks noChangeAspect="1" noChangeArrowheads="1"/>
              </p:cNvSpPr>
              <p:nvPr/>
            </p:nvSpPr>
            <p:spPr bwMode="auto">
              <a:xfrm flipV="1">
                <a:off x="936" y="2704"/>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8" name="Rectangle 64"/>
              <p:cNvSpPr>
                <a:spLocks noChangeAspect="1" noChangeArrowheads="1"/>
              </p:cNvSpPr>
              <p:nvPr/>
            </p:nvSpPr>
            <p:spPr bwMode="auto">
              <a:xfrm flipV="1">
                <a:off x="1115" y="2782"/>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89" name="Rectangle 65"/>
              <p:cNvSpPr>
                <a:spLocks noChangeAspect="1" noChangeArrowheads="1"/>
              </p:cNvSpPr>
              <p:nvPr/>
            </p:nvSpPr>
            <p:spPr bwMode="auto">
              <a:xfrm flipV="1">
                <a:off x="936" y="2849"/>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537113" name="Rectangle 89"/>
            <p:cNvSpPr>
              <a:spLocks noChangeArrowheads="1"/>
            </p:cNvSpPr>
            <p:nvPr/>
          </p:nvSpPr>
          <p:spPr bwMode="auto">
            <a:xfrm>
              <a:off x="624" y="3244"/>
              <a:ext cx="14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0">
                  <a:latin typeface="Times New Roman" panose="02020603050405020304" pitchFamily="18" charset="0"/>
                  <a:cs typeface="Times New Roman" panose="02020603050405020304" pitchFamily="18" charset="0"/>
                </a:rPr>
                <a:t>Two Clusters</a:t>
              </a:r>
              <a:r>
                <a:rPr lang="en-US" altLang="en-US" sz="1600" b="0">
                  <a:latin typeface="Times New Roman" panose="02020603050405020304" pitchFamily="18" charset="0"/>
                </a:rPr>
                <a:t> </a:t>
              </a:r>
            </a:p>
          </p:txBody>
        </p:sp>
      </p:grpSp>
      <p:grpSp>
        <p:nvGrpSpPr>
          <p:cNvPr id="1537116" name="Group 92"/>
          <p:cNvGrpSpPr>
            <a:grpSpLocks/>
          </p:cNvGrpSpPr>
          <p:nvPr/>
        </p:nvGrpSpPr>
        <p:grpSpPr bwMode="auto">
          <a:xfrm>
            <a:off x="4960938" y="1905000"/>
            <a:ext cx="3344862" cy="1479550"/>
            <a:chOff x="3125" y="1200"/>
            <a:chExt cx="2107" cy="932"/>
          </a:xfrm>
        </p:grpSpPr>
        <p:grpSp>
          <p:nvGrpSpPr>
            <p:cNvPr id="1537048" name="Group 24"/>
            <p:cNvGrpSpPr>
              <a:grpSpLocks/>
            </p:cNvGrpSpPr>
            <p:nvPr/>
          </p:nvGrpSpPr>
          <p:grpSpPr bwMode="auto">
            <a:xfrm>
              <a:off x="3125" y="1200"/>
              <a:ext cx="2107" cy="518"/>
              <a:chOff x="3125" y="1200"/>
              <a:chExt cx="2107" cy="518"/>
            </a:xfrm>
          </p:grpSpPr>
          <p:sp>
            <p:nvSpPr>
              <p:cNvPr id="1537049" name="AutoShape 25"/>
              <p:cNvSpPr>
                <a:spLocks noChangeAspect="1" noChangeArrowheads="1"/>
              </p:cNvSpPr>
              <p:nvPr/>
            </p:nvSpPr>
            <p:spPr bwMode="auto">
              <a:xfrm>
                <a:off x="4805" y="1548"/>
                <a:ext cx="69" cy="69"/>
              </a:xfrm>
              <a:prstGeom prst="diamond">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0" name="AutoShape 26"/>
              <p:cNvSpPr>
                <a:spLocks noChangeAspect="1" noChangeArrowheads="1"/>
              </p:cNvSpPr>
              <p:nvPr/>
            </p:nvSpPr>
            <p:spPr bwMode="auto">
              <a:xfrm>
                <a:off x="4603" y="1638"/>
                <a:ext cx="69" cy="69"/>
              </a:xfrm>
              <a:prstGeom prst="diamond">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1" name="AutoShape 27"/>
              <p:cNvSpPr>
                <a:spLocks noChangeAspect="1" noChangeArrowheads="1"/>
              </p:cNvSpPr>
              <p:nvPr/>
            </p:nvSpPr>
            <p:spPr bwMode="auto">
              <a:xfrm>
                <a:off x="4726" y="1649"/>
                <a:ext cx="69" cy="69"/>
              </a:xfrm>
              <a:prstGeom prst="diamond">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2" name="AutoShape 28"/>
              <p:cNvSpPr>
                <a:spLocks noChangeAspect="1" noChangeArrowheads="1"/>
              </p:cNvSpPr>
              <p:nvPr/>
            </p:nvSpPr>
            <p:spPr bwMode="auto">
              <a:xfrm>
                <a:off x="4682" y="1559"/>
                <a:ext cx="68" cy="69"/>
              </a:xfrm>
              <a:prstGeom prst="diamond">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3" name="AutoShape 29"/>
              <p:cNvSpPr>
                <a:spLocks noChangeAspect="1" noChangeArrowheads="1"/>
              </p:cNvSpPr>
              <p:nvPr/>
            </p:nvSpPr>
            <p:spPr bwMode="auto">
              <a:xfrm>
                <a:off x="4614" y="1346"/>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4" name="AutoShape 30"/>
              <p:cNvSpPr>
                <a:spLocks noChangeAspect="1" noChangeArrowheads="1"/>
              </p:cNvSpPr>
              <p:nvPr/>
            </p:nvSpPr>
            <p:spPr bwMode="auto">
              <a:xfrm>
                <a:off x="4480" y="1301"/>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5" name="AutoShape 31"/>
              <p:cNvSpPr>
                <a:spLocks noChangeAspect="1" noChangeArrowheads="1"/>
              </p:cNvSpPr>
              <p:nvPr/>
            </p:nvSpPr>
            <p:spPr bwMode="auto">
              <a:xfrm>
                <a:off x="4547" y="1200"/>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6" name="Rectangle 32"/>
              <p:cNvSpPr>
                <a:spLocks noChangeAspect="1" noChangeArrowheads="1"/>
              </p:cNvSpPr>
              <p:nvPr/>
            </p:nvSpPr>
            <p:spPr bwMode="auto">
              <a:xfrm>
                <a:off x="4984" y="1537"/>
                <a:ext cx="69" cy="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7" name="Rectangle 33"/>
              <p:cNvSpPr>
                <a:spLocks noChangeAspect="1" noChangeArrowheads="1"/>
              </p:cNvSpPr>
              <p:nvPr/>
            </p:nvSpPr>
            <p:spPr bwMode="auto">
              <a:xfrm>
                <a:off x="5163" y="1458"/>
                <a:ext cx="69" cy="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8" name="Rectangle 34"/>
              <p:cNvSpPr>
                <a:spLocks noChangeAspect="1" noChangeArrowheads="1"/>
              </p:cNvSpPr>
              <p:nvPr/>
            </p:nvSpPr>
            <p:spPr bwMode="auto">
              <a:xfrm>
                <a:off x="4984" y="1391"/>
                <a:ext cx="69" cy="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59" name="AutoShape 35"/>
              <p:cNvSpPr>
                <a:spLocks noChangeAspect="1" noChangeArrowheads="1"/>
              </p:cNvSpPr>
              <p:nvPr/>
            </p:nvSpPr>
            <p:spPr bwMode="auto">
              <a:xfrm flipV="1">
                <a:off x="3450" y="1301"/>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60" name="AutoShape 36"/>
              <p:cNvSpPr>
                <a:spLocks noChangeAspect="1" noChangeArrowheads="1"/>
              </p:cNvSpPr>
              <p:nvPr/>
            </p:nvSpPr>
            <p:spPr bwMode="auto">
              <a:xfrm flipV="1">
                <a:off x="3248" y="1211"/>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61" name="AutoShape 37"/>
              <p:cNvSpPr>
                <a:spLocks noChangeAspect="1" noChangeArrowheads="1"/>
              </p:cNvSpPr>
              <p:nvPr/>
            </p:nvSpPr>
            <p:spPr bwMode="auto">
              <a:xfrm flipV="1">
                <a:off x="3371" y="1200"/>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62" name="AutoShape 38"/>
              <p:cNvSpPr>
                <a:spLocks noChangeAspect="1" noChangeArrowheads="1"/>
              </p:cNvSpPr>
              <p:nvPr/>
            </p:nvSpPr>
            <p:spPr bwMode="auto">
              <a:xfrm flipV="1">
                <a:off x="3327" y="1290"/>
                <a:ext cx="68"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63" name="AutoShape 39"/>
              <p:cNvSpPr>
                <a:spLocks noChangeAspect="1" noChangeArrowheads="1"/>
              </p:cNvSpPr>
              <p:nvPr/>
            </p:nvSpPr>
            <p:spPr bwMode="auto">
              <a:xfrm flipV="1">
                <a:off x="3259" y="1503"/>
                <a:ext cx="69" cy="69"/>
              </a:xfrm>
              <a:prstGeom prst="triangle">
                <a:avLst>
                  <a:gd name="adj" fmla="val 50000"/>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64" name="AutoShape 40"/>
              <p:cNvSpPr>
                <a:spLocks noChangeAspect="1" noChangeArrowheads="1"/>
              </p:cNvSpPr>
              <p:nvPr/>
            </p:nvSpPr>
            <p:spPr bwMode="auto">
              <a:xfrm flipV="1">
                <a:off x="3125" y="1548"/>
                <a:ext cx="69" cy="69"/>
              </a:xfrm>
              <a:prstGeom prst="triangle">
                <a:avLst>
                  <a:gd name="adj" fmla="val 50000"/>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65" name="AutoShape 41"/>
              <p:cNvSpPr>
                <a:spLocks noChangeAspect="1" noChangeArrowheads="1"/>
              </p:cNvSpPr>
              <p:nvPr/>
            </p:nvSpPr>
            <p:spPr bwMode="auto">
              <a:xfrm flipV="1">
                <a:off x="3192" y="1649"/>
                <a:ext cx="69" cy="69"/>
              </a:xfrm>
              <a:prstGeom prst="triangle">
                <a:avLst>
                  <a:gd name="adj" fmla="val 50000"/>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66" name="Oval 42"/>
              <p:cNvSpPr>
                <a:spLocks noChangeAspect="1" noChangeArrowheads="1"/>
              </p:cNvSpPr>
              <p:nvPr/>
            </p:nvSpPr>
            <p:spPr bwMode="auto">
              <a:xfrm flipV="1">
                <a:off x="3629" y="1312"/>
                <a:ext cx="69" cy="69"/>
              </a:xfrm>
              <a:prstGeom prst="ellipse">
                <a:avLst/>
              </a:prstGeom>
              <a:solidFill>
                <a:srgbClr val="00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67" name="Oval 43"/>
              <p:cNvSpPr>
                <a:spLocks noChangeAspect="1" noChangeArrowheads="1"/>
              </p:cNvSpPr>
              <p:nvPr/>
            </p:nvSpPr>
            <p:spPr bwMode="auto">
              <a:xfrm flipV="1">
                <a:off x="3808" y="1391"/>
                <a:ext cx="69" cy="69"/>
              </a:xfrm>
              <a:prstGeom prst="ellipse">
                <a:avLst/>
              </a:prstGeom>
              <a:solidFill>
                <a:srgbClr val="00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068" name="Oval 44"/>
              <p:cNvSpPr>
                <a:spLocks noChangeAspect="1" noChangeArrowheads="1"/>
              </p:cNvSpPr>
              <p:nvPr/>
            </p:nvSpPr>
            <p:spPr bwMode="auto">
              <a:xfrm flipV="1">
                <a:off x="3629" y="1458"/>
                <a:ext cx="69" cy="69"/>
              </a:xfrm>
              <a:prstGeom prst="ellipse">
                <a:avLst/>
              </a:prstGeom>
              <a:solidFill>
                <a:srgbClr val="00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537114" name="Rectangle 90"/>
            <p:cNvSpPr>
              <a:spLocks noChangeArrowheads="1"/>
            </p:cNvSpPr>
            <p:nvPr/>
          </p:nvSpPr>
          <p:spPr bwMode="auto">
            <a:xfrm>
              <a:off x="3413" y="1920"/>
              <a:ext cx="14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0">
                  <a:latin typeface="Times New Roman" panose="02020603050405020304" pitchFamily="18" charset="0"/>
                  <a:cs typeface="Times New Roman" panose="02020603050405020304" pitchFamily="18" charset="0"/>
                </a:rPr>
                <a:t>Six Clusters</a:t>
              </a:r>
              <a:r>
                <a:rPr lang="en-US" altLang="en-US" sz="1600" b="0">
                  <a:latin typeface="Times New Roman" panose="02020603050405020304" pitchFamily="18" charset="0"/>
                </a:rPr>
                <a:t> </a:t>
              </a:r>
            </a:p>
          </p:txBody>
        </p:sp>
      </p:grpSp>
      <p:sp>
        <p:nvSpPr>
          <p:cNvPr id="2" name="Slide Number Placeholder 1"/>
          <p:cNvSpPr>
            <a:spLocks noGrp="1"/>
          </p:cNvSpPr>
          <p:nvPr>
            <p:ph type="sldNum" sz="quarter" idx="7"/>
          </p:nvPr>
        </p:nvSpPr>
        <p:spPr/>
        <p:txBody>
          <a:bodyPr/>
          <a:lstStyle/>
          <a:p>
            <a:fld id="{B6F15528-21DE-4FAA-801E-634DDDAF4B2B}" type="slidenum">
              <a:rPr lang="en-IN" smtClean="0"/>
              <a:t>9</a:t>
            </a:fld>
            <a:endParaRPr lang="en-IN"/>
          </a:p>
        </p:txBody>
      </p:sp>
    </p:spTree>
    <p:extLst>
      <p:ext uri="{BB962C8B-B14F-4D97-AF65-F5344CB8AC3E}">
        <p14:creationId xmlns:p14="http://schemas.microsoft.com/office/powerpoint/2010/main" val="392038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71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71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7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 xmlns:a16="http://schemas.microsoft.com/office/drawing/2014/main" id="{BFD4D64B-705A-41D8-AD09-41460FE4007A}"/>
              </a:ext>
            </a:extLst>
          </p:cNvPr>
          <p:cNvSpPr>
            <a:spLocks noGrp="1" noChangeArrowheads="1"/>
          </p:cNvSpPr>
          <p:nvPr>
            <p:ph type="title"/>
          </p:nvPr>
        </p:nvSpPr>
        <p:spPr>
          <a:xfrm>
            <a:off x="0" y="216665"/>
            <a:ext cx="9144000" cy="685800"/>
          </a:xfrm>
          <a:noFill/>
        </p:spPr>
        <p:txBody>
          <a:bodyPr lIns="92075" tIns="46038" rIns="92075" bIns="46038" anchor="ctr"/>
          <a:lstStyle/>
          <a:p>
            <a:pPr eaLnBrk="1" hangingPunct="1"/>
            <a:r>
              <a:rPr lang="en-US" altLang="zh-CN" dirty="0">
                <a:ea typeface="SimSun" panose="02010600030101010101" pitchFamily="2" charset="-122"/>
              </a:rPr>
              <a:t>Extensions to Hierarchical Clustering</a:t>
            </a:r>
          </a:p>
        </p:txBody>
      </p:sp>
      <p:sp>
        <p:nvSpPr>
          <p:cNvPr id="32771" name="Rectangle 3">
            <a:extLst>
              <a:ext uri="{FF2B5EF4-FFF2-40B4-BE49-F238E27FC236}">
                <a16:creationId xmlns="" xmlns:a16="http://schemas.microsoft.com/office/drawing/2014/main" id="{F4245A7E-0757-402D-9590-FD0BB035A648}"/>
              </a:ext>
            </a:extLst>
          </p:cNvPr>
          <p:cNvSpPr>
            <a:spLocks noGrp="1" noChangeArrowheads="1"/>
          </p:cNvSpPr>
          <p:nvPr>
            <p:ph type="body" idx="1"/>
          </p:nvPr>
        </p:nvSpPr>
        <p:spPr>
          <a:xfrm>
            <a:off x="304800" y="1219200"/>
            <a:ext cx="8534400" cy="5181600"/>
          </a:xfrm>
          <a:noFill/>
        </p:spPr>
        <p:txBody>
          <a:bodyPr lIns="92075" tIns="46038" rIns="92075" bIns="46038">
            <a:normAutofit/>
          </a:bodyPr>
          <a:lstStyle/>
          <a:p>
            <a:pPr marL="342900" indent="-342900" eaLnBrk="1" hangingPunct="1">
              <a:lnSpc>
                <a:spcPct val="150000"/>
              </a:lnSpc>
              <a:buFont typeface="Wingdings" panose="05000000000000000000" pitchFamily="2" charset="2"/>
              <a:buChar char="v"/>
            </a:pPr>
            <a:r>
              <a:rPr lang="en-US" altLang="zh-CN" sz="2400" dirty="0">
                <a:ea typeface="SimSun" panose="02010600030101010101" pitchFamily="2" charset="-122"/>
              </a:rPr>
              <a:t>Major weakness of agglomerative clustering methods</a:t>
            </a:r>
          </a:p>
          <a:p>
            <a:pPr marL="800100" lvl="1" indent="-342900" eaLnBrk="1" hangingPunct="1">
              <a:lnSpc>
                <a:spcPct val="150000"/>
              </a:lnSpc>
              <a:buFont typeface="Arial" panose="020B0604020202020204" pitchFamily="34" charset="0"/>
              <a:buChar char="•"/>
            </a:pPr>
            <a:r>
              <a:rPr lang="en-US" altLang="zh-CN" sz="2400" u="sng" dirty="0">
                <a:ea typeface="SimSun" panose="02010600030101010101" pitchFamily="2" charset="-122"/>
              </a:rPr>
              <a:t>Can never undo what was done previously</a:t>
            </a:r>
          </a:p>
          <a:p>
            <a:pPr marL="800100" lvl="1" indent="-342900" eaLnBrk="1" hangingPunct="1">
              <a:lnSpc>
                <a:spcPct val="150000"/>
              </a:lnSpc>
              <a:buFont typeface="Arial" panose="020B0604020202020204" pitchFamily="34" charset="0"/>
              <a:buChar char="•"/>
            </a:pPr>
            <a:r>
              <a:rPr lang="en-US" altLang="zh-CN" sz="2400" u="sng" dirty="0">
                <a:ea typeface="SimSun" panose="02010600030101010101" pitchFamily="2" charset="-122"/>
              </a:rPr>
              <a:t>Do not scale</a:t>
            </a:r>
            <a:r>
              <a:rPr lang="en-US" altLang="zh-CN" sz="2400" dirty="0">
                <a:ea typeface="SimSun" panose="02010600030101010101" pitchFamily="2" charset="-122"/>
              </a:rPr>
              <a:t> well: time complexity of at least </a:t>
            </a:r>
            <a:r>
              <a:rPr lang="en-US" altLang="zh-CN" sz="2400" i="1" dirty="0">
                <a:ea typeface="SimSun" panose="02010600030101010101" pitchFamily="2" charset="-122"/>
              </a:rPr>
              <a:t>O</a:t>
            </a:r>
            <a:r>
              <a:rPr lang="en-US" altLang="zh-CN" sz="2400" dirty="0">
                <a:ea typeface="SimSun" panose="02010600030101010101" pitchFamily="2" charset="-122"/>
              </a:rPr>
              <a:t>(</a:t>
            </a:r>
            <a:r>
              <a:rPr lang="en-US" altLang="zh-CN" sz="2400" i="1" dirty="0">
                <a:ea typeface="SimSun" panose="02010600030101010101" pitchFamily="2" charset="-122"/>
              </a:rPr>
              <a:t>n</a:t>
            </a:r>
            <a:r>
              <a:rPr lang="en-US" altLang="zh-CN" sz="2400" i="1" baseline="30000" dirty="0">
                <a:ea typeface="SimSun" panose="02010600030101010101" pitchFamily="2" charset="-122"/>
              </a:rPr>
              <a:t>2</a:t>
            </a:r>
            <a:r>
              <a:rPr lang="en-US" altLang="zh-CN" sz="2400" dirty="0">
                <a:ea typeface="SimSun" panose="02010600030101010101" pitchFamily="2" charset="-122"/>
              </a:rPr>
              <a:t>), where </a:t>
            </a:r>
            <a:r>
              <a:rPr lang="en-US" altLang="zh-CN" sz="2400" i="1" dirty="0">
                <a:ea typeface="SimSun" panose="02010600030101010101" pitchFamily="2" charset="-122"/>
              </a:rPr>
              <a:t>n</a:t>
            </a:r>
            <a:r>
              <a:rPr lang="en-US" altLang="zh-CN" sz="2400" dirty="0">
                <a:ea typeface="SimSun" panose="02010600030101010101" pitchFamily="2" charset="-122"/>
              </a:rPr>
              <a:t> is the number of total objects</a:t>
            </a:r>
          </a:p>
          <a:p>
            <a:pPr marL="342900" indent="-342900" eaLnBrk="1" hangingPunct="1">
              <a:lnSpc>
                <a:spcPct val="150000"/>
              </a:lnSpc>
              <a:buFont typeface="Wingdings" panose="05000000000000000000" pitchFamily="2" charset="2"/>
              <a:buChar char="v"/>
            </a:pPr>
            <a:r>
              <a:rPr lang="en-US" altLang="zh-CN" sz="2400" dirty="0">
                <a:ea typeface="SimSun" panose="02010600030101010101" pitchFamily="2" charset="-122"/>
              </a:rPr>
              <a:t>Integration of hierarchical &amp; distance-based clustering</a:t>
            </a:r>
          </a:p>
          <a:p>
            <a:pPr marL="800100" lvl="1" indent="-342900" eaLnBrk="1" hangingPunct="1">
              <a:lnSpc>
                <a:spcPct val="150000"/>
              </a:lnSpc>
              <a:buFont typeface="Arial" panose="020B0604020202020204" pitchFamily="34" charset="0"/>
              <a:buChar char="•"/>
            </a:pPr>
            <a:r>
              <a:rPr lang="en-US" altLang="zh-CN" sz="2400" u="sng" dirty="0">
                <a:ea typeface="SimSun" panose="02010600030101010101" pitchFamily="2" charset="-122"/>
              </a:rPr>
              <a:t>BIRCH </a:t>
            </a:r>
            <a:r>
              <a:rPr lang="en-US" altLang="zh-CN" sz="2400" dirty="0">
                <a:ea typeface="SimSun" panose="02010600030101010101" pitchFamily="2" charset="-122"/>
              </a:rPr>
              <a:t>: uses CF-tree and incrementally adjusts the quality of sub-clusters</a:t>
            </a:r>
            <a:endParaRPr lang="en-US" altLang="zh-CN" sz="2400" u="sng" dirty="0">
              <a:ea typeface="SimSun" panose="02010600030101010101" pitchFamily="2" charset="-122"/>
            </a:endParaRPr>
          </a:p>
        </p:txBody>
      </p:sp>
      <p:sp>
        <p:nvSpPr>
          <p:cNvPr id="32772" name="Slide Number Placeholder 6">
            <a:extLst>
              <a:ext uri="{FF2B5EF4-FFF2-40B4-BE49-F238E27FC236}">
                <a16:creationId xmlns="" xmlns:a16="http://schemas.microsoft.com/office/drawing/2014/main" id="{DAF32DA4-6D22-4092-9A01-3A2BEA227BA1}"/>
              </a:ext>
            </a:extLst>
          </p:cNvPr>
          <p:cNvSpPr>
            <a:spLocks noGrp="1"/>
          </p:cNvSpPr>
          <p:nvPr>
            <p:ph type="sldNum" sz="quarter" idx="7"/>
          </p:nvPr>
        </p:nvSpPr>
        <p:spPr>
          <a:xfrm>
            <a:off x="7032719" y="6583681"/>
            <a:ext cx="2057400" cy="22923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65803F9-A4BA-4B5D-8D3E-E10D6AD42570}" type="slidenum">
              <a:rPr lang="en-US" altLang="en-US" sz="1200"/>
              <a:pPr eaLnBrk="1" hangingPunct="1"/>
              <a:t>90</a:t>
            </a:fld>
            <a:endParaRPr lang="en-US" altLang="en-US" sz="1200"/>
          </a:p>
        </p:txBody>
      </p:sp>
    </p:spTree>
    <p:extLst>
      <p:ext uri="{BB962C8B-B14F-4D97-AF65-F5344CB8AC3E}">
        <p14:creationId xmlns:p14="http://schemas.microsoft.com/office/powerpoint/2010/main" val="15028804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 xmlns:a16="http://schemas.microsoft.com/office/drawing/2014/main" id="{B9AD89C2-21BA-4C72-98F2-62A9B7F46BE8}"/>
              </a:ext>
            </a:extLst>
          </p:cNvPr>
          <p:cNvSpPr>
            <a:spLocks noGrp="1" noChangeArrowheads="1"/>
          </p:cNvSpPr>
          <p:nvPr>
            <p:ph type="title"/>
          </p:nvPr>
        </p:nvSpPr>
        <p:spPr>
          <a:xfrm>
            <a:off x="165255" y="0"/>
            <a:ext cx="8769427" cy="492443"/>
          </a:xfrm>
        </p:spPr>
        <p:txBody>
          <a:bodyPr/>
          <a:lstStyle/>
          <a:p>
            <a:pPr eaLnBrk="1" hangingPunct="1"/>
            <a:r>
              <a:rPr lang="en-US" altLang="zh-CN" sz="3200" dirty="0" smtClean="0">
                <a:ea typeface="SimSun" panose="02010600030101010101" pitchFamily="2" charset="-122"/>
              </a:rPr>
              <a:t>BIRCH algorithm</a:t>
            </a:r>
            <a:endParaRPr lang="en-US" altLang="zh-CN" sz="3200" dirty="0">
              <a:ea typeface="SimSun" panose="02010600030101010101" pitchFamily="2" charset="-122"/>
            </a:endParaRPr>
          </a:p>
        </p:txBody>
      </p:sp>
      <p:sp>
        <p:nvSpPr>
          <p:cNvPr id="33796" name="Slide Number Placeholder 6">
            <a:extLst>
              <a:ext uri="{FF2B5EF4-FFF2-40B4-BE49-F238E27FC236}">
                <a16:creationId xmlns="" xmlns:a16="http://schemas.microsoft.com/office/drawing/2014/main" id="{2CFD57E5-E3D1-42C7-9ACA-FDFDB85D90D8}"/>
              </a:ext>
            </a:extLst>
          </p:cNvPr>
          <p:cNvSpPr>
            <a:spLocks noGrp="1"/>
          </p:cNvSpPr>
          <p:nvPr>
            <p:ph type="sldNum" sz="quarter" idx="7"/>
          </p:nvPr>
        </p:nvSpPr>
        <p:spPr>
          <a:xfrm>
            <a:off x="7032719" y="6583681"/>
            <a:ext cx="2057400" cy="22923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8E59309-10D1-404B-93EE-473BD4963D0F}" type="slidenum">
              <a:rPr lang="en-US" altLang="en-US" sz="1200"/>
              <a:pPr eaLnBrk="1" hangingPunct="1"/>
              <a:t>91</a:t>
            </a:fld>
            <a:endParaRPr lang="en-US" altLang="en-US" sz="1200"/>
          </a:p>
        </p:txBody>
      </p:sp>
      <p:sp>
        <p:nvSpPr>
          <p:cNvPr id="2" name="Text Placeholder 1"/>
          <p:cNvSpPr>
            <a:spLocks noGrp="1"/>
          </p:cNvSpPr>
          <p:nvPr>
            <p:ph type="body" idx="1"/>
          </p:nvPr>
        </p:nvSpPr>
        <p:spPr>
          <a:xfrm>
            <a:off x="551198" y="1611373"/>
            <a:ext cx="8041603" cy="3447098"/>
          </a:xfrm>
        </p:spPr>
        <p:txBody>
          <a:bodyPr/>
          <a:lstStyle/>
          <a:p>
            <a:pPr marL="457200" indent="-457200">
              <a:buFont typeface="Wingdings" panose="05000000000000000000" pitchFamily="2" charset="2"/>
              <a:buChar char="v"/>
            </a:pPr>
            <a:r>
              <a:rPr lang="en-US" altLang="zh-CN" dirty="0" smtClean="0">
                <a:ea typeface="SimSun" panose="02010600030101010101" pitchFamily="2" charset="-122"/>
              </a:rPr>
              <a:t>Balanced </a:t>
            </a:r>
            <a:r>
              <a:rPr lang="en-US" altLang="zh-CN" dirty="0">
                <a:ea typeface="SimSun" panose="02010600030101010101" pitchFamily="2" charset="-122"/>
              </a:rPr>
              <a:t>Iterative Reducing and Clustering Using </a:t>
            </a:r>
            <a:r>
              <a:rPr lang="en-US" altLang="zh-CN" dirty="0" smtClean="0">
                <a:ea typeface="SimSun" panose="02010600030101010101" pitchFamily="2" charset="-122"/>
              </a:rPr>
              <a:t>Hierarchies</a:t>
            </a:r>
            <a:endParaRPr lang="en-US" dirty="0" smtClean="0"/>
          </a:p>
          <a:p>
            <a:endParaRPr lang="en-US" dirty="0"/>
          </a:p>
          <a:p>
            <a:pPr marL="457200" indent="-457200">
              <a:buFont typeface="Wingdings" panose="05000000000000000000" pitchFamily="2" charset="2"/>
              <a:buChar char="v"/>
            </a:pPr>
            <a:r>
              <a:rPr lang="en-US" dirty="0" smtClean="0"/>
              <a:t>BIRCH </a:t>
            </a:r>
            <a:r>
              <a:rPr lang="en-US" dirty="0"/>
              <a:t>only needs to scan the data set in a single pass to perform clustering</a:t>
            </a:r>
            <a:r>
              <a:rPr lang="en-US" dirty="0" smtClean="0"/>
              <a:t>.</a:t>
            </a:r>
          </a:p>
          <a:p>
            <a:endParaRPr lang="en-US" dirty="0" smtClean="0"/>
          </a:p>
          <a:p>
            <a:pPr marL="457200" indent="-457200">
              <a:buFont typeface="Wingdings" panose="05000000000000000000" pitchFamily="2" charset="2"/>
              <a:buChar char="v"/>
            </a:pPr>
            <a:r>
              <a:rPr lang="en-US" dirty="0"/>
              <a:t>S</a:t>
            </a:r>
            <a:r>
              <a:rPr lang="en-US" dirty="0" smtClean="0"/>
              <a:t>uitable </a:t>
            </a:r>
            <a:r>
              <a:rPr lang="en-US" dirty="0"/>
              <a:t>for the case where the amount of data is large </a:t>
            </a:r>
            <a:endParaRPr lang="en-IN" dirty="0"/>
          </a:p>
        </p:txBody>
      </p:sp>
    </p:spTree>
    <p:extLst>
      <p:ext uri="{BB962C8B-B14F-4D97-AF65-F5344CB8AC3E}">
        <p14:creationId xmlns:p14="http://schemas.microsoft.com/office/powerpoint/2010/main" val="38573721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 xmlns:a16="http://schemas.microsoft.com/office/drawing/2014/main" id="{592020CE-8508-4F9E-BD32-B5042B7C39F0}"/>
              </a:ext>
            </a:extLst>
          </p:cNvPr>
          <p:cNvSpPr>
            <a:spLocks noGrp="1" noChangeArrowheads="1"/>
          </p:cNvSpPr>
          <p:nvPr>
            <p:ph type="title"/>
          </p:nvPr>
        </p:nvSpPr>
        <p:spPr>
          <a:xfrm>
            <a:off x="628650" y="365127"/>
            <a:ext cx="7886700" cy="472156"/>
          </a:xfrm>
          <a:noFill/>
        </p:spPr>
        <p:txBody>
          <a:bodyPr lIns="92075" tIns="46038" rIns="92075" bIns="46038" anchor="ctr">
            <a:normAutofit fontScale="90000"/>
          </a:bodyPr>
          <a:lstStyle/>
          <a:p>
            <a:pPr algn="ctr" eaLnBrk="1" hangingPunct="1"/>
            <a:r>
              <a:rPr lang="en-US" altLang="en-US" sz="3200" b="1" dirty="0">
                <a:latin typeface="+mn-lt"/>
                <a:cs typeface="Tahoma" panose="020B0604030504040204" pitchFamily="34" charset="0"/>
                <a:sym typeface="Symbol" panose="05050102010706020507" pitchFamily="18" charset="2"/>
              </a:rPr>
              <a:t>Centroid, Radius and Diameter of a </a:t>
            </a:r>
            <a:r>
              <a:rPr lang="en-US" altLang="en-US" sz="3200" b="1" dirty="0">
                <a:latin typeface="+mn-lt"/>
              </a:rPr>
              <a:t>Cluster</a:t>
            </a:r>
          </a:p>
        </p:txBody>
      </p:sp>
      <mc:AlternateContent xmlns:mc="http://schemas.openxmlformats.org/markup-compatibility/2006" xmlns:a14="http://schemas.microsoft.com/office/drawing/2010/main">
        <mc:Choice Requires="a14">
          <p:sp>
            <p:nvSpPr>
              <p:cNvPr id="31747" name="Rectangle 3">
                <a:extLst>
                  <a:ext uri="{FF2B5EF4-FFF2-40B4-BE49-F238E27FC236}">
                    <a16:creationId xmlns="" xmlns:a16="http://schemas.microsoft.com/office/drawing/2014/main" id="{D212F9A3-1060-400A-A751-1842C15F238B}"/>
                  </a:ext>
                </a:extLst>
              </p:cNvPr>
              <p:cNvSpPr>
                <a:spLocks noGrp="1" noChangeArrowheads="1"/>
              </p:cNvSpPr>
              <p:nvPr>
                <p:ph type="body" idx="1"/>
              </p:nvPr>
            </p:nvSpPr>
            <p:spPr>
              <a:xfrm>
                <a:off x="381000" y="1371600"/>
                <a:ext cx="8153400" cy="4193200"/>
              </a:xfrm>
              <a:noFill/>
            </p:spPr>
            <p:txBody>
              <a:bodyPr lIns="92075" tIns="46038" rIns="92075" bIns="46038"/>
              <a:lstStyle/>
              <a:p>
                <a:pPr eaLnBrk="1" hangingPunct="1">
                  <a:lnSpc>
                    <a:spcPct val="130000"/>
                  </a:lnSpc>
                </a:pPr>
                <a:r>
                  <a:rPr lang="en-US" altLang="en-US" sz="2400" b="1" dirty="0" smtClean="0">
                    <a:cs typeface="Tahoma" panose="020B0604030504040204" pitchFamily="34" charset="0"/>
                    <a:sym typeface="Symbol" panose="05050102010706020507" pitchFamily="18" charset="2"/>
                  </a:rPr>
                  <a:t>Centroid:  </a:t>
                </a:r>
                <a:r>
                  <a:rPr lang="en-US" altLang="en-US" sz="2400" dirty="0">
                    <a:cs typeface="Tahoma" panose="020B0604030504040204" pitchFamily="34" charset="0"/>
                    <a:sym typeface="Symbol" panose="05050102010706020507" pitchFamily="18" charset="2"/>
                  </a:rPr>
                  <a:t>the “middle” of a cluster</a:t>
                </a:r>
              </a:p>
              <a:p>
                <a:pPr eaLnBrk="1" hangingPunct="1">
                  <a:lnSpc>
                    <a:spcPct val="130000"/>
                  </a:lnSpc>
                </a:pPr>
                <a:r>
                  <a:rPr lang="en-US" altLang="en-US" sz="2400" dirty="0" smtClean="0">
                    <a:cs typeface="Tahoma" panose="020B0604030504040204" pitchFamily="34" charset="0"/>
                    <a:sym typeface="Symbol" panose="05050102010706020507" pitchFamily="18" charset="2"/>
                  </a:rPr>
                  <a:t>                              C=</a:t>
                </a:r>
                <a14:m>
                  <m:oMath xmlns:m="http://schemas.openxmlformats.org/officeDocument/2006/math">
                    <m:f>
                      <m:fPr>
                        <m:ctrlPr>
                          <a:rPr lang="en-US" sz="2400" i="1">
                            <a:solidFill>
                              <a:srgbClr val="000000"/>
                            </a:solidFill>
                            <a:latin typeface="Cambria Math" panose="02040503050406030204" pitchFamily="18" charset="0"/>
                          </a:rPr>
                        </m:ctrlPr>
                      </m:fPr>
                      <m:num>
                        <m:sSubSup>
                          <m:sSubSupPr>
                            <m:ctrlPr>
                              <a:rPr lang="en-US" sz="2400" i="1">
                                <a:solidFill>
                                  <a:srgbClr val="000000"/>
                                </a:solidFill>
                                <a:latin typeface="Cambria Math" panose="02040503050406030204" pitchFamily="18" charset="0"/>
                              </a:rPr>
                            </m:ctrlPr>
                          </m:sSubSupPr>
                          <m:e>
                            <m:r>
                              <m:rPr>
                                <m:sty m:val="p"/>
                              </m:rPr>
                              <a:rPr lang="en-US" sz="2400" i="1">
                                <a:solidFill>
                                  <a:srgbClr val="000000"/>
                                </a:solidFill>
                                <a:latin typeface="Cambria Math" panose="02040503050406030204" pitchFamily="18" charset="0"/>
                              </a:rPr>
                              <m:t>Σ</m:t>
                            </m:r>
                          </m:e>
                          <m:sub>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sSubSup>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𝑥</m:t>
                            </m:r>
                          </m:e>
                          <m:sub>
                            <m:r>
                              <a:rPr lang="en-US" sz="2400" i="1">
                                <a:solidFill>
                                  <a:srgbClr val="000000"/>
                                </a:solidFill>
                                <a:latin typeface="Cambria Math" panose="02040503050406030204" pitchFamily="18" charset="0"/>
                              </a:rPr>
                              <m:t>𝑖</m:t>
                            </m:r>
                          </m:sub>
                        </m:sSub>
                        <m:r>
                          <a:rPr lang="en-US" sz="2400" b="0" i="1" smtClean="0">
                            <a:solidFill>
                              <a:srgbClr val="000000"/>
                            </a:solidFill>
                            <a:latin typeface="Cambria Math" panose="02040503050406030204" pitchFamily="18" charset="0"/>
                          </a:rPr>
                          <m:t>)</m:t>
                        </m:r>
                      </m:num>
                      <m:den>
                        <m:r>
                          <a:rPr lang="en-US" sz="2400" i="1">
                            <a:solidFill>
                              <a:srgbClr val="000000"/>
                            </a:solidFill>
                            <a:latin typeface="Cambria Math" panose="02040503050406030204" pitchFamily="18" charset="0"/>
                          </a:rPr>
                          <m:t>𝑁</m:t>
                        </m:r>
                      </m:den>
                    </m:f>
                  </m:oMath>
                </a14:m>
                <a:endParaRPr lang="en-US" altLang="en-US" sz="2400" dirty="0">
                  <a:cs typeface="Tahoma" panose="020B0604030504040204" pitchFamily="34" charset="0"/>
                  <a:sym typeface="Symbol" panose="05050102010706020507" pitchFamily="18" charset="2"/>
                </a:endParaRPr>
              </a:p>
              <a:p>
                <a:pPr eaLnBrk="1" hangingPunct="1">
                  <a:lnSpc>
                    <a:spcPct val="130000"/>
                  </a:lnSpc>
                </a:pPr>
                <a:r>
                  <a:rPr lang="en-US" altLang="en-US" sz="2400" b="1" i="1" dirty="0" smtClean="0">
                    <a:cs typeface="Tahoma" panose="020B0604030504040204" pitchFamily="34" charset="0"/>
                    <a:sym typeface="Symbol" panose="05050102010706020507" pitchFamily="18" charset="2"/>
                  </a:rPr>
                  <a:t>Radius</a:t>
                </a:r>
                <a:r>
                  <a:rPr lang="en-US" altLang="en-US" sz="2400" b="1" i="1" dirty="0">
                    <a:cs typeface="Tahoma" panose="020B0604030504040204" pitchFamily="34" charset="0"/>
                    <a:sym typeface="Symbol" panose="05050102010706020507" pitchFamily="18" charset="2"/>
                  </a:rPr>
                  <a:t>:</a:t>
                </a:r>
                <a:r>
                  <a:rPr lang="en-US" altLang="en-US" sz="2400" dirty="0">
                    <a:cs typeface="Tahoma" panose="020B0604030504040204" pitchFamily="34" charset="0"/>
                    <a:sym typeface="Symbol" panose="05050102010706020507" pitchFamily="18" charset="2"/>
                  </a:rPr>
                  <a:t> square root of average distance from any point of the cluster to its centroid</a:t>
                </a:r>
              </a:p>
              <a:p>
                <a:pPr eaLnBrk="1" hangingPunct="1">
                  <a:lnSpc>
                    <a:spcPct val="130000"/>
                  </a:lnSpc>
                </a:pPr>
                <a:endParaRPr lang="en-US" altLang="en-US" sz="2400" dirty="0">
                  <a:cs typeface="Tahoma" panose="020B0604030504040204" pitchFamily="34" charset="0"/>
                  <a:sym typeface="Symbol" panose="05050102010706020507" pitchFamily="18" charset="2"/>
                </a:endParaRPr>
              </a:p>
              <a:p>
                <a:pPr eaLnBrk="1" hangingPunct="1">
                  <a:lnSpc>
                    <a:spcPct val="130000"/>
                  </a:lnSpc>
                </a:pPr>
                <a:endParaRPr lang="en-US" altLang="en-US" sz="2400" dirty="0" smtClean="0">
                  <a:cs typeface="Tahoma" panose="020B0604030504040204" pitchFamily="34" charset="0"/>
                  <a:sym typeface="Symbol" panose="05050102010706020507" pitchFamily="18" charset="2"/>
                </a:endParaRPr>
              </a:p>
              <a:p>
                <a:pPr eaLnBrk="1" hangingPunct="1">
                  <a:lnSpc>
                    <a:spcPct val="130000"/>
                  </a:lnSpc>
                </a:pPr>
                <a:r>
                  <a:rPr lang="en-US" altLang="en-US" sz="2400" b="1" dirty="0" smtClean="0">
                    <a:cs typeface="Tahoma" panose="020B0604030504040204" pitchFamily="34" charset="0"/>
                    <a:sym typeface="Symbol" panose="05050102010706020507" pitchFamily="18" charset="2"/>
                  </a:rPr>
                  <a:t>Diameter</a:t>
                </a:r>
                <a:r>
                  <a:rPr lang="en-US" altLang="en-US" sz="2400" b="1" dirty="0">
                    <a:cs typeface="Tahoma" panose="020B0604030504040204" pitchFamily="34" charset="0"/>
                    <a:sym typeface="Symbol" panose="05050102010706020507" pitchFamily="18" charset="2"/>
                  </a:rPr>
                  <a:t>:</a:t>
                </a:r>
                <a:r>
                  <a:rPr lang="en-US" altLang="en-US" sz="2400" dirty="0">
                    <a:cs typeface="Tahoma" panose="020B0604030504040204" pitchFamily="34" charset="0"/>
                    <a:sym typeface="Symbol" panose="05050102010706020507" pitchFamily="18" charset="2"/>
                  </a:rPr>
                  <a:t> square root of average mean squared distance between all pairs of points in the cluster</a:t>
                </a:r>
              </a:p>
            </p:txBody>
          </p:sp>
        </mc:Choice>
        <mc:Fallback xmlns="">
          <p:sp>
            <p:nvSpPr>
              <p:cNvPr id="31747" name="Rectangle 3">
                <a:extLst>
                  <a:ext uri="{FF2B5EF4-FFF2-40B4-BE49-F238E27FC236}">
                    <a16:creationId xmlns:a16="http://schemas.microsoft.com/office/drawing/2014/main" xmlns="" id="{D212F9A3-1060-400A-A751-1842C15F238B}"/>
                  </a:ext>
                </a:extLst>
              </p:cNvPr>
              <p:cNvSpPr>
                <a:spLocks noGrp="1" noRot="1" noChangeAspect="1" noMove="1" noResize="1" noEditPoints="1" noAdjustHandles="1" noChangeArrowheads="1" noChangeShapeType="1" noTextEdit="1"/>
              </p:cNvSpPr>
              <p:nvPr>
                <p:ph type="body" idx="1"/>
              </p:nvPr>
            </p:nvSpPr>
            <p:spPr>
              <a:xfrm>
                <a:off x="381000" y="1371600"/>
                <a:ext cx="8153400" cy="4193200"/>
              </a:xfrm>
              <a:blipFill rotWithShape="0">
                <a:blip r:embed="rId3"/>
                <a:stretch>
                  <a:fillRect l="-1197" r="-673" b="-247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748" name="Object 4">
                <a:extLst>
                  <a:ext uri="{FF2B5EF4-FFF2-40B4-BE49-F238E27FC236}">
                    <a16:creationId xmlns="" xmlns:a16="http://schemas.microsoft.com/office/drawing/2014/main" id="{FC9D0E6F-E5BE-464A-8031-4B0AF7D7EFE3}"/>
                  </a:ext>
                </a:extLst>
              </p:cNvPr>
              <p:cNvSpPr txBox="1">
                <a:spLocks noGrp="1"/>
              </p:cNvSpPr>
              <p:nvPr>
                <p:ph sz="quarter" idx="4294967295"/>
              </p:nvPr>
            </p:nvSpPr>
            <p:spPr bwMode="auto">
              <a:xfrm>
                <a:off x="6996113" y="1757363"/>
                <a:ext cx="2147887" cy="760412"/>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b="0" i="1" smtClean="0">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m:t>
                      </m:r>
                      <m:f>
                        <m:fPr>
                          <m:ctrlPr>
                            <a:rPr lang="en-US" i="1" smtClean="0">
                              <a:solidFill>
                                <a:srgbClr val="000000"/>
                              </a:solidFill>
                              <a:latin typeface="Cambria Math" panose="02040503050406030204" pitchFamily="18" charset="0"/>
                            </a:rPr>
                          </m:ctrlPr>
                        </m:fPr>
                        <m:num>
                          <m:sSubSup>
                            <m:sSubSupPr>
                              <m:ctrlPr>
                                <a:rPr lang="en-US" i="1">
                                  <a:solidFill>
                                    <a:srgbClr val="000000"/>
                                  </a:solidFill>
                                  <a:latin typeface="Cambria Math" panose="02040503050406030204" pitchFamily="18" charset="0"/>
                                </a:rPr>
                              </m:ctrlPr>
                            </m:sSubSupPr>
                            <m:e>
                              <m:r>
                                <m:rPr>
                                  <m:sty m:val="p"/>
                                </m:rPr>
                                <a:rPr lang="en-US" i="1">
                                  <a:solidFill>
                                    <a:srgbClr val="000000"/>
                                  </a:solidFill>
                                  <a:latin typeface="Cambria Math" panose="02040503050406030204" pitchFamily="18" charset="0"/>
                                </a:rPr>
                                <m:t>Σ</m:t>
                              </m:r>
                            </m:e>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𝑁</m:t>
                              </m:r>
                            </m:sup>
                          </m:sSubSup>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num>
                        <m:den/>
                      </m:f>
                    </m:oMath>
                  </m:oMathPara>
                </a14:m>
                <a:endParaRPr lang="en-US" dirty="0"/>
              </a:p>
            </p:txBody>
          </p:sp>
        </mc:Choice>
        <mc:Fallback xmlns="">
          <p:sp>
            <p:nvSpPr>
              <p:cNvPr id="31748" name="Object 4">
                <a:extLst>
                  <a:ext uri="{FF2B5EF4-FFF2-40B4-BE49-F238E27FC236}">
                    <a16:creationId xmlns:a16="http://schemas.microsoft.com/office/drawing/2014/main" xmlns="" xmlns:a14="http://schemas.microsoft.com/office/drawing/2010/main" id="{FC9D0E6F-E5BE-464A-8031-4B0AF7D7EFE3}"/>
                  </a:ext>
                </a:extLst>
              </p:cNvPr>
              <p:cNvSpPr txBox="1">
                <a:spLocks noGrp="1" noRot="1" noChangeAspect="1" noMove="1" noResize="1" noEditPoints="1" noAdjustHandles="1" noChangeArrowheads="1" noChangeShapeType="1" noTextEdit="1"/>
              </p:cNvSpPr>
              <p:nvPr>
                <p:ph sz="quarter" idx="4294967295"/>
              </p:nvPr>
            </p:nvSpPr>
            <p:spPr bwMode="auto">
              <a:xfrm>
                <a:off x="6996113" y="1757363"/>
                <a:ext cx="2147887" cy="760412"/>
              </a:xfrm>
              <a:prstGeom prst="rect">
                <a:avLst/>
              </a:prstGeom>
              <a:blipFill rotWithShape="0">
                <a:blip r:embed="rId4"/>
                <a:stretch>
                  <a:fillRect/>
                </a:stretch>
              </a:blipFill>
              <a:ln>
                <a:noFill/>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750" name="Object 6">
                <a:extLst>
                  <a:ext uri="{FF2B5EF4-FFF2-40B4-BE49-F238E27FC236}">
                    <a16:creationId xmlns="" xmlns:a16="http://schemas.microsoft.com/office/drawing/2014/main" id="{7BB5DC43-9E6B-4184-8371-87237C74EA29}"/>
                  </a:ext>
                </a:extLst>
              </p:cNvPr>
              <p:cNvSpPr txBox="1">
                <a:spLocks noGrp="1"/>
              </p:cNvSpPr>
              <p:nvPr>
                <p:ph sz="quarter" idx="4294967295"/>
              </p:nvPr>
            </p:nvSpPr>
            <p:spPr bwMode="auto">
              <a:xfrm>
                <a:off x="0" y="5407025"/>
                <a:ext cx="3382963" cy="1006475"/>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𝐷</m:t>
                          </m:r>
                        </m:e>
                        <m:sub>
                          <m:r>
                            <a:rPr lang="en-US" b="0" i="1" smtClean="0">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Sup>
                                <m:sSubSupPr>
                                  <m:ctrlPr>
                                    <a:rPr lang="en-US" i="1">
                                      <a:solidFill>
                                        <a:srgbClr val="000000"/>
                                      </a:solidFill>
                                      <a:latin typeface="Cambria Math" panose="02040503050406030204" pitchFamily="18" charset="0"/>
                                    </a:rPr>
                                  </m:ctrlPr>
                                </m:sSubSupPr>
                                <m:e>
                                  <m:r>
                                    <m:rPr>
                                      <m:sty m:val="p"/>
                                    </m:rPr>
                                    <a:rPr lang="en-US" i="1">
                                      <a:solidFill>
                                        <a:srgbClr val="000000"/>
                                      </a:solidFill>
                                      <a:latin typeface="Cambria Math" panose="02040503050406030204" pitchFamily="18" charset="0"/>
                                    </a:rPr>
                                    <m:t>Σ</m:t>
                                  </m:r>
                                </m:e>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𝑁</m:t>
                                  </m:r>
                                </m:sup>
                              </m:sSubSup>
                              <m:sSubSup>
                                <m:sSubSupPr>
                                  <m:ctrlPr>
                                    <a:rPr lang="en-US" i="1">
                                      <a:solidFill>
                                        <a:srgbClr val="000000"/>
                                      </a:solidFill>
                                      <a:latin typeface="Cambria Math" panose="02040503050406030204" pitchFamily="18" charset="0"/>
                                    </a:rPr>
                                  </m:ctrlPr>
                                </m:sSubSupPr>
                                <m:e>
                                  <m:r>
                                    <m:rPr>
                                      <m:sty m:val="p"/>
                                    </m:rPr>
                                    <a:rPr lang="en-US" i="1">
                                      <a:solidFill>
                                        <a:srgbClr val="000000"/>
                                      </a:solidFill>
                                      <a:latin typeface="Cambria Math" panose="02040503050406030204" pitchFamily="18" charset="0"/>
                                    </a:rPr>
                                    <m:t>Σ</m:t>
                                  </m:r>
                                </m:e>
                                <m:sub>
                                  <m:r>
                                    <a:rPr lang="en-US" b="0" i="1" smtClean="0">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𝑁</m:t>
                                  </m:r>
                                </m:sup>
                              </m:sSubSup>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𝑗</m:t>
                                  </m:r>
                                </m:sub>
                              </m:sSub>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𝑁</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m:t>
                              </m:r>
                              <m:r>
                                <a:rPr lang="en-US" i="1">
                                  <a:solidFill>
                                    <a:srgbClr val="000000"/>
                                  </a:solidFill>
                                  <a:latin typeface="Cambria Math" panose="02040503050406030204" pitchFamily="18" charset="0"/>
                                </a:rPr>
                                <m:t>−1)</m:t>
                              </m:r>
                            </m:den>
                          </m:f>
                        </m:e>
                      </m:rad>
                    </m:oMath>
                  </m:oMathPara>
                </a14:m>
                <a:endParaRPr lang="en-US" dirty="0"/>
              </a:p>
            </p:txBody>
          </p:sp>
        </mc:Choice>
        <mc:Fallback xmlns="">
          <p:sp>
            <p:nvSpPr>
              <p:cNvPr id="31750" name="Object 6">
                <a:extLst>
                  <a:ext uri="{FF2B5EF4-FFF2-40B4-BE49-F238E27FC236}">
                    <a16:creationId xmlns:a16="http://schemas.microsoft.com/office/drawing/2014/main" xmlns="" xmlns:a14="http://schemas.microsoft.com/office/drawing/2010/main" id="{7BB5DC43-9E6B-4184-8371-87237C74EA29}"/>
                  </a:ext>
                </a:extLst>
              </p:cNvPr>
              <p:cNvSpPr txBox="1">
                <a:spLocks noGrp="1" noRot="1" noChangeAspect="1" noMove="1" noResize="1" noEditPoints="1" noAdjustHandles="1" noChangeArrowheads="1" noChangeShapeType="1" noTextEdit="1"/>
              </p:cNvSpPr>
              <p:nvPr>
                <p:ph sz="quarter" idx="4294967295"/>
              </p:nvPr>
            </p:nvSpPr>
            <p:spPr bwMode="auto">
              <a:xfrm>
                <a:off x="0" y="5407025"/>
                <a:ext cx="3382963" cy="1006475"/>
              </a:xfrm>
              <a:prstGeom prst="rect">
                <a:avLst/>
              </a:prstGeom>
              <a:blipFill rotWithShape="0">
                <a:blip r:embed="rId5"/>
                <a:stretch>
                  <a:fillRect/>
                </a:stretch>
              </a:blipFill>
              <a:ln>
                <a:noFill/>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749" name="Object 5">
                <a:extLst>
                  <a:ext uri="{FF2B5EF4-FFF2-40B4-BE49-F238E27FC236}">
                    <a16:creationId xmlns="" xmlns:a16="http://schemas.microsoft.com/office/drawing/2014/main" id="{833791AA-47EF-4856-9E32-B8C2346EB1EA}"/>
                  </a:ext>
                </a:extLst>
              </p:cNvPr>
              <p:cNvSpPr txBox="1"/>
              <p:nvPr/>
            </p:nvSpPr>
            <p:spPr bwMode="auto">
              <a:xfrm>
                <a:off x="2552432" y="3466243"/>
                <a:ext cx="2828925" cy="10699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Sup>
                                <m:sSubSupPr>
                                  <m:ctrlPr>
                                    <a:rPr lang="en-US" i="1">
                                      <a:solidFill>
                                        <a:srgbClr val="000000"/>
                                      </a:solidFill>
                                      <a:latin typeface="Cambria Math" panose="02040503050406030204" pitchFamily="18" charset="0"/>
                                    </a:rPr>
                                  </m:ctrlPr>
                                </m:sSubSupPr>
                                <m:e>
                                  <m:r>
                                    <m:rPr>
                                      <m:sty m:val="p"/>
                                    </m:rPr>
                                    <a:rPr lang="en-US" i="1">
                                      <a:solidFill>
                                        <a:srgbClr val="000000"/>
                                      </a:solidFill>
                                      <a:latin typeface="Cambria Math" panose="02040503050406030204" pitchFamily="18" charset="0"/>
                                    </a:rPr>
                                    <m:t>Σ</m:t>
                                  </m:r>
                                </m:e>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𝑁</m:t>
                                  </m:r>
                                </m:sup>
                              </m:sSubSup>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𝑐</m:t>
                                  </m:r>
                                </m:e>
                                <m:sub>
                                  <m:r>
                                    <a:rPr lang="en-US" b="0" i="1" smtClean="0">
                                      <a:solidFill>
                                        <a:srgbClr val="000000"/>
                                      </a:solidFill>
                                      <a:latin typeface="Cambria Math" panose="02040503050406030204" pitchFamily="18" charset="0"/>
                                    </a:rPr>
                                    <m:t>𝑖</m:t>
                                  </m:r>
                                </m:sub>
                              </m:sSub>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𝑁</m:t>
                              </m:r>
                            </m:den>
                          </m:f>
                        </m:e>
                      </m:rad>
                    </m:oMath>
                  </m:oMathPara>
                </a14:m>
                <a:endParaRPr lang="en-US" dirty="0"/>
              </a:p>
            </p:txBody>
          </p:sp>
        </mc:Choice>
        <mc:Fallback xmlns="">
          <p:sp>
            <p:nvSpPr>
              <p:cNvPr id="31749" name="Object 5">
                <a:extLst>
                  <a:ext uri="{FF2B5EF4-FFF2-40B4-BE49-F238E27FC236}">
                    <a16:creationId xmlns:a16="http://schemas.microsoft.com/office/drawing/2014/main" xmlns="" xmlns:a14="http://schemas.microsoft.com/office/drawing/2010/main" id="{833791AA-47EF-4856-9E32-B8C2346EB1EA}"/>
                  </a:ext>
                </a:extLst>
              </p:cNvPr>
              <p:cNvSpPr txBox="1">
                <a:spLocks noRot="1" noChangeAspect="1" noMove="1" noResize="1" noEditPoints="1" noAdjustHandles="1" noChangeArrowheads="1" noChangeShapeType="1" noTextEdit="1"/>
              </p:cNvSpPr>
              <p:nvPr/>
            </p:nvSpPr>
            <p:spPr bwMode="auto">
              <a:xfrm>
                <a:off x="2552432" y="3466243"/>
                <a:ext cx="2828925" cy="1069975"/>
              </a:xfrm>
              <a:prstGeom prst="rect">
                <a:avLst/>
              </a:prstGeom>
              <a:blipFill rotWithShape="0">
                <a:blip r:embed="rId6"/>
                <a:stretch>
                  <a:fillRect/>
                </a:stretch>
              </a:blipFill>
              <a:ln>
                <a:noFill/>
              </a:ln>
              <a:effectLst/>
            </p:spPr>
            <p:txBody>
              <a:bodyPr/>
              <a:lstStyle/>
              <a:p>
                <a:r>
                  <a:rPr lang="en-IN">
                    <a:noFill/>
                  </a:rPr>
                  <a:t> </a:t>
                </a:r>
              </a:p>
            </p:txBody>
          </p:sp>
        </mc:Fallback>
      </mc:AlternateContent>
      <p:sp>
        <p:nvSpPr>
          <p:cNvPr id="31751" name="Slide Number Placeholder 9">
            <a:extLst>
              <a:ext uri="{FF2B5EF4-FFF2-40B4-BE49-F238E27FC236}">
                <a16:creationId xmlns="" xmlns:a16="http://schemas.microsoft.com/office/drawing/2014/main" id="{368BAA13-2D81-4CC9-9F2F-63634174B7B0}"/>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CA05A43C-2C98-4374-8CDD-DEB7E1D59DEA}" type="slidenum">
              <a:rPr lang="en-US" altLang="en-US" sz="1200"/>
              <a:pPr algn="r" eaLnBrk="1" hangingPunct="1"/>
              <a:t>92</a:t>
            </a:fld>
            <a:endParaRPr lang="en-US" altLang="en-US" sz="1200"/>
          </a:p>
        </p:txBody>
      </p:sp>
      <p:pic>
        <p:nvPicPr>
          <p:cNvPr id="3" name="Picture 2">
            <a:extLst>
              <a:ext uri="{FF2B5EF4-FFF2-40B4-BE49-F238E27FC236}">
                <a16:creationId xmlns="" xmlns:a16="http://schemas.microsoft.com/office/drawing/2014/main" id="{6694F0C0-81BB-41C2-BB60-8E4D9AD66E38}"/>
              </a:ext>
            </a:extLst>
          </p:cNvPr>
          <p:cNvPicPr>
            <a:picLocks noChangeAspect="1"/>
          </p:cNvPicPr>
          <p:nvPr/>
        </p:nvPicPr>
        <p:blipFill>
          <a:blip r:embed="rId7"/>
          <a:stretch>
            <a:fillRect/>
          </a:stretch>
        </p:blipFill>
        <p:spPr>
          <a:xfrm>
            <a:off x="5715000" y="3496483"/>
            <a:ext cx="3048000" cy="812058"/>
          </a:xfrm>
          <a:prstGeom prst="rect">
            <a:avLst/>
          </a:prstGeom>
        </p:spPr>
      </p:pic>
      <p:pic>
        <p:nvPicPr>
          <p:cNvPr id="6" name="Picture 5">
            <a:extLst>
              <a:ext uri="{FF2B5EF4-FFF2-40B4-BE49-F238E27FC236}">
                <a16:creationId xmlns="" xmlns:a16="http://schemas.microsoft.com/office/drawing/2014/main" id="{CA7F9AA8-AA94-4EBD-A8DD-76BCCC7E4FC7}"/>
              </a:ext>
            </a:extLst>
          </p:cNvPr>
          <p:cNvPicPr>
            <a:picLocks noChangeAspect="1"/>
          </p:cNvPicPr>
          <p:nvPr/>
        </p:nvPicPr>
        <p:blipFill>
          <a:blip r:embed="rId8"/>
          <a:stretch>
            <a:fillRect/>
          </a:stretch>
        </p:blipFill>
        <p:spPr>
          <a:xfrm>
            <a:off x="7469159" y="1835218"/>
            <a:ext cx="758882" cy="714242"/>
          </a:xfrm>
          <a:prstGeom prst="rect">
            <a:avLst/>
          </a:prstGeom>
        </p:spPr>
      </p:pic>
      <p:pic>
        <p:nvPicPr>
          <p:cNvPr id="11" name="Picture 10">
            <a:extLst>
              <a:ext uri="{FF2B5EF4-FFF2-40B4-BE49-F238E27FC236}">
                <a16:creationId xmlns="" xmlns:a16="http://schemas.microsoft.com/office/drawing/2014/main" id="{4E08D8A6-6D45-4D6A-98ED-04514D7A3493}"/>
              </a:ext>
            </a:extLst>
          </p:cNvPr>
          <p:cNvPicPr>
            <a:picLocks noChangeAspect="1"/>
          </p:cNvPicPr>
          <p:nvPr/>
        </p:nvPicPr>
        <p:blipFill>
          <a:blip r:embed="rId9"/>
          <a:stretch>
            <a:fillRect/>
          </a:stretch>
        </p:blipFill>
        <p:spPr>
          <a:xfrm>
            <a:off x="5844036" y="5286890"/>
            <a:ext cx="2575826" cy="1089514"/>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IN" smtClean="0"/>
              <a:t>92</a:t>
            </a:fld>
            <a:endParaRPr lang="en-IN"/>
          </a:p>
        </p:txBody>
      </p:sp>
    </p:spTree>
    <p:extLst>
      <p:ext uri="{BB962C8B-B14F-4D97-AF65-F5344CB8AC3E}">
        <p14:creationId xmlns:p14="http://schemas.microsoft.com/office/powerpoint/2010/main" val="24288811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041603" cy="861774"/>
          </a:xfrm>
        </p:spPr>
        <p:txBody>
          <a:bodyPr/>
          <a:lstStyle/>
          <a:p>
            <a:pPr algn="ctr"/>
            <a:r>
              <a:rPr lang="en-US" altLang="zh-CN" b="1" dirty="0">
                <a:latin typeface="Calibri" panose="020F0502020204030204" pitchFamily="34" charset="0"/>
                <a:ea typeface="SimSun" panose="02010600030101010101" pitchFamily="2" charset="-122"/>
                <a:cs typeface="Calibri" panose="020F0502020204030204" pitchFamily="34" charset="0"/>
              </a:rPr>
              <a:t>Clustering Feature Vector in BIRCH</a:t>
            </a:r>
            <a:endParaRPr lang="en-US" altLang="zh-CN" sz="1800" b="1" dirty="0">
              <a:latin typeface="Calibri" panose="020F0502020204030204" pitchFamily="34" charset="0"/>
              <a:ea typeface="SimSun" panose="02010600030101010101" pitchFamily="2" charset="-122"/>
              <a:cs typeface="Calibri" panose="020F0502020204030204" pitchFamily="34" charset="0"/>
            </a:endParaRPr>
          </a:p>
          <a:p>
            <a:endParaRPr lang="en-IN" dirty="0"/>
          </a:p>
        </p:txBody>
      </p:sp>
      <p:pic>
        <p:nvPicPr>
          <p:cNvPr id="4" name="Picture 3"/>
          <p:cNvPicPr>
            <a:picLocks noChangeAspect="1"/>
          </p:cNvPicPr>
          <p:nvPr/>
        </p:nvPicPr>
        <p:blipFill>
          <a:blip r:embed="rId2"/>
          <a:stretch>
            <a:fillRect/>
          </a:stretch>
        </p:blipFill>
        <p:spPr>
          <a:xfrm>
            <a:off x="574003" y="1524000"/>
            <a:ext cx="7620000" cy="4667250"/>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IN" smtClean="0"/>
              <a:t>93</a:t>
            </a:fld>
            <a:endParaRPr lang="en-IN"/>
          </a:p>
        </p:txBody>
      </p:sp>
    </p:spTree>
    <p:extLst>
      <p:ext uri="{BB962C8B-B14F-4D97-AF65-F5344CB8AC3E}">
        <p14:creationId xmlns:p14="http://schemas.microsoft.com/office/powerpoint/2010/main" val="16349032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a:extLst>
              <a:ext uri="{FF2B5EF4-FFF2-40B4-BE49-F238E27FC236}">
                <a16:creationId xmlns="" xmlns:a16="http://schemas.microsoft.com/office/drawing/2014/main" id="{96BDA62F-34F8-4837-8750-E1ABC1E9B38D}"/>
              </a:ext>
            </a:extLst>
          </p:cNvPr>
          <p:cNvSpPr>
            <a:spLocks noGrp="1" noChangeArrowheads="1"/>
          </p:cNvSpPr>
          <p:nvPr>
            <p:ph type="title"/>
          </p:nvPr>
        </p:nvSpPr>
        <p:spPr>
          <a:xfrm>
            <a:off x="490250" y="152400"/>
            <a:ext cx="8001000" cy="500349"/>
          </a:xfrm>
        </p:spPr>
        <p:txBody>
          <a:bodyPr/>
          <a:lstStyle/>
          <a:p>
            <a:pPr eaLnBrk="1" hangingPunct="1"/>
            <a:r>
              <a:rPr lang="en-US" altLang="zh-CN" sz="3200" dirty="0">
                <a:ea typeface="SimSun" panose="02010600030101010101" pitchFamily="2" charset="-122"/>
              </a:rPr>
              <a:t>CF-Tree in BIRCH</a:t>
            </a:r>
          </a:p>
        </p:txBody>
      </p:sp>
      <p:sp>
        <p:nvSpPr>
          <p:cNvPr id="35843" name="Rectangle 1027">
            <a:extLst>
              <a:ext uri="{FF2B5EF4-FFF2-40B4-BE49-F238E27FC236}">
                <a16:creationId xmlns="" xmlns:a16="http://schemas.microsoft.com/office/drawing/2014/main" id="{ACAC2748-BA1C-451E-A970-7DF18BB0D149}"/>
              </a:ext>
            </a:extLst>
          </p:cNvPr>
          <p:cNvSpPr>
            <a:spLocks noGrp="1" noChangeArrowheads="1"/>
          </p:cNvSpPr>
          <p:nvPr>
            <p:ph type="body" idx="1"/>
          </p:nvPr>
        </p:nvSpPr>
        <p:spPr>
          <a:xfrm>
            <a:off x="381000" y="1447800"/>
            <a:ext cx="4191000" cy="3885679"/>
          </a:xfrm>
        </p:spPr>
        <p:txBody>
          <a:bodyPr/>
          <a:lstStyle/>
          <a:p>
            <a:pPr marL="342900" indent="-342900" eaLnBrk="1" hangingPunct="1">
              <a:spcBef>
                <a:spcPts val="300"/>
              </a:spcBef>
              <a:buClrTx/>
              <a:buSzPct val="65000"/>
              <a:buFont typeface="Wingdings" panose="05000000000000000000" pitchFamily="2" charset="2"/>
              <a:buChar char="v"/>
            </a:pPr>
            <a:r>
              <a:rPr lang="en-US" altLang="ko-KR" sz="2000" dirty="0" smtClean="0">
                <a:latin typeface="Times New Roman" panose="02020603050405020304" pitchFamily="18" charset="0"/>
                <a:ea typeface="Gulim" panose="020B0600000101010101" pitchFamily="34" charset="-127"/>
                <a:cs typeface="Times New Roman" panose="02020603050405020304" pitchFamily="18" charset="0"/>
              </a:rPr>
              <a:t>A CF tree is a height-balanced tree that stores the clustering features for a hierarchical clustering </a:t>
            </a:r>
          </a:p>
          <a:p>
            <a:pPr marL="800100" lvl="1" indent="-342900" eaLnBrk="1" hangingPunct="1">
              <a:spcBef>
                <a:spcPts val="300"/>
              </a:spcBef>
              <a:buFont typeface="Arial" panose="020B0604020202020204" pitchFamily="34" charset="0"/>
              <a:buChar char="•"/>
            </a:pPr>
            <a:r>
              <a:rPr lang="en-US" altLang="ko-KR" sz="2000" dirty="0" smtClean="0">
                <a:latin typeface="Times New Roman" panose="02020603050405020304" pitchFamily="18" charset="0"/>
                <a:ea typeface="Gulim" panose="020B0600000101010101" pitchFamily="34" charset="-127"/>
                <a:cs typeface="Times New Roman" panose="02020603050405020304" pitchFamily="18" charset="0"/>
              </a:rPr>
              <a:t>A </a:t>
            </a:r>
            <a:r>
              <a:rPr lang="en-US" altLang="ko-KR" sz="2000" dirty="0" err="1">
                <a:latin typeface="Times New Roman" panose="02020603050405020304" pitchFamily="18" charset="0"/>
                <a:ea typeface="Gulim" panose="020B0600000101010101" pitchFamily="34" charset="-127"/>
                <a:cs typeface="Times New Roman" panose="02020603050405020304" pitchFamily="18" charset="0"/>
              </a:rPr>
              <a:t>nonleaf</a:t>
            </a:r>
            <a:r>
              <a:rPr lang="en-US" altLang="ko-KR" sz="2000" dirty="0">
                <a:latin typeface="Times New Roman" panose="02020603050405020304" pitchFamily="18" charset="0"/>
                <a:ea typeface="Gulim" panose="020B0600000101010101" pitchFamily="34" charset="-127"/>
                <a:cs typeface="Times New Roman" panose="02020603050405020304" pitchFamily="18" charset="0"/>
              </a:rPr>
              <a:t> node in a tree has descendants or “children”</a:t>
            </a:r>
          </a:p>
          <a:p>
            <a:pPr marL="800100" lvl="1" indent="-342900" eaLnBrk="1" hangingPunct="1">
              <a:spcBef>
                <a:spcPts val="300"/>
              </a:spcBef>
              <a:buFont typeface="Arial" panose="020B0604020202020204" pitchFamily="34" charset="0"/>
              <a:buChar char="•"/>
            </a:pPr>
            <a:r>
              <a:rPr lang="en-US" altLang="ko-KR" sz="2000" dirty="0">
                <a:latin typeface="Times New Roman" panose="02020603050405020304" pitchFamily="18" charset="0"/>
                <a:ea typeface="Gulim" panose="020B0600000101010101" pitchFamily="34" charset="-127"/>
                <a:cs typeface="Times New Roman" panose="02020603050405020304" pitchFamily="18" charset="0"/>
              </a:rPr>
              <a:t>The </a:t>
            </a:r>
            <a:r>
              <a:rPr lang="en-US" altLang="ko-KR" sz="2000" dirty="0" err="1">
                <a:latin typeface="Times New Roman" panose="02020603050405020304" pitchFamily="18" charset="0"/>
                <a:ea typeface="Gulim" panose="020B0600000101010101" pitchFamily="34" charset="-127"/>
                <a:cs typeface="Times New Roman" panose="02020603050405020304" pitchFamily="18" charset="0"/>
              </a:rPr>
              <a:t>nonleaf</a:t>
            </a:r>
            <a:r>
              <a:rPr lang="en-US" altLang="ko-KR" sz="2000" dirty="0">
                <a:latin typeface="Times New Roman" panose="02020603050405020304" pitchFamily="18" charset="0"/>
                <a:ea typeface="Gulim" panose="020B0600000101010101" pitchFamily="34" charset="-127"/>
                <a:cs typeface="Times New Roman" panose="02020603050405020304" pitchFamily="18" charset="0"/>
              </a:rPr>
              <a:t> nodes store sums of the CFs of their children</a:t>
            </a:r>
          </a:p>
          <a:p>
            <a:pPr marL="342900" indent="-342900" eaLnBrk="1" hangingPunct="1">
              <a:spcBef>
                <a:spcPts val="300"/>
              </a:spcBef>
              <a:buFont typeface="Wingdings" panose="05000000000000000000" pitchFamily="2" charset="2"/>
              <a:buChar char="v"/>
            </a:pPr>
            <a:r>
              <a:rPr lang="en-US" altLang="ko-KR" sz="2000" dirty="0">
                <a:latin typeface="Times New Roman" panose="02020603050405020304" pitchFamily="18" charset="0"/>
                <a:ea typeface="Gulim" panose="020B0600000101010101" pitchFamily="34" charset="-127"/>
                <a:cs typeface="Times New Roman" panose="02020603050405020304" pitchFamily="18" charset="0"/>
              </a:rPr>
              <a:t>A CF tree has two parameters</a:t>
            </a:r>
          </a:p>
          <a:p>
            <a:pPr marL="800100" lvl="1" indent="-342900" eaLnBrk="1" hangingPunct="1">
              <a:spcBef>
                <a:spcPts val="300"/>
              </a:spcBef>
              <a:buFont typeface="Arial" panose="020B0604020202020204" pitchFamily="34" charset="0"/>
              <a:buChar char="•"/>
            </a:pPr>
            <a:r>
              <a:rPr lang="en-US" altLang="ko-KR" sz="2000" dirty="0">
                <a:latin typeface="Times New Roman" panose="02020603050405020304" pitchFamily="18" charset="0"/>
                <a:ea typeface="Gulim" panose="020B0600000101010101" pitchFamily="34" charset="-127"/>
                <a:cs typeface="Times New Roman" panose="02020603050405020304" pitchFamily="18" charset="0"/>
              </a:rPr>
              <a:t>Branching factor: max # of children</a:t>
            </a:r>
          </a:p>
          <a:p>
            <a:pPr marL="800100" lvl="1" indent="-342900" eaLnBrk="1" hangingPunct="1">
              <a:spcBef>
                <a:spcPts val="300"/>
              </a:spcBef>
              <a:buFont typeface="Arial" panose="020B0604020202020204" pitchFamily="34" charset="0"/>
              <a:buChar char="•"/>
            </a:pPr>
            <a:r>
              <a:rPr lang="en-US" altLang="ko-KR" sz="2000" dirty="0">
                <a:latin typeface="Times New Roman" panose="02020603050405020304" pitchFamily="18" charset="0"/>
                <a:ea typeface="Gulim" panose="020B0600000101010101" pitchFamily="34" charset="-127"/>
                <a:cs typeface="Times New Roman" panose="02020603050405020304" pitchFamily="18" charset="0"/>
              </a:rPr>
              <a:t>Threshold: max diameter of sub-clusters stored at the leaf nodes</a:t>
            </a:r>
          </a:p>
        </p:txBody>
      </p:sp>
      <p:sp>
        <p:nvSpPr>
          <p:cNvPr id="35844" name="Slide Number Placeholder 6">
            <a:extLst>
              <a:ext uri="{FF2B5EF4-FFF2-40B4-BE49-F238E27FC236}">
                <a16:creationId xmlns="" xmlns:a16="http://schemas.microsoft.com/office/drawing/2014/main" id="{9B8B1AEC-F318-4825-8F64-7114A765BEA8}"/>
              </a:ext>
            </a:extLst>
          </p:cNvPr>
          <p:cNvSpPr>
            <a:spLocks noGrp="1"/>
          </p:cNvSpPr>
          <p:nvPr>
            <p:ph type="sldNum" sz="quarter" idx="7"/>
          </p:nvPr>
        </p:nvSpPr>
        <p:spPr>
          <a:xfrm>
            <a:off x="7032719" y="6583681"/>
            <a:ext cx="2057400" cy="22923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03B50D0-6656-44E6-9932-6403DF704D35}" type="slidenum">
              <a:rPr lang="en-US" altLang="en-US" sz="1200"/>
              <a:pPr eaLnBrk="1" hangingPunct="1"/>
              <a:t>94</a:t>
            </a:fld>
            <a:endParaRPr lang="en-US" altLang="en-US" sz="1200"/>
          </a:p>
        </p:txBody>
      </p:sp>
      <p:pic>
        <p:nvPicPr>
          <p:cNvPr id="2" name="Picture 1"/>
          <p:cNvPicPr>
            <a:picLocks noChangeAspect="1"/>
          </p:cNvPicPr>
          <p:nvPr/>
        </p:nvPicPr>
        <p:blipFill>
          <a:blip r:embed="rId3"/>
          <a:stretch>
            <a:fillRect/>
          </a:stretch>
        </p:blipFill>
        <p:spPr>
          <a:xfrm>
            <a:off x="5268531" y="1295400"/>
            <a:ext cx="3222719" cy="4352925"/>
          </a:xfrm>
          <a:prstGeom prst="rect">
            <a:avLst/>
          </a:prstGeom>
        </p:spPr>
      </p:pic>
    </p:spTree>
    <p:extLst>
      <p:ext uri="{BB962C8B-B14F-4D97-AF65-F5344CB8AC3E}">
        <p14:creationId xmlns:p14="http://schemas.microsoft.com/office/powerpoint/2010/main" val="294740810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 xmlns:a16="http://schemas.microsoft.com/office/drawing/2014/main" id="{3EB007C6-F134-41AA-A3CC-81C4A81B38DD}"/>
              </a:ext>
            </a:extLst>
          </p:cNvPr>
          <p:cNvSpPr>
            <a:spLocks noGrp="1" noChangeArrowheads="1"/>
          </p:cNvSpPr>
          <p:nvPr>
            <p:ph type="title"/>
          </p:nvPr>
        </p:nvSpPr>
        <p:spPr>
          <a:xfrm>
            <a:off x="681038" y="228600"/>
            <a:ext cx="7548562" cy="492443"/>
          </a:xfrm>
        </p:spPr>
        <p:txBody>
          <a:bodyPr/>
          <a:lstStyle/>
          <a:p>
            <a:pPr eaLnBrk="1" hangingPunct="1"/>
            <a:r>
              <a:rPr lang="en-US" altLang="zh-CN" sz="3200" dirty="0">
                <a:ea typeface="SimSun" panose="02010600030101010101" pitchFamily="2" charset="-122"/>
              </a:rPr>
              <a:t>The CF Tree </a:t>
            </a:r>
            <a:r>
              <a:rPr lang="en-US" altLang="zh-CN" sz="3200" dirty="0" smtClean="0">
                <a:ea typeface="SimSun" panose="02010600030101010101" pitchFamily="2" charset="-122"/>
              </a:rPr>
              <a:t>Structure -Example</a:t>
            </a:r>
            <a:endParaRPr lang="en-US" altLang="zh-CN" sz="4000" b="1" dirty="0">
              <a:ea typeface="SimSun" panose="02010600030101010101" pitchFamily="2" charset="-122"/>
            </a:endParaRPr>
          </a:p>
        </p:txBody>
      </p:sp>
      <p:sp>
        <p:nvSpPr>
          <p:cNvPr id="36926" name="Slide Number Placeholder 87">
            <a:extLst>
              <a:ext uri="{FF2B5EF4-FFF2-40B4-BE49-F238E27FC236}">
                <a16:creationId xmlns="" xmlns:a16="http://schemas.microsoft.com/office/drawing/2014/main" id="{4D68DE6F-921B-402D-8862-D8900B884B33}"/>
              </a:ext>
            </a:extLst>
          </p:cNvPr>
          <p:cNvSpPr>
            <a:spLocks noGrp="1"/>
          </p:cNvSpPr>
          <p:nvPr>
            <p:ph type="sldNum" sz="quarter" idx="7"/>
          </p:nvPr>
        </p:nvSpPr>
        <p:spPr>
          <a:xfrm>
            <a:off x="7032719" y="6583681"/>
            <a:ext cx="2057400" cy="22923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B37CB34-5C28-4B21-AEF3-E3A6B45E1961}" type="slidenum">
              <a:rPr lang="en-US" altLang="en-US" sz="1200"/>
              <a:pPr eaLnBrk="1" hangingPunct="1"/>
              <a:t>95</a:t>
            </a:fld>
            <a:endParaRPr lang="en-US" altLang="en-US" sz="1200"/>
          </a:p>
        </p:txBody>
      </p:sp>
      <p:grpSp>
        <p:nvGrpSpPr>
          <p:cNvPr id="36867" name="Group 3">
            <a:extLst>
              <a:ext uri="{FF2B5EF4-FFF2-40B4-BE49-F238E27FC236}">
                <a16:creationId xmlns="" xmlns:a16="http://schemas.microsoft.com/office/drawing/2014/main" id="{2AE4C736-E212-4791-8F87-8B1E50D7D55F}"/>
              </a:ext>
            </a:extLst>
          </p:cNvPr>
          <p:cNvGrpSpPr>
            <a:grpSpLocks/>
          </p:cNvGrpSpPr>
          <p:nvPr/>
        </p:nvGrpSpPr>
        <p:grpSpPr bwMode="auto">
          <a:xfrm>
            <a:off x="1828800" y="1295400"/>
            <a:ext cx="4953000" cy="914400"/>
            <a:chOff x="1152" y="816"/>
            <a:chExt cx="3120" cy="576"/>
          </a:xfrm>
        </p:grpSpPr>
        <p:sp>
          <p:nvSpPr>
            <p:cNvPr id="36935" name="Line 4">
              <a:extLst>
                <a:ext uri="{FF2B5EF4-FFF2-40B4-BE49-F238E27FC236}">
                  <a16:creationId xmlns="" xmlns:a16="http://schemas.microsoft.com/office/drawing/2014/main" id="{03AD069C-67B9-4E70-B577-6D5836B05663}"/>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36" name="Rectangle 5">
              <a:extLst>
                <a:ext uri="{FF2B5EF4-FFF2-40B4-BE49-F238E27FC236}">
                  <a16:creationId xmlns="" xmlns:a16="http://schemas.microsoft.com/office/drawing/2014/main" id="{FA9CCE14-250A-4433-A0DD-B6F809BFFD99}"/>
                </a:ext>
              </a:extLst>
            </p:cNvPr>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937" name="Line 6">
              <a:extLst>
                <a:ext uri="{FF2B5EF4-FFF2-40B4-BE49-F238E27FC236}">
                  <a16:creationId xmlns="" xmlns:a16="http://schemas.microsoft.com/office/drawing/2014/main" id="{27EE7769-DED2-49A4-9A96-ED076241480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38" name="Line 7">
              <a:extLst>
                <a:ext uri="{FF2B5EF4-FFF2-40B4-BE49-F238E27FC236}">
                  <a16:creationId xmlns="" xmlns:a16="http://schemas.microsoft.com/office/drawing/2014/main" id="{F08C711E-9356-473A-8CE6-C51BD09098A0}"/>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39" name="Line 8">
              <a:extLst>
                <a:ext uri="{FF2B5EF4-FFF2-40B4-BE49-F238E27FC236}">
                  <a16:creationId xmlns="" xmlns:a16="http://schemas.microsoft.com/office/drawing/2014/main" id="{E7CA463D-D98C-4FB7-AD4C-2B804FD2232A}"/>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40" name="Line 9">
              <a:extLst>
                <a:ext uri="{FF2B5EF4-FFF2-40B4-BE49-F238E27FC236}">
                  <a16:creationId xmlns="" xmlns:a16="http://schemas.microsoft.com/office/drawing/2014/main" id="{C9C7DA2A-6641-4D8F-B914-AEF94049569F}"/>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41" name="Line 10">
              <a:extLst>
                <a:ext uri="{FF2B5EF4-FFF2-40B4-BE49-F238E27FC236}">
                  <a16:creationId xmlns="" xmlns:a16="http://schemas.microsoft.com/office/drawing/2014/main" id="{6743F0DE-6DCB-4E58-9FA4-91689C672F94}"/>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42" name="Rectangle 11">
              <a:extLst>
                <a:ext uri="{FF2B5EF4-FFF2-40B4-BE49-F238E27FC236}">
                  <a16:creationId xmlns="" xmlns:a16="http://schemas.microsoft.com/office/drawing/2014/main" id="{CAAD4CCD-C4C7-4FC7-8727-135EC7850B1A}"/>
                </a:ext>
              </a:extLst>
            </p:cNvPr>
            <p:cNvSpPr>
              <a:spLocks noChangeArrowheads="1"/>
            </p:cNvSpPr>
            <p:nvPr/>
          </p:nvSpPr>
          <p:spPr bwMode="auto">
            <a:xfrm>
              <a:off x="1200"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1</a:t>
              </a:r>
            </a:p>
          </p:txBody>
        </p:sp>
        <p:sp>
          <p:nvSpPr>
            <p:cNvPr id="36943" name="Rectangle 12">
              <a:extLst>
                <a:ext uri="{FF2B5EF4-FFF2-40B4-BE49-F238E27FC236}">
                  <a16:creationId xmlns="" xmlns:a16="http://schemas.microsoft.com/office/drawing/2014/main" id="{BDB4E415-AF82-4820-8C32-9D77B298FE25}"/>
                </a:ext>
              </a:extLst>
            </p:cNvPr>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child</a:t>
              </a:r>
              <a:r>
                <a:rPr lang="en-US" altLang="zh-CN" baseline="-25000">
                  <a:latin typeface="Times New Roman" panose="02020603050405020304" pitchFamily="18" charset="0"/>
                  <a:ea typeface="SimSun" panose="02010600030101010101" pitchFamily="2" charset="-122"/>
                </a:rPr>
                <a:t>1</a:t>
              </a:r>
            </a:p>
          </p:txBody>
        </p:sp>
        <p:sp>
          <p:nvSpPr>
            <p:cNvPr id="36944" name="Rectangle 13">
              <a:extLst>
                <a:ext uri="{FF2B5EF4-FFF2-40B4-BE49-F238E27FC236}">
                  <a16:creationId xmlns="" xmlns:a16="http://schemas.microsoft.com/office/drawing/2014/main" id="{389D747B-A596-46A1-939B-0E469DB5A281}"/>
                </a:ext>
              </a:extLst>
            </p:cNvPr>
            <p:cNvSpPr>
              <a:spLocks noChangeArrowheads="1"/>
            </p:cNvSpPr>
            <p:nvPr/>
          </p:nvSpPr>
          <p:spPr bwMode="auto">
            <a:xfrm>
              <a:off x="2208"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3</a:t>
              </a:r>
            </a:p>
          </p:txBody>
        </p:sp>
        <p:sp>
          <p:nvSpPr>
            <p:cNvPr id="36945" name="Rectangle 14">
              <a:extLst>
                <a:ext uri="{FF2B5EF4-FFF2-40B4-BE49-F238E27FC236}">
                  <a16:creationId xmlns="" xmlns:a16="http://schemas.microsoft.com/office/drawing/2014/main" id="{F510D8F7-4387-4305-A01B-02074F1ABBE2}"/>
                </a:ext>
              </a:extLst>
            </p:cNvPr>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child</a:t>
              </a:r>
              <a:r>
                <a:rPr lang="en-US" altLang="zh-CN" baseline="-25000">
                  <a:latin typeface="Times New Roman" panose="02020603050405020304" pitchFamily="18" charset="0"/>
                  <a:ea typeface="SimSun" panose="02010600030101010101" pitchFamily="2" charset="-122"/>
                </a:rPr>
                <a:t>3</a:t>
              </a:r>
            </a:p>
          </p:txBody>
        </p:sp>
        <p:sp>
          <p:nvSpPr>
            <p:cNvPr id="36946" name="Rectangle 15">
              <a:extLst>
                <a:ext uri="{FF2B5EF4-FFF2-40B4-BE49-F238E27FC236}">
                  <a16:creationId xmlns="" xmlns:a16="http://schemas.microsoft.com/office/drawing/2014/main" id="{CFBE4C17-C5D7-47A3-89DD-C42C8814E1A2}"/>
                </a:ext>
              </a:extLst>
            </p:cNvPr>
            <p:cNvSpPr>
              <a:spLocks noChangeArrowheads="1"/>
            </p:cNvSpPr>
            <p:nvPr/>
          </p:nvSpPr>
          <p:spPr bwMode="auto">
            <a:xfrm>
              <a:off x="1728"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2</a:t>
              </a:r>
            </a:p>
          </p:txBody>
        </p:sp>
        <p:sp>
          <p:nvSpPr>
            <p:cNvPr id="36947" name="Rectangle 16">
              <a:extLst>
                <a:ext uri="{FF2B5EF4-FFF2-40B4-BE49-F238E27FC236}">
                  <a16:creationId xmlns="" xmlns:a16="http://schemas.microsoft.com/office/drawing/2014/main" id="{92526526-F8A1-4074-90BA-91A1EBE693CE}"/>
                </a:ext>
              </a:extLst>
            </p:cNvPr>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child</a:t>
              </a:r>
              <a:r>
                <a:rPr lang="en-US" altLang="zh-CN" baseline="-25000">
                  <a:latin typeface="Times New Roman" panose="02020603050405020304" pitchFamily="18" charset="0"/>
                  <a:ea typeface="SimSun" panose="02010600030101010101" pitchFamily="2" charset="-122"/>
                </a:rPr>
                <a:t>2</a:t>
              </a:r>
            </a:p>
          </p:txBody>
        </p:sp>
        <p:sp>
          <p:nvSpPr>
            <p:cNvPr id="36948" name="Rectangle 17">
              <a:extLst>
                <a:ext uri="{FF2B5EF4-FFF2-40B4-BE49-F238E27FC236}">
                  <a16:creationId xmlns="" xmlns:a16="http://schemas.microsoft.com/office/drawing/2014/main" id="{136583C5-1EED-4B10-8CBF-643416EDC038}"/>
                </a:ext>
              </a:extLst>
            </p:cNvPr>
            <p:cNvSpPr>
              <a:spLocks noChangeArrowheads="1"/>
            </p:cNvSpPr>
            <p:nvPr/>
          </p:nvSpPr>
          <p:spPr bwMode="auto">
            <a:xfrm>
              <a:off x="3696"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6</a:t>
              </a:r>
            </a:p>
          </p:txBody>
        </p:sp>
        <p:sp>
          <p:nvSpPr>
            <p:cNvPr id="36949" name="Rectangle 18">
              <a:extLst>
                <a:ext uri="{FF2B5EF4-FFF2-40B4-BE49-F238E27FC236}">
                  <a16:creationId xmlns="" xmlns:a16="http://schemas.microsoft.com/office/drawing/2014/main" id="{A1FD0158-1BF3-408B-A24A-35C3CF533178}"/>
                </a:ext>
              </a:extLst>
            </p:cNvPr>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child</a:t>
              </a:r>
              <a:r>
                <a:rPr lang="en-US" altLang="zh-CN" baseline="-25000">
                  <a:latin typeface="Times New Roman" panose="02020603050405020304" pitchFamily="18" charset="0"/>
                  <a:ea typeface="SimSun" panose="02010600030101010101" pitchFamily="2" charset="-122"/>
                </a:rPr>
                <a:t>6</a:t>
              </a:r>
            </a:p>
          </p:txBody>
        </p:sp>
      </p:grpSp>
      <p:sp>
        <p:nvSpPr>
          <p:cNvPr id="36868" name="Line 19">
            <a:extLst>
              <a:ext uri="{FF2B5EF4-FFF2-40B4-BE49-F238E27FC236}">
                <a16:creationId xmlns="" xmlns:a16="http://schemas.microsoft.com/office/drawing/2014/main" id="{91B400B5-81D5-4B9E-B857-CB6306172AAB}"/>
              </a:ext>
            </a:extLst>
          </p:cNvPr>
          <p:cNvSpPr>
            <a:spLocks noChangeShapeType="1"/>
          </p:cNvSpPr>
          <p:nvPr/>
        </p:nvSpPr>
        <p:spPr bwMode="auto">
          <a:xfrm>
            <a:off x="2557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69" name="Rectangle 20">
            <a:extLst>
              <a:ext uri="{FF2B5EF4-FFF2-40B4-BE49-F238E27FC236}">
                <a16:creationId xmlns="" xmlns:a16="http://schemas.microsoft.com/office/drawing/2014/main" id="{8CFD4B56-82DE-4C92-91E3-CAB18AB2BFF7}"/>
              </a:ext>
            </a:extLst>
          </p:cNvPr>
          <p:cNvSpPr>
            <a:spLocks noChangeArrowheads="1"/>
          </p:cNvSpPr>
          <p:nvPr/>
        </p:nvSpPr>
        <p:spPr bwMode="auto">
          <a:xfrm>
            <a:off x="920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870" name="Line 21">
            <a:extLst>
              <a:ext uri="{FF2B5EF4-FFF2-40B4-BE49-F238E27FC236}">
                <a16:creationId xmlns="" xmlns:a16="http://schemas.microsoft.com/office/drawing/2014/main" id="{C6F05ABE-BDB9-4DFA-B3A6-BDD32FBD56CE}"/>
              </a:ext>
            </a:extLst>
          </p:cNvPr>
          <p:cNvSpPr>
            <a:spLocks noChangeShapeType="1"/>
          </p:cNvSpPr>
          <p:nvPr/>
        </p:nvSpPr>
        <p:spPr bwMode="auto">
          <a:xfrm>
            <a:off x="1736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71" name="Line 22">
            <a:extLst>
              <a:ext uri="{FF2B5EF4-FFF2-40B4-BE49-F238E27FC236}">
                <a16:creationId xmlns="" xmlns:a16="http://schemas.microsoft.com/office/drawing/2014/main" id="{C95C6AC8-8718-4309-A279-7E2A1967A5D1}"/>
              </a:ext>
            </a:extLst>
          </p:cNvPr>
          <p:cNvSpPr>
            <a:spLocks noChangeShapeType="1"/>
          </p:cNvSpPr>
          <p:nvPr/>
        </p:nvSpPr>
        <p:spPr bwMode="auto">
          <a:xfrm>
            <a:off x="4752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72" name="Line 23">
            <a:extLst>
              <a:ext uri="{FF2B5EF4-FFF2-40B4-BE49-F238E27FC236}">
                <a16:creationId xmlns="" xmlns:a16="http://schemas.microsoft.com/office/drawing/2014/main" id="{0A4881FA-13BA-4DF7-AEDD-A2C387F12B62}"/>
              </a:ext>
            </a:extLst>
          </p:cNvPr>
          <p:cNvSpPr>
            <a:spLocks noChangeShapeType="1"/>
          </p:cNvSpPr>
          <p:nvPr/>
        </p:nvSpPr>
        <p:spPr bwMode="auto">
          <a:xfrm>
            <a:off x="3384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73" name="Line 24">
            <a:extLst>
              <a:ext uri="{FF2B5EF4-FFF2-40B4-BE49-F238E27FC236}">
                <a16:creationId xmlns="" xmlns:a16="http://schemas.microsoft.com/office/drawing/2014/main" id="{8A14F5D0-C99E-430F-9B33-A3BED542F8A1}"/>
              </a:ext>
            </a:extLst>
          </p:cNvPr>
          <p:cNvSpPr>
            <a:spLocks noChangeShapeType="1"/>
          </p:cNvSpPr>
          <p:nvPr/>
        </p:nvSpPr>
        <p:spPr bwMode="auto">
          <a:xfrm>
            <a:off x="914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74" name="Line 25">
            <a:extLst>
              <a:ext uri="{FF2B5EF4-FFF2-40B4-BE49-F238E27FC236}">
                <a16:creationId xmlns="" xmlns:a16="http://schemas.microsoft.com/office/drawing/2014/main" id="{8269B724-CE69-4722-BB5E-260C3592A13A}"/>
              </a:ext>
            </a:extLst>
          </p:cNvPr>
          <p:cNvSpPr>
            <a:spLocks noChangeShapeType="1"/>
          </p:cNvSpPr>
          <p:nvPr/>
        </p:nvSpPr>
        <p:spPr bwMode="auto">
          <a:xfrm>
            <a:off x="4495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75" name="Rectangle 26">
            <a:extLst>
              <a:ext uri="{FF2B5EF4-FFF2-40B4-BE49-F238E27FC236}">
                <a16:creationId xmlns="" xmlns:a16="http://schemas.microsoft.com/office/drawing/2014/main" id="{0F957736-1A73-4A1B-A985-3BDF9D43C0FE}"/>
              </a:ext>
            </a:extLst>
          </p:cNvPr>
          <p:cNvSpPr>
            <a:spLocks noChangeArrowheads="1"/>
          </p:cNvSpPr>
          <p:nvPr/>
        </p:nvSpPr>
        <p:spPr bwMode="auto">
          <a:xfrm>
            <a:off x="9906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1</a:t>
            </a:r>
          </a:p>
        </p:txBody>
      </p:sp>
      <p:sp>
        <p:nvSpPr>
          <p:cNvPr id="36876" name="Rectangle 27">
            <a:extLst>
              <a:ext uri="{FF2B5EF4-FFF2-40B4-BE49-F238E27FC236}">
                <a16:creationId xmlns="" xmlns:a16="http://schemas.microsoft.com/office/drawing/2014/main" id="{7AA5B845-F85E-4B18-B11C-006AA45F847E}"/>
              </a:ext>
            </a:extLst>
          </p:cNvPr>
          <p:cNvSpPr>
            <a:spLocks noChangeArrowheads="1"/>
          </p:cNvSpPr>
          <p:nvPr/>
        </p:nvSpPr>
        <p:spPr bwMode="auto">
          <a:xfrm>
            <a:off x="9906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child</a:t>
            </a:r>
            <a:r>
              <a:rPr lang="en-US" altLang="zh-CN" baseline="-25000">
                <a:latin typeface="Times New Roman" panose="02020603050405020304" pitchFamily="18" charset="0"/>
                <a:ea typeface="SimSun" panose="02010600030101010101" pitchFamily="2" charset="-122"/>
              </a:rPr>
              <a:t>1</a:t>
            </a:r>
          </a:p>
        </p:txBody>
      </p:sp>
      <p:sp>
        <p:nvSpPr>
          <p:cNvPr id="36877" name="Rectangle 28">
            <a:extLst>
              <a:ext uri="{FF2B5EF4-FFF2-40B4-BE49-F238E27FC236}">
                <a16:creationId xmlns="" xmlns:a16="http://schemas.microsoft.com/office/drawing/2014/main" id="{CBC84ABC-D525-4B02-B47B-3F970C139185}"/>
              </a:ext>
            </a:extLst>
          </p:cNvPr>
          <p:cNvSpPr>
            <a:spLocks noChangeArrowheads="1"/>
          </p:cNvSpPr>
          <p:nvPr/>
        </p:nvSpPr>
        <p:spPr bwMode="auto">
          <a:xfrm>
            <a:off x="25908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3</a:t>
            </a:r>
          </a:p>
        </p:txBody>
      </p:sp>
      <p:sp>
        <p:nvSpPr>
          <p:cNvPr id="36878" name="Rectangle 29">
            <a:extLst>
              <a:ext uri="{FF2B5EF4-FFF2-40B4-BE49-F238E27FC236}">
                <a16:creationId xmlns="" xmlns:a16="http://schemas.microsoft.com/office/drawing/2014/main" id="{439CA85E-B45F-4F30-94E0-F2092CED25E8}"/>
              </a:ext>
            </a:extLst>
          </p:cNvPr>
          <p:cNvSpPr>
            <a:spLocks noChangeArrowheads="1"/>
          </p:cNvSpPr>
          <p:nvPr/>
        </p:nvSpPr>
        <p:spPr bwMode="auto">
          <a:xfrm>
            <a:off x="25908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child</a:t>
            </a:r>
            <a:r>
              <a:rPr lang="en-US" altLang="zh-CN" baseline="-25000">
                <a:latin typeface="Times New Roman" panose="02020603050405020304" pitchFamily="18" charset="0"/>
                <a:ea typeface="SimSun" panose="02010600030101010101" pitchFamily="2" charset="-122"/>
              </a:rPr>
              <a:t>3</a:t>
            </a:r>
          </a:p>
        </p:txBody>
      </p:sp>
      <p:sp>
        <p:nvSpPr>
          <p:cNvPr id="36879" name="Rectangle 30">
            <a:extLst>
              <a:ext uri="{FF2B5EF4-FFF2-40B4-BE49-F238E27FC236}">
                <a16:creationId xmlns="" xmlns:a16="http://schemas.microsoft.com/office/drawing/2014/main" id="{51B8C001-48E0-4966-8FB9-4A9217332C92}"/>
              </a:ext>
            </a:extLst>
          </p:cNvPr>
          <p:cNvSpPr>
            <a:spLocks noChangeArrowheads="1"/>
          </p:cNvSpPr>
          <p:nvPr/>
        </p:nvSpPr>
        <p:spPr bwMode="auto">
          <a:xfrm>
            <a:off x="18288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2</a:t>
            </a:r>
          </a:p>
        </p:txBody>
      </p:sp>
      <p:sp>
        <p:nvSpPr>
          <p:cNvPr id="36880" name="Rectangle 31">
            <a:extLst>
              <a:ext uri="{FF2B5EF4-FFF2-40B4-BE49-F238E27FC236}">
                <a16:creationId xmlns="" xmlns:a16="http://schemas.microsoft.com/office/drawing/2014/main" id="{714BA2C8-73CB-4A8C-9D12-13C0072E12DD}"/>
              </a:ext>
            </a:extLst>
          </p:cNvPr>
          <p:cNvSpPr>
            <a:spLocks noChangeArrowheads="1"/>
          </p:cNvSpPr>
          <p:nvPr/>
        </p:nvSpPr>
        <p:spPr bwMode="auto">
          <a:xfrm>
            <a:off x="18288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child</a:t>
            </a:r>
            <a:r>
              <a:rPr lang="en-US" altLang="zh-CN" baseline="-25000">
                <a:latin typeface="Times New Roman" panose="02020603050405020304" pitchFamily="18" charset="0"/>
                <a:ea typeface="SimSun" panose="02010600030101010101" pitchFamily="2" charset="-122"/>
              </a:rPr>
              <a:t>2</a:t>
            </a:r>
          </a:p>
        </p:txBody>
      </p:sp>
      <p:sp>
        <p:nvSpPr>
          <p:cNvPr id="36881" name="Rectangle 32">
            <a:extLst>
              <a:ext uri="{FF2B5EF4-FFF2-40B4-BE49-F238E27FC236}">
                <a16:creationId xmlns="" xmlns:a16="http://schemas.microsoft.com/office/drawing/2014/main" id="{5BFE56B9-8FC0-498C-B083-3AE1A80CE479}"/>
              </a:ext>
            </a:extLst>
          </p:cNvPr>
          <p:cNvSpPr>
            <a:spLocks noChangeArrowheads="1"/>
          </p:cNvSpPr>
          <p:nvPr/>
        </p:nvSpPr>
        <p:spPr bwMode="auto">
          <a:xfrm>
            <a:off x="49530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5</a:t>
            </a:r>
          </a:p>
        </p:txBody>
      </p:sp>
      <p:sp>
        <p:nvSpPr>
          <p:cNvPr id="36882" name="Rectangle 33">
            <a:extLst>
              <a:ext uri="{FF2B5EF4-FFF2-40B4-BE49-F238E27FC236}">
                <a16:creationId xmlns="" xmlns:a16="http://schemas.microsoft.com/office/drawing/2014/main" id="{24ECB991-48A4-4617-B7C5-226006F39F39}"/>
              </a:ext>
            </a:extLst>
          </p:cNvPr>
          <p:cNvSpPr>
            <a:spLocks noChangeArrowheads="1"/>
          </p:cNvSpPr>
          <p:nvPr/>
        </p:nvSpPr>
        <p:spPr bwMode="auto">
          <a:xfrm>
            <a:off x="49530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child</a:t>
            </a:r>
            <a:r>
              <a:rPr lang="en-US" altLang="zh-CN" baseline="-25000">
                <a:latin typeface="Times New Roman" panose="02020603050405020304" pitchFamily="18" charset="0"/>
                <a:ea typeface="SimSun" panose="02010600030101010101" pitchFamily="2" charset="-122"/>
              </a:rPr>
              <a:t>5</a:t>
            </a:r>
          </a:p>
        </p:txBody>
      </p:sp>
      <p:sp>
        <p:nvSpPr>
          <p:cNvPr id="36883" name="Line 34">
            <a:extLst>
              <a:ext uri="{FF2B5EF4-FFF2-40B4-BE49-F238E27FC236}">
                <a16:creationId xmlns="" xmlns:a16="http://schemas.microsoft.com/office/drawing/2014/main" id="{8200F251-2564-41F3-B8B7-1E61D0C6329C}"/>
              </a:ext>
            </a:extLst>
          </p:cNvPr>
          <p:cNvSpPr>
            <a:spLocks noChangeShapeType="1"/>
          </p:cNvSpPr>
          <p:nvPr/>
        </p:nvSpPr>
        <p:spPr bwMode="auto">
          <a:xfrm flipH="1">
            <a:off x="1295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6884" name="Line 35">
            <a:extLst>
              <a:ext uri="{FF2B5EF4-FFF2-40B4-BE49-F238E27FC236}">
                <a16:creationId xmlns="" xmlns:a16="http://schemas.microsoft.com/office/drawing/2014/main" id="{A402184B-7E19-44CD-98F8-51F76392A301}"/>
              </a:ext>
            </a:extLst>
          </p:cNvPr>
          <p:cNvSpPr>
            <a:spLocks noChangeShapeType="1"/>
          </p:cNvSpPr>
          <p:nvPr/>
        </p:nvSpPr>
        <p:spPr bwMode="auto">
          <a:xfrm>
            <a:off x="3048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6885" name="Line 36">
            <a:extLst>
              <a:ext uri="{FF2B5EF4-FFF2-40B4-BE49-F238E27FC236}">
                <a16:creationId xmlns="" xmlns:a16="http://schemas.microsoft.com/office/drawing/2014/main" id="{F0852164-363C-442D-846B-8D5A7FD95E0D}"/>
              </a:ext>
            </a:extLst>
          </p:cNvPr>
          <p:cNvSpPr>
            <a:spLocks noChangeShapeType="1"/>
          </p:cNvSpPr>
          <p:nvPr/>
        </p:nvSpPr>
        <p:spPr bwMode="auto">
          <a:xfrm>
            <a:off x="3733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6886" name="Rectangle 37">
            <a:extLst>
              <a:ext uri="{FF2B5EF4-FFF2-40B4-BE49-F238E27FC236}">
                <a16:creationId xmlns="" xmlns:a16="http://schemas.microsoft.com/office/drawing/2014/main" id="{92A5E14A-9392-49A3-9B60-8104AC1EDF8F}"/>
              </a:ext>
            </a:extLst>
          </p:cNvPr>
          <p:cNvSpPr>
            <a:spLocks noChangeArrowheads="1"/>
          </p:cNvSpPr>
          <p:nvPr/>
        </p:nvSpPr>
        <p:spPr bwMode="auto">
          <a:xfrm>
            <a:off x="311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887" name="Rectangle 38">
            <a:extLst>
              <a:ext uri="{FF2B5EF4-FFF2-40B4-BE49-F238E27FC236}">
                <a16:creationId xmlns="" xmlns:a16="http://schemas.microsoft.com/office/drawing/2014/main" id="{82F82347-50F5-4A23-B669-749040D07555}"/>
              </a:ext>
            </a:extLst>
          </p:cNvPr>
          <p:cNvSpPr>
            <a:spLocks noChangeArrowheads="1"/>
          </p:cNvSpPr>
          <p:nvPr/>
        </p:nvSpPr>
        <p:spPr bwMode="auto">
          <a:xfrm>
            <a:off x="9906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1</a:t>
            </a:r>
          </a:p>
        </p:txBody>
      </p:sp>
      <p:sp>
        <p:nvSpPr>
          <p:cNvPr id="36888" name="Line 39">
            <a:extLst>
              <a:ext uri="{FF2B5EF4-FFF2-40B4-BE49-F238E27FC236}">
                <a16:creationId xmlns="" xmlns:a16="http://schemas.microsoft.com/office/drawing/2014/main" id="{76A1B8FC-D412-4BE3-B5AF-53CB3FFEB72E}"/>
              </a:ext>
            </a:extLst>
          </p:cNvPr>
          <p:cNvSpPr>
            <a:spLocks noChangeShapeType="1"/>
          </p:cNvSpPr>
          <p:nvPr/>
        </p:nvSpPr>
        <p:spPr bwMode="auto">
          <a:xfrm>
            <a:off x="990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89" name="Rectangle 40">
            <a:extLst>
              <a:ext uri="{FF2B5EF4-FFF2-40B4-BE49-F238E27FC236}">
                <a16:creationId xmlns="" xmlns:a16="http://schemas.microsoft.com/office/drawing/2014/main" id="{5EC87351-2AC3-4E2A-A9DD-59CB8295A0AF}"/>
              </a:ext>
            </a:extLst>
          </p:cNvPr>
          <p:cNvSpPr>
            <a:spLocks noChangeArrowheads="1"/>
          </p:cNvSpPr>
          <p:nvPr/>
        </p:nvSpPr>
        <p:spPr bwMode="auto">
          <a:xfrm>
            <a:off x="16002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2</a:t>
            </a:r>
          </a:p>
        </p:txBody>
      </p:sp>
      <p:sp>
        <p:nvSpPr>
          <p:cNvPr id="36890" name="Line 41">
            <a:extLst>
              <a:ext uri="{FF2B5EF4-FFF2-40B4-BE49-F238E27FC236}">
                <a16:creationId xmlns="" xmlns:a16="http://schemas.microsoft.com/office/drawing/2014/main" id="{93C20FDA-9938-444B-BBA6-046F0E7DEB3A}"/>
              </a:ext>
            </a:extLst>
          </p:cNvPr>
          <p:cNvSpPr>
            <a:spLocks noChangeShapeType="1"/>
          </p:cNvSpPr>
          <p:nvPr/>
        </p:nvSpPr>
        <p:spPr bwMode="auto">
          <a:xfrm>
            <a:off x="1600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91" name="Rectangle 42">
            <a:extLst>
              <a:ext uri="{FF2B5EF4-FFF2-40B4-BE49-F238E27FC236}">
                <a16:creationId xmlns="" xmlns:a16="http://schemas.microsoft.com/office/drawing/2014/main" id="{4FB2951D-FE50-41FB-A86D-3716EAA55BFA}"/>
              </a:ext>
            </a:extLst>
          </p:cNvPr>
          <p:cNvSpPr>
            <a:spLocks noChangeArrowheads="1"/>
          </p:cNvSpPr>
          <p:nvPr/>
        </p:nvSpPr>
        <p:spPr bwMode="auto">
          <a:xfrm>
            <a:off x="28194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6</a:t>
            </a:r>
          </a:p>
        </p:txBody>
      </p:sp>
      <p:sp>
        <p:nvSpPr>
          <p:cNvPr id="36892" name="Line 43">
            <a:extLst>
              <a:ext uri="{FF2B5EF4-FFF2-40B4-BE49-F238E27FC236}">
                <a16:creationId xmlns="" xmlns:a16="http://schemas.microsoft.com/office/drawing/2014/main" id="{7B385240-BED8-44E3-A08F-535859562FBF}"/>
              </a:ext>
            </a:extLst>
          </p:cNvPr>
          <p:cNvSpPr>
            <a:spLocks noChangeShapeType="1"/>
          </p:cNvSpPr>
          <p:nvPr/>
        </p:nvSpPr>
        <p:spPr bwMode="auto">
          <a:xfrm>
            <a:off x="2819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93" name="Line 44">
            <a:extLst>
              <a:ext uri="{FF2B5EF4-FFF2-40B4-BE49-F238E27FC236}">
                <a16:creationId xmlns="" xmlns:a16="http://schemas.microsoft.com/office/drawing/2014/main" id="{482F23D5-11F1-4EEA-BF8E-8D235145DA50}"/>
              </a:ext>
            </a:extLst>
          </p:cNvPr>
          <p:cNvSpPr>
            <a:spLocks noChangeShapeType="1"/>
          </p:cNvSpPr>
          <p:nvPr/>
        </p:nvSpPr>
        <p:spPr bwMode="auto">
          <a:xfrm>
            <a:off x="2209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94" name="Line 45">
            <a:extLst>
              <a:ext uri="{FF2B5EF4-FFF2-40B4-BE49-F238E27FC236}">
                <a16:creationId xmlns="" xmlns:a16="http://schemas.microsoft.com/office/drawing/2014/main" id="{DB5FFFB8-4919-4D9D-A18F-7D51DA27D5A8}"/>
              </a:ext>
            </a:extLst>
          </p:cNvPr>
          <p:cNvSpPr>
            <a:spLocks noChangeShapeType="1"/>
          </p:cNvSpPr>
          <p:nvPr/>
        </p:nvSpPr>
        <p:spPr bwMode="auto">
          <a:xfrm>
            <a:off x="3429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95" name="Line 46">
            <a:extLst>
              <a:ext uri="{FF2B5EF4-FFF2-40B4-BE49-F238E27FC236}">
                <a16:creationId xmlns="" xmlns:a16="http://schemas.microsoft.com/office/drawing/2014/main" id="{A25FCCA7-2D50-44F6-B068-8A2BC4721CCB}"/>
              </a:ext>
            </a:extLst>
          </p:cNvPr>
          <p:cNvSpPr>
            <a:spLocks noChangeShapeType="1"/>
          </p:cNvSpPr>
          <p:nvPr/>
        </p:nvSpPr>
        <p:spPr bwMode="auto">
          <a:xfrm>
            <a:off x="2362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896" name="Rectangle 47">
            <a:extLst>
              <a:ext uri="{FF2B5EF4-FFF2-40B4-BE49-F238E27FC236}">
                <a16:creationId xmlns="" xmlns:a16="http://schemas.microsoft.com/office/drawing/2014/main" id="{6DDC1D8C-44F0-4DBF-9D5D-8F7F6BB66CC1}"/>
              </a:ext>
            </a:extLst>
          </p:cNvPr>
          <p:cNvSpPr>
            <a:spLocks noChangeArrowheads="1"/>
          </p:cNvSpPr>
          <p:nvPr/>
        </p:nvSpPr>
        <p:spPr bwMode="auto">
          <a:xfrm>
            <a:off x="3810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2000">
                <a:latin typeface="Times New Roman" panose="02020603050405020304" pitchFamily="18" charset="0"/>
                <a:ea typeface="SimSun" panose="02010600030101010101" pitchFamily="2" charset="-122"/>
              </a:rPr>
              <a:t>prev</a:t>
            </a:r>
          </a:p>
        </p:txBody>
      </p:sp>
      <p:sp>
        <p:nvSpPr>
          <p:cNvPr id="36897" name="Rectangle 48">
            <a:extLst>
              <a:ext uri="{FF2B5EF4-FFF2-40B4-BE49-F238E27FC236}">
                <a16:creationId xmlns="" xmlns:a16="http://schemas.microsoft.com/office/drawing/2014/main" id="{E12A19D8-0C4E-4ABA-94DC-6BC12E0550D3}"/>
              </a:ext>
            </a:extLst>
          </p:cNvPr>
          <p:cNvSpPr>
            <a:spLocks noChangeArrowheads="1"/>
          </p:cNvSpPr>
          <p:nvPr/>
        </p:nvSpPr>
        <p:spPr bwMode="auto">
          <a:xfrm>
            <a:off x="34290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2000">
                <a:latin typeface="Times New Roman" panose="02020603050405020304" pitchFamily="18" charset="0"/>
                <a:ea typeface="SimSun" panose="02010600030101010101" pitchFamily="2" charset="-122"/>
              </a:rPr>
              <a:t>next</a:t>
            </a:r>
          </a:p>
        </p:txBody>
      </p:sp>
      <p:sp>
        <p:nvSpPr>
          <p:cNvPr id="36898" name="Line 49">
            <a:extLst>
              <a:ext uri="{FF2B5EF4-FFF2-40B4-BE49-F238E27FC236}">
                <a16:creationId xmlns="" xmlns:a16="http://schemas.microsoft.com/office/drawing/2014/main" id="{61E5E681-2BBE-42B3-9089-A9141400BFDC}"/>
              </a:ext>
            </a:extLst>
          </p:cNvPr>
          <p:cNvSpPr>
            <a:spLocks noChangeShapeType="1"/>
          </p:cNvSpPr>
          <p:nvPr/>
        </p:nvSpPr>
        <p:spPr bwMode="auto">
          <a:xfrm flipH="1">
            <a:off x="914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6899" name="Rectangle 50">
            <a:extLst>
              <a:ext uri="{FF2B5EF4-FFF2-40B4-BE49-F238E27FC236}">
                <a16:creationId xmlns="" xmlns:a16="http://schemas.microsoft.com/office/drawing/2014/main" id="{D945329B-8E2C-4719-853E-C84E31CDACF7}"/>
              </a:ext>
            </a:extLst>
          </p:cNvPr>
          <p:cNvSpPr>
            <a:spLocks noChangeArrowheads="1"/>
          </p:cNvSpPr>
          <p:nvPr/>
        </p:nvSpPr>
        <p:spPr bwMode="auto">
          <a:xfrm>
            <a:off x="4730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900" name="Rectangle 51">
            <a:extLst>
              <a:ext uri="{FF2B5EF4-FFF2-40B4-BE49-F238E27FC236}">
                <a16:creationId xmlns="" xmlns:a16="http://schemas.microsoft.com/office/drawing/2014/main" id="{A18CF3BC-AD96-4A9E-80D4-9EE66F7CE94C}"/>
              </a:ext>
            </a:extLst>
          </p:cNvPr>
          <p:cNvSpPr>
            <a:spLocks noChangeArrowheads="1"/>
          </p:cNvSpPr>
          <p:nvPr/>
        </p:nvSpPr>
        <p:spPr bwMode="auto">
          <a:xfrm>
            <a:off x="54102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1</a:t>
            </a:r>
          </a:p>
        </p:txBody>
      </p:sp>
      <p:sp>
        <p:nvSpPr>
          <p:cNvPr id="36901" name="Line 52">
            <a:extLst>
              <a:ext uri="{FF2B5EF4-FFF2-40B4-BE49-F238E27FC236}">
                <a16:creationId xmlns="" xmlns:a16="http://schemas.microsoft.com/office/drawing/2014/main" id="{B6FE8268-9EC2-47F6-88B6-658ABC2B2FBB}"/>
              </a:ext>
            </a:extLst>
          </p:cNvPr>
          <p:cNvSpPr>
            <a:spLocks noChangeShapeType="1"/>
          </p:cNvSpPr>
          <p:nvPr/>
        </p:nvSpPr>
        <p:spPr bwMode="auto">
          <a:xfrm>
            <a:off x="5410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02" name="Rectangle 53">
            <a:extLst>
              <a:ext uri="{FF2B5EF4-FFF2-40B4-BE49-F238E27FC236}">
                <a16:creationId xmlns="" xmlns:a16="http://schemas.microsoft.com/office/drawing/2014/main" id="{E4EBF070-D4AF-4C2F-803E-7CA2ACB5AC8F}"/>
              </a:ext>
            </a:extLst>
          </p:cNvPr>
          <p:cNvSpPr>
            <a:spLocks noChangeArrowheads="1"/>
          </p:cNvSpPr>
          <p:nvPr/>
        </p:nvSpPr>
        <p:spPr bwMode="auto">
          <a:xfrm>
            <a:off x="60198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2</a:t>
            </a:r>
          </a:p>
        </p:txBody>
      </p:sp>
      <p:sp>
        <p:nvSpPr>
          <p:cNvPr id="36903" name="Line 54">
            <a:extLst>
              <a:ext uri="{FF2B5EF4-FFF2-40B4-BE49-F238E27FC236}">
                <a16:creationId xmlns="" xmlns:a16="http://schemas.microsoft.com/office/drawing/2014/main" id="{7C3513A9-3C9B-42BE-89DC-3C661C2A0887}"/>
              </a:ext>
            </a:extLst>
          </p:cNvPr>
          <p:cNvSpPr>
            <a:spLocks noChangeShapeType="1"/>
          </p:cNvSpPr>
          <p:nvPr/>
        </p:nvSpPr>
        <p:spPr bwMode="auto">
          <a:xfrm>
            <a:off x="6019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04" name="Rectangle 55">
            <a:extLst>
              <a:ext uri="{FF2B5EF4-FFF2-40B4-BE49-F238E27FC236}">
                <a16:creationId xmlns="" xmlns:a16="http://schemas.microsoft.com/office/drawing/2014/main" id="{7448C748-5FFF-4DEA-BEF4-7140F1F35353}"/>
              </a:ext>
            </a:extLst>
          </p:cNvPr>
          <p:cNvSpPr>
            <a:spLocks noChangeArrowheads="1"/>
          </p:cNvSpPr>
          <p:nvPr/>
        </p:nvSpPr>
        <p:spPr bwMode="auto">
          <a:xfrm>
            <a:off x="72390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4</a:t>
            </a:r>
          </a:p>
        </p:txBody>
      </p:sp>
      <p:sp>
        <p:nvSpPr>
          <p:cNvPr id="36905" name="Line 56">
            <a:extLst>
              <a:ext uri="{FF2B5EF4-FFF2-40B4-BE49-F238E27FC236}">
                <a16:creationId xmlns="" xmlns:a16="http://schemas.microsoft.com/office/drawing/2014/main" id="{CD964D22-CDBA-4797-BE9A-6D37AB52DCBF}"/>
              </a:ext>
            </a:extLst>
          </p:cNvPr>
          <p:cNvSpPr>
            <a:spLocks noChangeShapeType="1"/>
          </p:cNvSpPr>
          <p:nvPr/>
        </p:nvSpPr>
        <p:spPr bwMode="auto">
          <a:xfrm>
            <a:off x="7239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06" name="Line 57">
            <a:extLst>
              <a:ext uri="{FF2B5EF4-FFF2-40B4-BE49-F238E27FC236}">
                <a16:creationId xmlns="" xmlns:a16="http://schemas.microsoft.com/office/drawing/2014/main" id="{11292BD3-D949-4CBC-B1DF-78EA227B11F9}"/>
              </a:ext>
            </a:extLst>
          </p:cNvPr>
          <p:cNvSpPr>
            <a:spLocks noChangeShapeType="1"/>
          </p:cNvSpPr>
          <p:nvPr/>
        </p:nvSpPr>
        <p:spPr bwMode="auto">
          <a:xfrm>
            <a:off x="6629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07" name="Line 58">
            <a:extLst>
              <a:ext uri="{FF2B5EF4-FFF2-40B4-BE49-F238E27FC236}">
                <a16:creationId xmlns="" xmlns:a16="http://schemas.microsoft.com/office/drawing/2014/main" id="{E53215A6-BD02-44C5-AA4D-B12F6F77F619}"/>
              </a:ext>
            </a:extLst>
          </p:cNvPr>
          <p:cNvSpPr>
            <a:spLocks noChangeShapeType="1"/>
          </p:cNvSpPr>
          <p:nvPr/>
        </p:nvSpPr>
        <p:spPr bwMode="auto">
          <a:xfrm>
            <a:off x="7848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08" name="Line 59">
            <a:extLst>
              <a:ext uri="{FF2B5EF4-FFF2-40B4-BE49-F238E27FC236}">
                <a16:creationId xmlns="" xmlns:a16="http://schemas.microsoft.com/office/drawing/2014/main" id="{A7E8D386-ADDC-4920-87AD-432E760EE3CB}"/>
              </a:ext>
            </a:extLst>
          </p:cNvPr>
          <p:cNvSpPr>
            <a:spLocks noChangeShapeType="1"/>
          </p:cNvSpPr>
          <p:nvPr/>
        </p:nvSpPr>
        <p:spPr bwMode="auto">
          <a:xfrm>
            <a:off x="6781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09" name="Rectangle 60">
            <a:extLst>
              <a:ext uri="{FF2B5EF4-FFF2-40B4-BE49-F238E27FC236}">
                <a16:creationId xmlns="" xmlns:a16="http://schemas.microsoft.com/office/drawing/2014/main" id="{C32854C6-462A-4A5D-BEFD-4B7D58274A0B}"/>
              </a:ext>
            </a:extLst>
          </p:cNvPr>
          <p:cNvSpPr>
            <a:spLocks noChangeArrowheads="1"/>
          </p:cNvSpPr>
          <p:nvPr/>
        </p:nvSpPr>
        <p:spPr bwMode="auto">
          <a:xfrm>
            <a:off x="48006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2000">
                <a:latin typeface="Times New Roman" panose="02020603050405020304" pitchFamily="18" charset="0"/>
                <a:ea typeface="SimSun" panose="02010600030101010101" pitchFamily="2" charset="-122"/>
              </a:rPr>
              <a:t>prev</a:t>
            </a:r>
          </a:p>
        </p:txBody>
      </p:sp>
      <p:sp>
        <p:nvSpPr>
          <p:cNvPr id="36910" name="Rectangle 61">
            <a:extLst>
              <a:ext uri="{FF2B5EF4-FFF2-40B4-BE49-F238E27FC236}">
                <a16:creationId xmlns="" xmlns:a16="http://schemas.microsoft.com/office/drawing/2014/main" id="{02962494-DE8D-4955-BD6D-D47A0FFD23BC}"/>
              </a:ext>
            </a:extLst>
          </p:cNvPr>
          <p:cNvSpPr>
            <a:spLocks noChangeArrowheads="1"/>
          </p:cNvSpPr>
          <p:nvPr/>
        </p:nvSpPr>
        <p:spPr bwMode="auto">
          <a:xfrm>
            <a:off x="78486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2000">
                <a:latin typeface="Times New Roman" panose="02020603050405020304" pitchFamily="18" charset="0"/>
                <a:ea typeface="SimSun" panose="02010600030101010101" pitchFamily="2" charset="-122"/>
              </a:rPr>
              <a:t>next</a:t>
            </a:r>
          </a:p>
        </p:txBody>
      </p:sp>
      <p:sp>
        <p:nvSpPr>
          <p:cNvPr id="36911" name="Line 62">
            <a:extLst>
              <a:ext uri="{FF2B5EF4-FFF2-40B4-BE49-F238E27FC236}">
                <a16:creationId xmlns="" xmlns:a16="http://schemas.microsoft.com/office/drawing/2014/main" id="{3CA30929-274B-46FE-B9AB-6CC47A733DDB}"/>
              </a:ext>
            </a:extLst>
          </p:cNvPr>
          <p:cNvSpPr>
            <a:spLocks noChangeShapeType="1"/>
          </p:cNvSpPr>
          <p:nvPr/>
        </p:nvSpPr>
        <p:spPr bwMode="auto">
          <a:xfrm>
            <a:off x="2133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6912" name="Line 63">
            <a:extLst>
              <a:ext uri="{FF2B5EF4-FFF2-40B4-BE49-F238E27FC236}">
                <a16:creationId xmlns="" xmlns:a16="http://schemas.microsoft.com/office/drawing/2014/main" id="{BBFD9F2B-010B-439E-BDCF-442523964663}"/>
              </a:ext>
            </a:extLst>
          </p:cNvPr>
          <p:cNvSpPr>
            <a:spLocks noChangeShapeType="1"/>
          </p:cNvSpPr>
          <p:nvPr/>
        </p:nvSpPr>
        <p:spPr bwMode="auto">
          <a:xfrm flipH="1">
            <a:off x="4114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6913" name="Line 64">
            <a:extLst>
              <a:ext uri="{FF2B5EF4-FFF2-40B4-BE49-F238E27FC236}">
                <a16:creationId xmlns="" xmlns:a16="http://schemas.microsoft.com/office/drawing/2014/main" id="{49D2A042-B4FA-4598-B07A-CEBB120CFD75}"/>
              </a:ext>
            </a:extLst>
          </p:cNvPr>
          <p:cNvSpPr>
            <a:spLocks noChangeShapeType="1"/>
          </p:cNvSpPr>
          <p:nvPr/>
        </p:nvSpPr>
        <p:spPr bwMode="auto">
          <a:xfrm>
            <a:off x="4114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6914" name="Line 65">
            <a:extLst>
              <a:ext uri="{FF2B5EF4-FFF2-40B4-BE49-F238E27FC236}">
                <a16:creationId xmlns="" xmlns:a16="http://schemas.microsoft.com/office/drawing/2014/main" id="{EDD3EF50-4347-48BD-8657-314A5A7B1764}"/>
              </a:ext>
            </a:extLst>
          </p:cNvPr>
          <p:cNvSpPr>
            <a:spLocks noChangeShapeType="1"/>
          </p:cNvSpPr>
          <p:nvPr/>
        </p:nvSpPr>
        <p:spPr bwMode="auto">
          <a:xfrm>
            <a:off x="8534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6915" name="Line 66">
            <a:extLst>
              <a:ext uri="{FF2B5EF4-FFF2-40B4-BE49-F238E27FC236}">
                <a16:creationId xmlns="" xmlns:a16="http://schemas.microsoft.com/office/drawing/2014/main" id="{9D73A82E-18EC-4170-BD48-CBA71AE42FD4}"/>
              </a:ext>
            </a:extLst>
          </p:cNvPr>
          <p:cNvSpPr>
            <a:spLocks noChangeShapeType="1"/>
          </p:cNvSpPr>
          <p:nvPr/>
        </p:nvSpPr>
        <p:spPr bwMode="auto">
          <a:xfrm flipH="1">
            <a:off x="8534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6916" name="Rectangle 67">
            <a:extLst>
              <a:ext uri="{FF2B5EF4-FFF2-40B4-BE49-F238E27FC236}">
                <a16:creationId xmlns="" xmlns:a16="http://schemas.microsoft.com/office/drawing/2014/main" id="{8539CFD4-BB84-4718-96E1-5BF6426E613D}"/>
              </a:ext>
            </a:extLst>
          </p:cNvPr>
          <p:cNvSpPr>
            <a:spLocks noChangeArrowheads="1"/>
          </p:cNvSpPr>
          <p:nvPr/>
        </p:nvSpPr>
        <p:spPr bwMode="auto">
          <a:xfrm>
            <a:off x="304800" y="1371600"/>
            <a:ext cx="1066800" cy="10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dirty="0">
                <a:latin typeface="Times New Roman" panose="02020603050405020304" pitchFamily="18" charset="0"/>
                <a:ea typeface="SimSun" panose="02010600030101010101" pitchFamily="2" charset="-122"/>
              </a:rPr>
              <a:t>B = 7</a:t>
            </a:r>
          </a:p>
          <a:p>
            <a:pPr algn="l">
              <a:spcBef>
                <a:spcPct val="50000"/>
              </a:spcBef>
            </a:pPr>
            <a:r>
              <a:rPr lang="en-US" altLang="zh-CN" dirty="0">
                <a:latin typeface="Times New Roman" panose="02020603050405020304" pitchFamily="18" charset="0"/>
                <a:ea typeface="SimSun" panose="02010600030101010101" pitchFamily="2" charset="-122"/>
              </a:rPr>
              <a:t>L = 6</a:t>
            </a:r>
          </a:p>
        </p:txBody>
      </p:sp>
      <p:sp>
        <p:nvSpPr>
          <p:cNvPr id="36917" name="Line 68">
            <a:extLst>
              <a:ext uri="{FF2B5EF4-FFF2-40B4-BE49-F238E27FC236}">
                <a16:creationId xmlns="" xmlns:a16="http://schemas.microsoft.com/office/drawing/2014/main" id="{1865A4A6-5DB8-4B22-B3F0-4CFBB7B2BA0A}"/>
              </a:ext>
            </a:extLst>
          </p:cNvPr>
          <p:cNvSpPr>
            <a:spLocks noChangeShapeType="1"/>
          </p:cNvSpPr>
          <p:nvPr/>
        </p:nvSpPr>
        <p:spPr bwMode="auto">
          <a:xfrm>
            <a:off x="3962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18" name="Line 69">
            <a:extLst>
              <a:ext uri="{FF2B5EF4-FFF2-40B4-BE49-F238E27FC236}">
                <a16:creationId xmlns="" xmlns:a16="http://schemas.microsoft.com/office/drawing/2014/main" id="{9138296F-FBB6-4E05-ADBD-3737D43F492D}"/>
              </a:ext>
            </a:extLst>
          </p:cNvPr>
          <p:cNvSpPr>
            <a:spLocks noChangeShapeType="1"/>
          </p:cNvSpPr>
          <p:nvPr/>
        </p:nvSpPr>
        <p:spPr bwMode="auto">
          <a:xfrm>
            <a:off x="4876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19" name="Line 70">
            <a:extLst>
              <a:ext uri="{FF2B5EF4-FFF2-40B4-BE49-F238E27FC236}">
                <a16:creationId xmlns="" xmlns:a16="http://schemas.microsoft.com/office/drawing/2014/main" id="{2BABE84A-724B-46F9-B279-D62E0FB51C5E}"/>
              </a:ext>
            </a:extLst>
          </p:cNvPr>
          <p:cNvSpPr>
            <a:spLocks noChangeShapeType="1"/>
          </p:cNvSpPr>
          <p:nvPr/>
        </p:nvSpPr>
        <p:spPr bwMode="auto">
          <a:xfrm>
            <a:off x="7391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920" name="Rectangle 71">
            <a:extLst>
              <a:ext uri="{FF2B5EF4-FFF2-40B4-BE49-F238E27FC236}">
                <a16:creationId xmlns="" xmlns:a16="http://schemas.microsoft.com/office/drawing/2014/main" id="{00CED669-85FC-47CD-9891-37C8DCB0E588}"/>
              </a:ext>
            </a:extLst>
          </p:cNvPr>
          <p:cNvSpPr>
            <a:spLocks noChangeArrowheads="1"/>
          </p:cNvSpPr>
          <p:nvPr/>
        </p:nvSpPr>
        <p:spPr bwMode="auto">
          <a:xfrm>
            <a:off x="3733800" y="7620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Root</a:t>
            </a:r>
          </a:p>
        </p:txBody>
      </p:sp>
      <p:sp>
        <p:nvSpPr>
          <p:cNvPr id="36921" name="Rectangle 72">
            <a:extLst>
              <a:ext uri="{FF2B5EF4-FFF2-40B4-BE49-F238E27FC236}">
                <a16:creationId xmlns="" xmlns:a16="http://schemas.microsoft.com/office/drawing/2014/main" id="{5D43E8DF-B073-48C0-8146-6E313D7E18F3}"/>
              </a:ext>
            </a:extLst>
          </p:cNvPr>
          <p:cNvSpPr>
            <a:spLocks noChangeArrowheads="1"/>
          </p:cNvSpPr>
          <p:nvPr/>
        </p:nvSpPr>
        <p:spPr bwMode="auto">
          <a:xfrm>
            <a:off x="2438400" y="2819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Non-leaf node</a:t>
            </a:r>
          </a:p>
        </p:txBody>
      </p:sp>
      <p:sp>
        <p:nvSpPr>
          <p:cNvPr id="36922" name="Rectangle 73">
            <a:extLst>
              <a:ext uri="{FF2B5EF4-FFF2-40B4-BE49-F238E27FC236}">
                <a16:creationId xmlns="" xmlns:a16="http://schemas.microsoft.com/office/drawing/2014/main" id="{CDB48343-1A4C-4AE1-8A5A-E3B777F74FF0}"/>
              </a:ext>
            </a:extLst>
          </p:cNvPr>
          <p:cNvSpPr>
            <a:spLocks noChangeArrowheads="1"/>
          </p:cNvSpPr>
          <p:nvPr/>
        </p:nvSpPr>
        <p:spPr bwMode="auto">
          <a:xfrm>
            <a:off x="2362200" y="4572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Leaf node</a:t>
            </a:r>
          </a:p>
        </p:txBody>
      </p:sp>
      <p:sp>
        <p:nvSpPr>
          <p:cNvPr id="36923" name="Rectangle 74">
            <a:extLst>
              <a:ext uri="{FF2B5EF4-FFF2-40B4-BE49-F238E27FC236}">
                <a16:creationId xmlns="" xmlns:a16="http://schemas.microsoft.com/office/drawing/2014/main" id="{8B92647E-783D-4600-8D44-316330F8461C}"/>
              </a:ext>
            </a:extLst>
          </p:cNvPr>
          <p:cNvSpPr>
            <a:spLocks noChangeArrowheads="1"/>
          </p:cNvSpPr>
          <p:nvPr/>
        </p:nvSpPr>
        <p:spPr bwMode="auto">
          <a:xfrm>
            <a:off x="7010400" y="4572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Leaf node</a:t>
            </a:r>
          </a:p>
        </p:txBody>
      </p:sp>
      <p:grpSp>
        <p:nvGrpSpPr>
          <p:cNvPr id="36924" name="Group 75">
            <a:extLst>
              <a:ext uri="{FF2B5EF4-FFF2-40B4-BE49-F238E27FC236}">
                <a16:creationId xmlns="" xmlns:a16="http://schemas.microsoft.com/office/drawing/2014/main" id="{B712BFD6-E7BB-4102-B39B-A22B0FC7CF18}"/>
              </a:ext>
            </a:extLst>
          </p:cNvPr>
          <p:cNvGrpSpPr>
            <a:grpSpLocks/>
          </p:cNvGrpSpPr>
          <p:nvPr/>
        </p:nvGrpSpPr>
        <p:grpSpPr bwMode="auto">
          <a:xfrm>
            <a:off x="920750" y="5949950"/>
            <a:ext cx="749300" cy="749300"/>
            <a:chOff x="580" y="3748"/>
            <a:chExt cx="472" cy="472"/>
          </a:xfrm>
        </p:grpSpPr>
        <p:sp>
          <p:nvSpPr>
            <p:cNvPr id="36927" name="Oval 76">
              <a:extLst>
                <a:ext uri="{FF2B5EF4-FFF2-40B4-BE49-F238E27FC236}">
                  <a16:creationId xmlns="" xmlns:a16="http://schemas.microsoft.com/office/drawing/2014/main" id="{83D1FC2F-2A98-4108-8419-A1D86A85D163}"/>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928" name="Oval 77">
              <a:extLst>
                <a:ext uri="{FF2B5EF4-FFF2-40B4-BE49-F238E27FC236}">
                  <a16:creationId xmlns="" xmlns:a16="http://schemas.microsoft.com/office/drawing/2014/main" id="{D4B65E8C-A616-4300-A053-6CAE7625FC5D}"/>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929" name="Oval 78">
              <a:extLst>
                <a:ext uri="{FF2B5EF4-FFF2-40B4-BE49-F238E27FC236}">
                  <a16:creationId xmlns="" xmlns:a16="http://schemas.microsoft.com/office/drawing/2014/main" id="{02C0A20B-361C-4989-8B34-5FADB438331F}"/>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930" name="Oval 79">
              <a:extLst>
                <a:ext uri="{FF2B5EF4-FFF2-40B4-BE49-F238E27FC236}">
                  <a16:creationId xmlns="" xmlns:a16="http://schemas.microsoft.com/office/drawing/2014/main" id="{D575E3D9-5DCD-4A20-AA7F-029C73463A2B}"/>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931" name="Oval 80">
              <a:extLst>
                <a:ext uri="{FF2B5EF4-FFF2-40B4-BE49-F238E27FC236}">
                  <a16:creationId xmlns="" xmlns:a16="http://schemas.microsoft.com/office/drawing/2014/main" id="{01E7EEF3-2D63-4C7A-B6F7-8D1ACDA7E931}"/>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932" name="Oval 81">
              <a:extLst>
                <a:ext uri="{FF2B5EF4-FFF2-40B4-BE49-F238E27FC236}">
                  <a16:creationId xmlns="" xmlns:a16="http://schemas.microsoft.com/office/drawing/2014/main" id="{CC661C09-8B8F-455B-B219-86168581A371}"/>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933" name="Oval 82">
              <a:extLst>
                <a:ext uri="{FF2B5EF4-FFF2-40B4-BE49-F238E27FC236}">
                  <a16:creationId xmlns="" xmlns:a16="http://schemas.microsoft.com/office/drawing/2014/main" id="{3B782E36-C5B0-40AA-9D67-D064A3577232}"/>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934" name="Oval 83">
              <a:extLst>
                <a:ext uri="{FF2B5EF4-FFF2-40B4-BE49-F238E27FC236}">
                  <a16:creationId xmlns="" xmlns:a16="http://schemas.microsoft.com/office/drawing/2014/main" id="{A84C06C9-3EAB-40E1-B821-8830DF5D8AEA}"/>
                </a:ext>
              </a:extLst>
            </p:cNvPr>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36925" name="Line 84">
            <a:extLst>
              <a:ext uri="{FF2B5EF4-FFF2-40B4-BE49-F238E27FC236}">
                <a16:creationId xmlns="" xmlns:a16="http://schemas.microsoft.com/office/drawing/2014/main" id="{5E78F999-FF5B-4B45-8EEE-8C36084D2E8F}"/>
              </a:ext>
            </a:extLst>
          </p:cNvPr>
          <p:cNvSpPr>
            <a:spLocks noChangeShapeType="1"/>
          </p:cNvSpPr>
          <p:nvPr/>
        </p:nvSpPr>
        <p:spPr bwMode="auto">
          <a:xfrm>
            <a:off x="1295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 name="Rectangle 1">
            <a:extLst>
              <a:ext uri="{FF2B5EF4-FFF2-40B4-BE49-F238E27FC236}">
                <a16:creationId xmlns="" xmlns:a16="http://schemas.microsoft.com/office/drawing/2014/main" id="{2D305A9A-01F4-4414-8902-8DA3D9BD8BD3}"/>
              </a:ext>
            </a:extLst>
          </p:cNvPr>
          <p:cNvSpPr>
            <a:spLocks noChangeArrowheads="1"/>
          </p:cNvSpPr>
          <p:nvPr/>
        </p:nvSpPr>
        <p:spPr bwMode="auto">
          <a:xfrm>
            <a:off x="3895266" y="6122016"/>
            <a:ext cx="3544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1200" b="0" i="0" u="none" strike="noStrike" cap="none" normalizeH="0" baseline="0" dirty="0">
                <a:ln>
                  <a:noFill/>
                </a:ln>
                <a:solidFill>
                  <a:srgbClr val="222222"/>
                </a:solidFill>
                <a:effectLst/>
                <a:latin typeface="+mn-lt"/>
                <a:cs typeface="Arial" panose="020B0604020202020204" pitchFamily="34" charset="0"/>
              </a:rPr>
              <a:t>Each non-leaf node contains at most B entries</a:t>
            </a:r>
            <a:r>
              <a:rPr lang="en-US" altLang="en-US" sz="1200" dirty="0">
                <a:solidFill>
                  <a:srgbClr val="222222"/>
                </a:solidFill>
                <a:latin typeface="+mn-lt"/>
                <a:cs typeface="Arial" panose="020B0604020202020204" pitchFamily="34" charset="0"/>
              </a:rPr>
              <a:t>. A leaf node contains at most  L entries  </a:t>
            </a:r>
            <a:r>
              <a:rPr kumimoji="0" lang="en-US" altLang="en-US" sz="900" b="0" i="0" u="none" strike="noStrike" cap="none" normalizeH="0" baseline="0" dirty="0">
                <a:ln>
                  <a:noFill/>
                </a:ln>
                <a:solidFill>
                  <a:schemeClr val="tx1"/>
                </a:solidFill>
                <a:effectLst/>
                <a:latin typeface="+mn-lt"/>
              </a:rPr>
              <a:t> </a:t>
            </a:r>
            <a:endParaRPr kumimoji="0" lang="en-US" altLang="en-US" sz="2800" b="0" i="0" u="none" strike="noStrike" cap="none" normalizeH="0" baseline="0" dirty="0">
              <a:ln>
                <a:noFill/>
              </a:ln>
              <a:solidFill>
                <a:schemeClr val="tx1"/>
              </a:solidFill>
              <a:effectLst/>
              <a:latin typeface="+mn-lt"/>
            </a:endParaRPr>
          </a:p>
        </p:txBody>
      </p:sp>
      <p:sp>
        <p:nvSpPr>
          <p:cNvPr id="3" name="AutoShape 2" descr="B">
            <a:extLst>
              <a:ext uri="{FF2B5EF4-FFF2-40B4-BE49-F238E27FC236}">
                <a16:creationId xmlns="" xmlns:a16="http://schemas.microsoft.com/office/drawing/2014/main" id="{FB0D21B5-3591-4C96-8E1E-E86EDB0C450A}"/>
              </a:ext>
            </a:extLst>
          </p:cNvPr>
          <p:cNvSpPr>
            <a:spLocks noChangeAspect="1" noChangeArrowheads="1"/>
          </p:cNvSpPr>
          <p:nvPr/>
        </p:nvSpPr>
        <p:spPr bwMode="auto">
          <a:xfrm>
            <a:off x="21510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91039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1"/>
            <a:ext cx="7848600" cy="838200"/>
          </a:xfrm>
        </p:spPr>
        <p:txBody>
          <a:bodyPr/>
          <a:lstStyle/>
          <a:p>
            <a:r>
              <a:rPr lang="en-US" dirty="0" smtClean="0"/>
              <a:t>Example-</a:t>
            </a:r>
            <a:r>
              <a:rPr lang="en-US" dirty="0"/>
              <a:t>Generation of Clustering Feature Tree (CF Tree)</a:t>
            </a:r>
            <a:br>
              <a:rPr lang="en-US" dirty="0"/>
            </a:br>
            <a:endParaRPr lang="en-IN" dirty="0"/>
          </a:p>
        </p:txBody>
      </p:sp>
      <p:pic>
        <p:nvPicPr>
          <p:cNvPr id="4" name="Picture 3"/>
          <p:cNvPicPr>
            <a:picLocks noChangeAspect="1"/>
          </p:cNvPicPr>
          <p:nvPr/>
        </p:nvPicPr>
        <p:blipFill>
          <a:blip r:embed="rId2"/>
          <a:stretch>
            <a:fillRect/>
          </a:stretch>
        </p:blipFill>
        <p:spPr>
          <a:xfrm>
            <a:off x="304800" y="1676400"/>
            <a:ext cx="2133600" cy="1447800"/>
          </a:xfrm>
          <a:prstGeom prst="rect">
            <a:avLst/>
          </a:prstGeom>
        </p:spPr>
      </p:pic>
      <p:pic>
        <p:nvPicPr>
          <p:cNvPr id="5" name="Picture 4"/>
          <p:cNvPicPr>
            <a:picLocks noChangeAspect="1"/>
          </p:cNvPicPr>
          <p:nvPr/>
        </p:nvPicPr>
        <p:blipFill>
          <a:blip r:embed="rId3"/>
          <a:stretch>
            <a:fillRect/>
          </a:stretch>
        </p:blipFill>
        <p:spPr>
          <a:xfrm>
            <a:off x="3139061" y="1667219"/>
            <a:ext cx="2276475" cy="1524000"/>
          </a:xfrm>
          <a:prstGeom prst="rect">
            <a:avLst/>
          </a:prstGeom>
        </p:spPr>
      </p:pic>
      <p:pic>
        <p:nvPicPr>
          <p:cNvPr id="6" name="Picture 5"/>
          <p:cNvPicPr>
            <a:picLocks noChangeAspect="1"/>
          </p:cNvPicPr>
          <p:nvPr/>
        </p:nvPicPr>
        <p:blipFill>
          <a:blip r:embed="rId4"/>
          <a:stretch>
            <a:fillRect/>
          </a:stretch>
        </p:blipFill>
        <p:spPr>
          <a:xfrm>
            <a:off x="6096000" y="1600201"/>
            <a:ext cx="2400300" cy="1523999"/>
          </a:xfrm>
          <a:prstGeom prst="rect">
            <a:avLst/>
          </a:prstGeom>
        </p:spPr>
      </p:pic>
      <p:pic>
        <p:nvPicPr>
          <p:cNvPr id="7" name="Picture 6"/>
          <p:cNvPicPr>
            <a:picLocks noChangeAspect="1"/>
          </p:cNvPicPr>
          <p:nvPr/>
        </p:nvPicPr>
        <p:blipFill>
          <a:blip r:embed="rId5"/>
          <a:stretch>
            <a:fillRect/>
          </a:stretch>
        </p:blipFill>
        <p:spPr>
          <a:xfrm>
            <a:off x="1828801" y="3572218"/>
            <a:ext cx="2286000" cy="1914182"/>
          </a:xfrm>
          <a:prstGeom prst="rect">
            <a:avLst/>
          </a:prstGeom>
        </p:spPr>
      </p:pic>
      <p:sp>
        <p:nvSpPr>
          <p:cNvPr id="8" name="Slide Number Placeholder 7"/>
          <p:cNvSpPr>
            <a:spLocks noGrp="1"/>
          </p:cNvSpPr>
          <p:nvPr>
            <p:ph type="sldNum" sz="quarter" idx="7"/>
          </p:nvPr>
        </p:nvSpPr>
        <p:spPr/>
        <p:txBody>
          <a:bodyPr/>
          <a:lstStyle/>
          <a:p>
            <a:fld id="{B6F15528-21DE-4FAA-801E-634DDDAF4B2B}" type="slidenum">
              <a:rPr lang="en-IN" smtClean="0"/>
              <a:t>96</a:t>
            </a:fld>
            <a:endParaRPr lang="en-IN"/>
          </a:p>
        </p:txBody>
      </p:sp>
    </p:spTree>
    <p:extLst>
      <p:ext uri="{BB962C8B-B14F-4D97-AF65-F5344CB8AC3E}">
        <p14:creationId xmlns:p14="http://schemas.microsoft.com/office/powerpoint/2010/main" val="29686278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3279674" cy="492443"/>
          </a:xfrm>
        </p:spPr>
        <p:txBody>
          <a:bodyPr/>
          <a:lstStyle/>
          <a:p>
            <a:r>
              <a:rPr lang="en-US" dirty="0" smtClean="0"/>
              <a:t>Example</a:t>
            </a:r>
            <a:endParaRPr lang="en-IN" dirty="0"/>
          </a:p>
        </p:txBody>
      </p:sp>
      <p:pic>
        <p:nvPicPr>
          <p:cNvPr id="4" name="Picture 3"/>
          <p:cNvPicPr>
            <a:picLocks noChangeAspect="1"/>
          </p:cNvPicPr>
          <p:nvPr/>
        </p:nvPicPr>
        <p:blipFill>
          <a:blip r:embed="rId2"/>
          <a:stretch>
            <a:fillRect/>
          </a:stretch>
        </p:blipFill>
        <p:spPr>
          <a:xfrm>
            <a:off x="0" y="1219201"/>
            <a:ext cx="4191000" cy="2362200"/>
          </a:xfrm>
          <a:prstGeom prst="rect">
            <a:avLst/>
          </a:prstGeom>
        </p:spPr>
      </p:pic>
      <p:pic>
        <p:nvPicPr>
          <p:cNvPr id="5" name="Picture 4"/>
          <p:cNvPicPr>
            <a:picLocks noChangeAspect="1"/>
          </p:cNvPicPr>
          <p:nvPr/>
        </p:nvPicPr>
        <p:blipFill>
          <a:blip r:embed="rId3"/>
          <a:stretch>
            <a:fillRect/>
          </a:stretch>
        </p:blipFill>
        <p:spPr>
          <a:xfrm>
            <a:off x="5029200" y="1335881"/>
            <a:ext cx="3733800" cy="2093120"/>
          </a:xfrm>
          <a:prstGeom prst="rect">
            <a:avLst/>
          </a:prstGeom>
        </p:spPr>
      </p:pic>
      <p:pic>
        <p:nvPicPr>
          <p:cNvPr id="6" name="Picture 5"/>
          <p:cNvPicPr>
            <a:picLocks noChangeAspect="1"/>
          </p:cNvPicPr>
          <p:nvPr/>
        </p:nvPicPr>
        <p:blipFill>
          <a:blip r:embed="rId4"/>
          <a:stretch>
            <a:fillRect/>
          </a:stretch>
        </p:blipFill>
        <p:spPr>
          <a:xfrm>
            <a:off x="2667000" y="3601599"/>
            <a:ext cx="4443412" cy="2723001"/>
          </a:xfrm>
          <a:prstGeom prst="rect">
            <a:avLst/>
          </a:prstGeom>
        </p:spPr>
      </p:pic>
      <p:sp>
        <p:nvSpPr>
          <p:cNvPr id="7" name="Slide Number Placeholder 6"/>
          <p:cNvSpPr>
            <a:spLocks noGrp="1"/>
          </p:cNvSpPr>
          <p:nvPr>
            <p:ph type="sldNum" sz="quarter" idx="7"/>
          </p:nvPr>
        </p:nvSpPr>
        <p:spPr/>
        <p:txBody>
          <a:bodyPr/>
          <a:lstStyle/>
          <a:p>
            <a:fld id="{B6F15528-21DE-4FAA-801E-634DDDAF4B2B}" type="slidenum">
              <a:rPr lang="en-IN" smtClean="0"/>
              <a:t>97</a:t>
            </a:fld>
            <a:endParaRPr lang="en-IN"/>
          </a:p>
        </p:txBody>
      </p:sp>
    </p:spTree>
    <p:extLst>
      <p:ext uri="{BB962C8B-B14F-4D97-AF65-F5344CB8AC3E}">
        <p14:creationId xmlns:p14="http://schemas.microsoft.com/office/powerpoint/2010/main" val="369059260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676104-8C20-498A-A018-33E1CCA19398}"/>
              </a:ext>
            </a:extLst>
          </p:cNvPr>
          <p:cNvSpPr>
            <a:spLocks noGrp="1"/>
          </p:cNvSpPr>
          <p:nvPr>
            <p:ph type="title"/>
          </p:nvPr>
        </p:nvSpPr>
        <p:spPr>
          <a:xfrm>
            <a:off x="381000" y="304800"/>
            <a:ext cx="3279674" cy="513079"/>
          </a:xfrm>
        </p:spPr>
        <p:txBody>
          <a:bodyPr/>
          <a:lstStyle/>
          <a:p>
            <a:r>
              <a:rPr lang="en-US" dirty="0"/>
              <a:t>BIRCH Steps</a:t>
            </a:r>
          </a:p>
        </p:txBody>
      </p:sp>
      <p:sp>
        <p:nvSpPr>
          <p:cNvPr id="3" name="Content Placeholder 2">
            <a:extLst>
              <a:ext uri="{FF2B5EF4-FFF2-40B4-BE49-F238E27FC236}">
                <a16:creationId xmlns="" xmlns:a16="http://schemas.microsoft.com/office/drawing/2014/main" id="{C974E3F8-908D-4A8B-9254-0D8AEA978F8E}"/>
              </a:ext>
            </a:extLst>
          </p:cNvPr>
          <p:cNvSpPr>
            <a:spLocks noGrp="1"/>
          </p:cNvSpPr>
          <p:nvPr>
            <p:ph type="body" idx="1"/>
          </p:nvPr>
        </p:nvSpPr>
        <p:spPr>
          <a:xfrm>
            <a:off x="648243" y="1484682"/>
            <a:ext cx="7886700" cy="5174428"/>
          </a:xfrm>
        </p:spPr>
        <p:txBody>
          <a:bodyPr>
            <a:normAutofit fontScale="77500" lnSpcReduction="20000"/>
          </a:bodyPr>
          <a:lstStyle/>
          <a:p>
            <a:pPr marL="457200" indent="-457200">
              <a:buFont typeface="Arial" panose="020B0604020202020204" pitchFamily="34" charset="0"/>
              <a:buChar char="•"/>
            </a:pPr>
            <a:r>
              <a:rPr lang="en-US" dirty="0"/>
              <a:t>Find the </a:t>
            </a:r>
            <a:r>
              <a:rPr lang="en-US" b="1" dirty="0"/>
              <a:t>leaf node</a:t>
            </a:r>
            <a:r>
              <a:rPr lang="en-US" dirty="0"/>
              <a:t> closest to the new sample and the </a:t>
            </a:r>
            <a:r>
              <a:rPr lang="en-US" b="1" dirty="0"/>
              <a:t>closest CF node </a:t>
            </a:r>
            <a:r>
              <a:rPr lang="en-US" dirty="0"/>
              <a:t>in the leaf node from the root node</a:t>
            </a:r>
          </a:p>
          <a:p>
            <a:pPr marL="457200" indent="-457200">
              <a:buFont typeface="Arial" panose="020B0604020202020204" pitchFamily="34" charset="0"/>
              <a:buChar char="•"/>
            </a:pPr>
            <a:r>
              <a:rPr lang="en-US" dirty="0"/>
              <a:t>After the new sample is added, if the radius of the hyper-sphere corresponding to this CF node still satisfies the threshold T, </a:t>
            </a:r>
            <a:r>
              <a:rPr lang="en-US" b="1" dirty="0"/>
              <a:t>then all the CF triplets on the path are updated, and the insertion ends. </a:t>
            </a:r>
            <a:r>
              <a:rPr lang="en-US" dirty="0"/>
              <a:t>Otherwise, go to 3.</a:t>
            </a:r>
          </a:p>
          <a:p>
            <a:pPr marL="457200" indent="-457200">
              <a:buFont typeface="Arial" panose="020B0604020202020204" pitchFamily="34" charset="0"/>
              <a:buChar char="•"/>
            </a:pPr>
            <a:r>
              <a:rPr lang="en-US" dirty="0"/>
              <a:t>If the number of CF nodes of the current leaf node is less than the threshold L, create a new CF node, put in a new sample and the new CF node into this leaf node, update all CF triplets on the path, and insertion Ends. Otherwise, go to 4</a:t>
            </a:r>
          </a:p>
          <a:p>
            <a:pPr marL="457200" indent="-457200">
              <a:buFont typeface="Arial" panose="020B0604020202020204" pitchFamily="34" charset="0"/>
              <a:buChar char="•"/>
            </a:pPr>
            <a:r>
              <a:rPr lang="en-US" dirty="0"/>
              <a:t>Divide the current leaf node into two new leaf nodes, select the two CF tuples with the farthest hyper-sphere among all CF tuples in the old leaf node, and distribute as the first CF node of the two new leaf nodes. Put other tuples and new sample tuples into corresponding leaf nodes according to the principle of distance.</a:t>
            </a:r>
          </a:p>
          <a:p>
            <a:pPr marL="457200" indent="-457200">
              <a:buFont typeface="Arial" panose="020B0604020202020204" pitchFamily="34" charset="0"/>
              <a:buChar char="•"/>
            </a:pPr>
            <a:r>
              <a:rPr lang="en-US" dirty="0"/>
              <a:t>In turn, check whether the parent node is also to be split. If it needs to be split in the same way as the leaf node.</a:t>
            </a:r>
          </a:p>
          <a:p>
            <a:pPr marL="457200" indent="-457200">
              <a:lnSpc>
                <a:spcPct val="100000"/>
              </a:lnSpc>
              <a:spcAft>
                <a:spcPts val="600"/>
              </a:spcAft>
              <a:buFont typeface="Arial" panose="020B0604020202020204" pitchFamily="34" charset="0"/>
              <a:buChar char="•"/>
            </a:pPr>
            <a:endParaRPr lang="en-US" dirty="0"/>
          </a:p>
        </p:txBody>
      </p:sp>
      <p:sp>
        <p:nvSpPr>
          <p:cNvPr id="5" name="Slide Number Placeholder 4">
            <a:extLst>
              <a:ext uri="{FF2B5EF4-FFF2-40B4-BE49-F238E27FC236}">
                <a16:creationId xmlns="" xmlns:a16="http://schemas.microsoft.com/office/drawing/2014/main" id="{5D1F310E-62BD-4BC6-883E-FE12689D24EC}"/>
              </a:ext>
            </a:extLst>
          </p:cNvPr>
          <p:cNvSpPr>
            <a:spLocks noGrp="1"/>
          </p:cNvSpPr>
          <p:nvPr>
            <p:ph type="sldNum" sz="quarter" idx="7"/>
          </p:nvPr>
        </p:nvSpPr>
        <p:spPr>
          <a:xfrm>
            <a:off x="7032719" y="6583681"/>
            <a:ext cx="2057400" cy="229236"/>
          </a:xfrm>
          <a:prstGeom prst="rect">
            <a:avLst/>
          </a:prstGeom>
        </p:spPr>
        <p:txBody>
          <a:bodyPr/>
          <a:lstStyle/>
          <a:p>
            <a:fld id="{2561AFFF-E2F4-402D-873F-F9B1B7CF2EDD}" type="slidenum">
              <a:rPr lang="en-US" smtClean="0">
                <a:solidFill>
                  <a:prstClr val="black">
                    <a:tint val="75000"/>
                  </a:prstClr>
                </a:solidFill>
              </a:rPr>
              <a:pPr/>
              <a:t>98</a:t>
            </a:fld>
            <a:endParaRPr lang="en-US">
              <a:solidFill>
                <a:prstClr val="black">
                  <a:tint val="75000"/>
                </a:prstClr>
              </a:solidFill>
            </a:endParaRPr>
          </a:p>
        </p:txBody>
      </p:sp>
    </p:spTree>
    <p:extLst>
      <p:ext uri="{BB962C8B-B14F-4D97-AF65-F5344CB8AC3E}">
        <p14:creationId xmlns:p14="http://schemas.microsoft.com/office/powerpoint/2010/main" val="25724403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 xmlns:a16="http://schemas.microsoft.com/office/drawing/2014/main" id="{1D7146DF-0AF9-4A8F-B5CC-2D8EE6101FDE}"/>
              </a:ext>
            </a:extLst>
          </p:cNvPr>
          <p:cNvSpPr>
            <a:spLocks noGrp="1" noChangeArrowheads="1"/>
          </p:cNvSpPr>
          <p:nvPr>
            <p:ph type="title"/>
          </p:nvPr>
        </p:nvSpPr>
        <p:spPr>
          <a:xfrm>
            <a:off x="762000" y="228600"/>
            <a:ext cx="3279674" cy="984885"/>
          </a:xfrm>
        </p:spPr>
        <p:txBody>
          <a:bodyPr/>
          <a:lstStyle/>
          <a:p>
            <a:pPr eaLnBrk="1" hangingPunct="1"/>
            <a:r>
              <a:rPr lang="en-US" altLang="en-US" dirty="0"/>
              <a:t>The Birch Algorithm</a:t>
            </a:r>
            <a:endParaRPr lang="en-US" altLang="en-US" sz="3200" dirty="0"/>
          </a:p>
        </p:txBody>
      </p:sp>
      <p:sp>
        <p:nvSpPr>
          <p:cNvPr id="37891" name="Rectangle 3">
            <a:extLst>
              <a:ext uri="{FF2B5EF4-FFF2-40B4-BE49-F238E27FC236}">
                <a16:creationId xmlns="" xmlns:a16="http://schemas.microsoft.com/office/drawing/2014/main" id="{6841AF71-ACA1-4D51-8C30-25F653AA4B33}"/>
              </a:ext>
            </a:extLst>
          </p:cNvPr>
          <p:cNvSpPr>
            <a:spLocks noGrp="1" noChangeArrowheads="1"/>
          </p:cNvSpPr>
          <p:nvPr>
            <p:ph type="body" idx="1"/>
          </p:nvPr>
        </p:nvSpPr>
        <p:spPr>
          <a:xfrm>
            <a:off x="746760" y="1325881"/>
            <a:ext cx="8610600" cy="3693319"/>
          </a:xfrm>
        </p:spPr>
        <p:txBody>
          <a:bodyPr/>
          <a:lstStyle/>
          <a:p>
            <a:pPr marL="342900" indent="-342900" eaLnBrk="1" hangingPunct="1">
              <a:buFont typeface="Arial" panose="020B0604020202020204" pitchFamily="34" charset="0"/>
              <a:buChar char="•"/>
            </a:pPr>
            <a:r>
              <a:rPr lang="en-US" altLang="en-US" sz="2000" dirty="0"/>
              <a:t>Cluster Diameter</a:t>
            </a:r>
          </a:p>
          <a:p>
            <a:pPr marL="342900" indent="-342900" eaLnBrk="1" hangingPunct="1">
              <a:buFont typeface="Arial" panose="020B0604020202020204" pitchFamily="34" charset="0"/>
              <a:buChar char="•"/>
            </a:pPr>
            <a:endParaRPr lang="en-US" altLang="en-US" sz="2000" dirty="0"/>
          </a:p>
          <a:p>
            <a:pPr marL="342900" indent="-342900" eaLnBrk="1" hangingPunct="1">
              <a:buFont typeface="Arial" panose="020B0604020202020204" pitchFamily="34" charset="0"/>
              <a:buChar char="•"/>
            </a:pPr>
            <a:endParaRPr lang="en-US" altLang="en-US" sz="2000" dirty="0"/>
          </a:p>
          <a:p>
            <a:pPr marL="342900" indent="-342900" eaLnBrk="1" hangingPunct="1">
              <a:buFont typeface="Arial" panose="020B0604020202020204" pitchFamily="34" charset="0"/>
              <a:buChar char="•"/>
            </a:pPr>
            <a:r>
              <a:rPr lang="en-US" altLang="en-US" sz="2000" dirty="0"/>
              <a:t>In first phase, For each point in the input</a:t>
            </a:r>
          </a:p>
          <a:p>
            <a:pPr marL="800100" lvl="1" indent="-342900" eaLnBrk="1" hangingPunct="1">
              <a:buFont typeface="Arial" panose="020B0604020202020204" pitchFamily="34" charset="0"/>
              <a:buChar char="•"/>
            </a:pPr>
            <a:r>
              <a:rPr lang="en-US" altLang="en-US" sz="2000" dirty="0"/>
              <a:t>Find closest leaf entry</a:t>
            </a:r>
          </a:p>
          <a:p>
            <a:pPr marL="800100" lvl="1" indent="-342900" eaLnBrk="1" hangingPunct="1">
              <a:buFont typeface="Arial" panose="020B0604020202020204" pitchFamily="34" charset="0"/>
              <a:buChar char="•"/>
            </a:pPr>
            <a:r>
              <a:rPr lang="en-US" altLang="en-US" sz="2000" dirty="0"/>
              <a:t>Add point to leaf entry and update CF </a:t>
            </a:r>
          </a:p>
          <a:p>
            <a:pPr marL="800100" lvl="1" indent="-342900" eaLnBrk="1" hangingPunct="1">
              <a:buFont typeface="Arial" panose="020B0604020202020204" pitchFamily="34" charset="0"/>
              <a:buChar char="•"/>
            </a:pPr>
            <a:r>
              <a:rPr lang="en-US" altLang="en-US" sz="2000" dirty="0"/>
              <a:t>If entry diameter &gt; </a:t>
            </a:r>
            <a:r>
              <a:rPr lang="en-US" altLang="en-US" sz="2000" dirty="0" err="1"/>
              <a:t>max_diameter</a:t>
            </a:r>
            <a:r>
              <a:rPr lang="en-US" altLang="en-US" sz="2000" dirty="0"/>
              <a:t>, then split leaf, and possibly parents</a:t>
            </a:r>
          </a:p>
          <a:p>
            <a:pPr marL="342900" indent="-342900" eaLnBrk="1" hangingPunct="1">
              <a:buFont typeface="Arial" panose="020B0604020202020204" pitchFamily="34" charset="0"/>
              <a:buChar char="•"/>
            </a:pPr>
            <a:r>
              <a:rPr lang="en-US" altLang="en-US" sz="2000" dirty="0"/>
              <a:t>Algorithm is O(n)</a:t>
            </a:r>
          </a:p>
          <a:p>
            <a:pPr marL="342900" indent="-342900" eaLnBrk="1" hangingPunct="1">
              <a:buFont typeface="Arial" panose="020B0604020202020204" pitchFamily="34" charset="0"/>
              <a:buChar char="•"/>
            </a:pPr>
            <a:r>
              <a:rPr lang="en-US" altLang="en-US" sz="2000" dirty="0"/>
              <a:t>Concerns</a:t>
            </a:r>
          </a:p>
          <a:p>
            <a:pPr marL="800100" lvl="1" indent="-342900" eaLnBrk="1" hangingPunct="1">
              <a:buFont typeface="Arial" panose="020B0604020202020204" pitchFamily="34" charset="0"/>
              <a:buChar char="•"/>
            </a:pPr>
            <a:r>
              <a:rPr lang="en-US" altLang="en-US" sz="2000" dirty="0"/>
              <a:t>Sensitive to insertion order of data points</a:t>
            </a:r>
          </a:p>
          <a:p>
            <a:pPr marL="800100" lvl="1" indent="-342900" eaLnBrk="1" hangingPunct="1">
              <a:buFont typeface="Arial" panose="020B0604020202020204" pitchFamily="34" charset="0"/>
              <a:buChar char="•"/>
            </a:pPr>
            <a:r>
              <a:rPr lang="en-US" altLang="en-US" sz="2000" dirty="0"/>
              <a:t>Since we fix the size of leaf nodes, so clusters may not be so natural</a:t>
            </a:r>
          </a:p>
          <a:p>
            <a:pPr marL="800100" lvl="1" indent="-342900" eaLnBrk="1" hangingPunct="1">
              <a:buFont typeface="Arial" panose="020B0604020202020204" pitchFamily="34" charset="0"/>
              <a:buChar char="•"/>
            </a:pPr>
            <a:r>
              <a:rPr lang="en-US" altLang="en-US" sz="2000" dirty="0"/>
              <a:t>Clusters tend to be spherical given the radius and diameter measures</a:t>
            </a:r>
          </a:p>
        </p:txBody>
      </p:sp>
      <p:sp>
        <p:nvSpPr>
          <p:cNvPr id="37893" name="Slide Number Placeholder 7">
            <a:extLst>
              <a:ext uri="{FF2B5EF4-FFF2-40B4-BE49-F238E27FC236}">
                <a16:creationId xmlns="" xmlns:a16="http://schemas.microsoft.com/office/drawing/2014/main" id="{19925E1B-52BA-4D66-B577-138C070F83A8}"/>
              </a:ext>
            </a:extLst>
          </p:cNvPr>
          <p:cNvSpPr>
            <a:spLocks noGrp="1"/>
          </p:cNvSpPr>
          <p:nvPr>
            <p:ph type="sldNum" sz="quarter" idx="7"/>
          </p:nvPr>
        </p:nvSpPr>
        <p:spPr>
          <a:xfrm>
            <a:off x="7032719" y="6583681"/>
            <a:ext cx="2057400" cy="22923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25A2EF4-11F1-4F1F-B810-3D00C9AAFE80}" type="slidenum">
              <a:rPr lang="en-US" altLang="en-US" sz="1200"/>
              <a:pPr eaLnBrk="1" hangingPunct="1"/>
              <a:t>99</a:t>
            </a:fld>
            <a:endParaRPr lang="en-US" altLang="en-US" sz="1200"/>
          </a:p>
        </p:txBody>
      </p:sp>
      <p:graphicFrame>
        <p:nvGraphicFramePr>
          <p:cNvPr id="37892" name="Object 4">
            <a:extLst>
              <a:ext uri="{FF2B5EF4-FFF2-40B4-BE49-F238E27FC236}">
                <a16:creationId xmlns="" xmlns:a16="http://schemas.microsoft.com/office/drawing/2014/main" id="{48CF2C7A-D33E-4E7E-848A-16E26CD824E0}"/>
              </a:ext>
            </a:extLst>
          </p:cNvPr>
          <p:cNvGraphicFramePr>
            <a:graphicFrameLocks noChangeAspect="1"/>
          </p:cNvGraphicFramePr>
          <p:nvPr/>
        </p:nvGraphicFramePr>
        <p:xfrm>
          <a:off x="3276600" y="1371600"/>
          <a:ext cx="3771900" cy="938213"/>
        </p:xfrm>
        <a:graphic>
          <a:graphicData uri="http://schemas.openxmlformats.org/presentationml/2006/ole">
            <mc:AlternateContent xmlns:mc="http://schemas.openxmlformats.org/markup-compatibility/2006">
              <mc:Choice xmlns:v="urn:schemas-microsoft-com:vml" Requires="v">
                <p:oleObj spid="_x0000_s8214" name="Equation" r:id="rId4" imgW="1459866" imgH="495085" progId="Equation.3">
                  <p:embed/>
                </p:oleObj>
              </mc:Choice>
              <mc:Fallback>
                <p:oleObj name="Equation" r:id="rId4" imgW="1459866" imgH="4950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371600"/>
                        <a:ext cx="377190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573856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10626</TotalTime>
  <Words>3384</Words>
  <Application>Microsoft Office PowerPoint</Application>
  <PresentationFormat>On-screen Show (4:3)</PresentationFormat>
  <Paragraphs>1360</Paragraphs>
  <Slides>106</Slides>
  <Notes>17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4</vt:i4>
      </vt:variant>
      <vt:variant>
        <vt:lpstr>Slide Titles</vt:lpstr>
      </vt:variant>
      <vt:variant>
        <vt:i4>106</vt:i4>
      </vt:variant>
    </vt:vector>
  </HeadingPairs>
  <TitlesOfParts>
    <vt:vector size="123" baseType="lpstr">
      <vt:lpstr>SimSun</vt:lpstr>
      <vt:lpstr>Arial</vt:lpstr>
      <vt:lpstr>Calibri</vt:lpstr>
      <vt:lpstr>Cambria Math</vt:lpstr>
      <vt:lpstr>Carlito</vt:lpstr>
      <vt:lpstr>Gulim</vt:lpstr>
      <vt:lpstr>Monotype Sorts</vt:lpstr>
      <vt:lpstr>Noto Sans Symbols</vt:lpstr>
      <vt:lpstr>Symbol</vt:lpstr>
      <vt:lpstr>Tahoma</vt:lpstr>
      <vt:lpstr>Times New Roman</vt:lpstr>
      <vt:lpstr>Wingdings</vt:lpstr>
      <vt:lpstr>Office Theme</vt:lpstr>
      <vt:lpstr>VISIO</vt:lpstr>
      <vt:lpstr>Equation</vt:lpstr>
      <vt:lpstr>Bitmap Image</vt:lpstr>
      <vt:lpstr>Visio</vt:lpstr>
      <vt:lpstr>PowerPoint Presentation</vt:lpstr>
      <vt:lpstr> Outline</vt:lpstr>
      <vt:lpstr>What is Cluster Analysis?</vt:lpstr>
      <vt:lpstr>Applications of Clustering</vt:lpstr>
      <vt:lpstr>What is not Cluster Analysis?</vt:lpstr>
      <vt:lpstr>Quality: What Is Good Clustering?</vt:lpstr>
      <vt:lpstr>Measure the Quality of Clustering</vt:lpstr>
      <vt:lpstr>Requirements of Clustering in Data Mining </vt:lpstr>
      <vt:lpstr>Notion of a Cluster can be Ambiguous</vt:lpstr>
      <vt:lpstr>Types of Clusterings</vt:lpstr>
      <vt:lpstr>Partitional Clustering</vt:lpstr>
      <vt:lpstr>Partitioning Algorithms: Basic Concept</vt:lpstr>
      <vt:lpstr>  K-means clustering -Flowchart</vt:lpstr>
      <vt:lpstr>PowerPoint Presentation</vt:lpstr>
      <vt:lpstr>Example 1</vt:lpstr>
      <vt:lpstr>Contd..</vt:lpstr>
      <vt:lpstr>Contd..</vt:lpstr>
      <vt:lpstr>PowerPoint Presentation</vt:lpstr>
      <vt:lpstr>PowerPoint Presentation</vt:lpstr>
      <vt:lpstr>PowerPoint Presentation</vt:lpstr>
      <vt:lpstr>Exercise 1</vt:lpstr>
      <vt:lpstr>Evaluating K-means Clusters</vt:lpstr>
      <vt:lpstr>Importance of Choosing Initial Centroids</vt:lpstr>
      <vt:lpstr>Importance of Choosing Initial Centroids</vt:lpstr>
      <vt:lpstr>Importance of Choosing Initial Centroids …</vt:lpstr>
      <vt:lpstr>Importance of Choosing Initial Centroids …</vt:lpstr>
      <vt:lpstr>Problems with Selecting Initial Points</vt:lpstr>
      <vt:lpstr>10 Clusters Example</vt:lpstr>
      <vt:lpstr>10 Clusters Example</vt:lpstr>
      <vt:lpstr>Solutions to Initial Centroids Problem</vt:lpstr>
      <vt:lpstr>Pre-processing and Post-processing</vt:lpstr>
      <vt:lpstr>Variations of the K-Means Method</vt:lpstr>
      <vt:lpstr>Limitations of K-means</vt:lpstr>
      <vt:lpstr>Limitations of K-means: Differing Sizes</vt:lpstr>
      <vt:lpstr>Limitations of K-means: Differing Density</vt:lpstr>
      <vt:lpstr>Limitations of K-means: Non-globular Shapes</vt:lpstr>
      <vt:lpstr>Overcoming K-means Limitations</vt:lpstr>
      <vt:lpstr>Overcoming K-means Limitations</vt:lpstr>
      <vt:lpstr>Overcoming K-means Limitations</vt:lpstr>
      <vt:lpstr>Comments on the K-Means Method</vt:lpstr>
      <vt:lpstr>The K-Medoid Clustering Method</vt:lpstr>
      <vt:lpstr>Example</vt:lpstr>
      <vt:lpstr>PowerPoint Presentation</vt:lpstr>
      <vt:lpstr>Select one of non mediod (7,3) </vt:lpstr>
      <vt:lpstr>PowerPoint Presentation</vt:lpstr>
      <vt:lpstr>Hierarchical Clustering </vt:lpstr>
      <vt:lpstr>Dendrogram</vt:lpstr>
      <vt:lpstr>Strengths of Hierarchical Clustering</vt:lpstr>
      <vt:lpstr>Two main types of hierarchical clustering </vt:lpstr>
      <vt:lpstr>Hierarchical Clustering</vt:lpstr>
      <vt:lpstr>Agglomerative Clustering Algorithm</vt:lpstr>
      <vt:lpstr>Starting Situation </vt:lpstr>
      <vt:lpstr>Intermediate Situation</vt:lpstr>
      <vt:lpstr>Intermediate Situation</vt:lpstr>
      <vt:lpstr>PowerPoint Presentation</vt:lpstr>
      <vt:lpstr>Agglomerative Clustering Example</vt:lpstr>
      <vt:lpstr>Agglomerative Clustering Example</vt:lpstr>
      <vt:lpstr>Agglomerative Clustering Example</vt:lpstr>
      <vt:lpstr>Agglomerative Clustering Example</vt:lpstr>
      <vt:lpstr>Agglomerative Clustering Example</vt:lpstr>
      <vt:lpstr>How to Define Inter-Cluster Similarity</vt:lpstr>
      <vt:lpstr>How to Define Inter-Cluster Similarity</vt:lpstr>
      <vt:lpstr>How to Define Inter-Cluster Similarity</vt:lpstr>
      <vt:lpstr>How to Define Inter-Cluster Similarity</vt:lpstr>
      <vt:lpstr>How to Define Inter-Cluster Similarity</vt:lpstr>
      <vt:lpstr>Hierarchical Algorithms</vt:lpstr>
      <vt:lpstr>Sample dataset</vt:lpstr>
      <vt:lpstr>Single Link</vt:lpstr>
      <vt:lpstr>Strength of MIN</vt:lpstr>
      <vt:lpstr>Limitations of MIN</vt:lpstr>
      <vt:lpstr>Complete Link or MAX</vt:lpstr>
      <vt:lpstr>Strength of MAX</vt:lpstr>
      <vt:lpstr>Limitations of MAX</vt:lpstr>
      <vt:lpstr>Hierarchical Clustering: Group Average</vt:lpstr>
      <vt:lpstr>PowerPoint Presentation</vt:lpstr>
      <vt:lpstr>PowerPoint Presentation</vt:lpstr>
      <vt:lpstr>PowerPoint Presentation</vt:lpstr>
      <vt:lpstr>PowerPoint Presentation</vt:lpstr>
      <vt:lpstr>PowerPoint Presentation</vt:lpstr>
      <vt:lpstr>PowerPoint Presentation</vt:lpstr>
      <vt:lpstr>Hierarchical Clustering: Comparison</vt:lpstr>
      <vt:lpstr>PowerPoint Presentation</vt:lpstr>
      <vt:lpstr>MST: Divisive Hierarchical Clustering</vt:lpstr>
      <vt:lpstr>MST: Divisive Hierarchical Clustering</vt:lpstr>
      <vt:lpstr>Example</vt:lpstr>
      <vt:lpstr>PowerPoint Presentation</vt:lpstr>
      <vt:lpstr>Hierarchical Clustering:  Time and Space requirements</vt:lpstr>
      <vt:lpstr>Hierarchical Clustering:  Problems and Limitations</vt:lpstr>
      <vt:lpstr>More Hierarchical methods</vt:lpstr>
      <vt:lpstr>Extensions to Hierarchical Clustering</vt:lpstr>
      <vt:lpstr>BIRCH algorithm</vt:lpstr>
      <vt:lpstr>Centroid, Radius and Diameter of a Cluster</vt:lpstr>
      <vt:lpstr>PowerPoint Presentation</vt:lpstr>
      <vt:lpstr>CF-Tree in BIRCH</vt:lpstr>
      <vt:lpstr>The CF Tree Structure -Example</vt:lpstr>
      <vt:lpstr>Example-Generation of Clustering Feature Tree (CF Tree) </vt:lpstr>
      <vt:lpstr>Example</vt:lpstr>
      <vt:lpstr>BIRCH Steps</vt:lpstr>
      <vt:lpstr>The Birch Algorithm</vt:lpstr>
      <vt:lpstr>Example</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viji anand</dc:creator>
  <cp:lastModifiedBy>Microsoft account</cp:lastModifiedBy>
  <cp:revision>108</cp:revision>
  <dcterms:created xsi:type="dcterms:W3CDTF">2020-07-25T02:01:25Z</dcterms:created>
  <dcterms:modified xsi:type="dcterms:W3CDTF">2022-02-05T05:37:45Z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2017-12-17T00:00:00Z</vt:filetime>
  </property>
  <property fmtid="{D5CDD505-2E9C-101B-9397-08002B2CF9AE}" pid="3" name="Creator">
    <vt:lpwstr>PDFium</vt:lpwstr>
  </property>
  <property fmtid="{D5CDD505-2E9C-101B-9397-08002B2CF9AE}" pid="4" name="LastSaved">
    <vt:filetime>2020-07-25T00:00:00Z</vt:filetime>
  </property>
</Properties>
</file>